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674" r:id="rId3"/>
    <p:sldId id="372" r:id="rId4"/>
    <p:sldId id="257" r:id="rId5"/>
    <p:sldId id="258" r:id="rId6"/>
    <p:sldId id="259" r:id="rId7"/>
    <p:sldId id="260" r:id="rId8"/>
    <p:sldId id="684" r:id="rId9"/>
    <p:sldId id="685" r:id="rId10"/>
    <p:sldId id="686" r:id="rId11"/>
    <p:sldId id="687" r:id="rId12"/>
    <p:sldId id="688" r:id="rId13"/>
    <p:sldId id="689" r:id="rId14"/>
    <p:sldId id="675" r:id="rId15"/>
    <p:sldId id="262" r:id="rId16"/>
    <p:sldId id="680" r:id="rId17"/>
    <p:sldId id="683" r:id="rId18"/>
    <p:sldId id="681" r:id="rId19"/>
    <p:sldId id="690" r:id="rId20"/>
    <p:sldId id="682" r:id="rId21"/>
    <p:sldId id="677" r:id="rId22"/>
    <p:sldId id="691" r:id="rId23"/>
    <p:sldId id="695" r:id="rId24"/>
    <p:sldId id="263" r:id="rId25"/>
    <p:sldId id="678" r:id="rId26"/>
    <p:sldId id="261" r:id="rId27"/>
    <p:sldId id="264" r:id="rId28"/>
    <p:sldId id="265" r:id="rId29"/>
    <p:sldId id="696" r:id="rId30"/>
    <p:sldId id="266" r:id="rId31"/>
    <p:sldId id="267" r:id="rId32"/>
    <p:sldId id="268" r:id="rId33"/>
    <p:sldId id="697" r:id="rId34"/>
    <p:sldId id="692" r:id="rId35"/>
    <p:sldId id="653" r:id="rId36"/>
    <p:sldId id="276" r:id="rId37"/>
    <p:sldId id="659" r:id="rId3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6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85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5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01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8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4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35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6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0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426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99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12/2/2024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9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hhxJ4OrrE&amp;ab_channel=TECHtalk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tudelft.nl/ai/ai-demos-lab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youtube.com/watch?v=FCs_zFbkf0M&amp;ab_channel=TheTelegraph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eepfakes.virtuality.mit.edu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ox.com/recode/2020/6/29/21303588/deepfakes-anonymous-artificial-intelligence-welcome-to-chechnya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yakudina.com/" TargetMode="External"/><Relationship Id="rId2" Type="http://schemas.openxmlformats.org/officeDocument/2006/relationships/hyperlink" Target="mailto:o.kudina@tudelft.nl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detectfakes.kellogg.northwestern.edu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rowman.com/WebDocs/Moral_Hereneutics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net.com/news/deepfake-bot-on-telegram-is-violating-women-by-forging-nudes-from-regular-pics/" TargetMode="External"/><Relationship Id="rId4" Type="http://schemas.openxmlformats.org/officeDocument/2006/relationships/hyperlink" Target="https://www.technologyreview.com/2021/02/12/1018222/deepfake-revenge-porn-coming-ban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46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62BE5-5CD4-8739-B3A8-61FFBB515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5736" y="640081"/>
            <a:ext cx="5916145" cy="3812102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Deepfakes   &lt;&gt; democracy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7ED59-64AD-BAB4-F8CD-77D005618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5735" y="4646030"/>
            <a:ext cx="5916145" cy="1344868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Is there a place for trust in the age of deception? </a:t>
            </a:r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A81BE6C5-3008-DDC8-838F-7F0B3375DC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17" r="30951" b="-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F01F1B-2ADA-6E65-FA0A-625DF2D71BAC}"/>
              </a:ext>
            </a:extLst>
          </p:cNvPr>
          <p:cNvSpPr txBox="1"/>
          <p:nvPr/>
        </p:nvSpPr>
        <p:spPr>
          <a:xfrm>
            <a:off x="242208" y="5511926"/>
            <a:ext cx="1793421" cy="1231106"/>
          </a:xfrm>
          <a:prstGeom prst="rect">
            <a:avLst/>
          </a:prstGeom>
          <a:solidFill>
            <a:schemeClr val="bg2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Dr. Olya Kudina</a:t>
            </a:r>
          </a:p>
          <a:p>
            <a:r>
              <a:rPr lang="en-US" sz="1400" dirty="0"/>
              <a:t>TU Delft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@OlyaKudina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o.kudina@tudelft.nl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www.olyakudina.com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0149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hospital gown&#10;&#10;Description automatically generated">
            <a:extLst>
              <a:ext uri="{FF2B5EF4-FFF2-40B4-BE49-F238E27FC236}">
                <a16:creationId xmlns:a16="http://schemas.microsoft.com/office/drawing/2014/main" id="{A57B0930-ACFC-5CDE-3442-09DF475AA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73" y="0"/>
            <a:ext cx="7025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92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hallway&#10;&#10;Description automatically generated">
            <a:extLst>
              <a:ext uri="{FF2B5EF4-FFF2-40B4-BE49-F238E27FC236}">
                <a16:creationId xmlns:a16="http://schemas.microsoft.com/office/drawing/2014/main" id="{5FEB5A0F-8EB1-9767-0317-AE35A18C6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94" y="0"/>
            <a:ext cx="6892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9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B9E93C-4853-F3D0-BC2C-0BE369839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201" y="0"/>
            <a:ext cx="683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84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with a red ant on a branch&#10;&#10;Description automatically generated">
            <a:extLst>
              <a:ext uri="{FF2B5EF4-FFF2-40B4-BE49-F238E27FC236}">
                <a16:creationId xmlns:a16="http://schemas.microsoft.com/office/drawing/2014/main" id="{8B46616D-9B4D-658A-A694-1C110BD2D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55" y="0"/>
            <a:ext cx="6918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65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98FB-56EE-A020-6799-2567C996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Seeing-is-believing 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8685B-2EDE-0972-5571-FB128DC4F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23979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People correctly identify AI-generated videos &amp; images in only 18% of cases (</a:t>
            </a:r>
            <a:r>
              <a:rPr lang="en-US" dirty="0" err="1"/>
              <a:t>Kobis</a:t>
            </a:r>
            <a:r>
              <a:rPr lang="en-US" dirty="0"/>
              <a:t> et al., 2021)</a:t>
            </a:r>
          </a:p>
          <a:p>
            <a:r>
              <a:rPr lang="en-US" dirty="0"/>
              <a:t>However,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the more context – the better the result</a:t>
            </a:r>
            <a:r>
              <a:rPr lang="en-US" dirty="0"/>
              <a:t>: videos with subtitles are better identifiable than video-only or text-only - 57-82% accurate (Groh et al., 2024)</a:t>
            </a:r>
          </a:p>
          <a:p>
            <a:r>
              <a:rPr lang="en-US" dirty="0"/>
              <a:t>People grossly overestimate their capacity to distinguish AI-generated content – because of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overconfidence</a:t>
            </a:r>
            <a:r>
              <a:rPr lang="en-US" dirty="0"/>
              <a:t> and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bias towards authenticity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2670E-E31B-9A9D-64E8-892B1B4A3592}"/>
              </a:ext>
            </a:extLst>
          </p:cNvPr>
          <p:cNvSpPr txBox="1"/>
          <p:nvPr/>
        </p:nvSpPr>
        <p:spPr>
          <a:xfrm>
            <a:off x="960120" y="5950021"/>
            <a:ext cx="105678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222222"/>
                </a:solidFill>
                <a:effectLst/>
              </a:rPr>
              <a:t>Köbis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N. C., </a:t>
            </a:r>
            <a:r>
              <a:rPr lang="en-US" sz="1000" b="0" i="0" dirty="0" err="1">
                <a:solidFill>
                  <a:srgbClr val="222222"/>
                </a:solidFill>
                <a:effectLst/>
              </a:rPr>
              <a:t>Doležalová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B., &amp; </a:t>
            </a:r>
            <a:r>
              <a:rPr lang="en-US" sz="1000" b="0" i="0" dirty="0" err="1">
                <a:solidFill>
                  <a:srgbClr val="222222"/>
                </a:solidFill>
                <a:effectLst/>
              </a:rPr>
              <a:t>Soraperra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 I. (2021). Fooled twice: People cannot detect deepfakes but think they can. </a:t>
            </a:r>
            <a:r>
              <a:rPr lang="en-US" sz="1000" b="0" i="1" dirty="0" err="1">
                <a:solidFill>
                  <a:srgbClr val="222222"/>
                </a:solidFill>
                <a:effectLst/>
              </a:rPr>
              <a:t>Iscience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</a:rPr>
              <a:t>24</a:t>
            </a:r>
            <a:r>
              <a:rPr lang="en-US" sz="1000" b="0" i="0" dirty="0">
                <a:solidFill>
                  <a:srgbClr val="222222"/>
                </a:solidFill>
                <a:effectLst/>
              </a:rPr>
              <a:t>(11).</a:t>
            </a:r>
          </a:p>
          <a:p>
            <a:r>
              <a:rPr lang="nl-NL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Groh</a:t>
            </a:r>
            <a:r>
              <a:rPr lang="nl-NL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</a:t>
            </a:r>
            <a:r>
              <a:rPr lang="nl-NL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Sankaranarayanan</a:t>
            </a:r>
            <a:r>
              <a:rPr lang="nl-NL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Singh, N., Kim, D. Y., Lippman, A., &amp; </a:t>
            </a:r>
            <a:r>
              <a:rPr lang="nl-NL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Picard</a:t>
            </a:r>
            <a:r>
              <a:rPr lang="nl-NL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R. (2024). Human </a:t>
            </a:r>
            <a:r>
              <a:rPr lang="nl-NL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detection</a:t>
            </a:r>
            <a:r>
              <a:rPr lang="nl-NL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nl-NL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political</a:t>
            </a:r>
            <a:r>
              <a:rPr lang="nl-NL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speech deepfakes </a:t>
            </a:r>
            <a:r>
              <a:rPr lang="nl-NL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across</a:t>
            </a:r>
            <a:r>
              <a:rPr lang="nl-NL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transcripts</a:t>
            </a:r>
            <a:r>
              <a:rPr lang="nl-NL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audio, and video. </a:t>
            </a:r>
            <a:r>
              <a:rPr lang="nl-NL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</a:t>
            </a:r>
            <a:r>
              <a:rPr lang="nl-NL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communications</a:t>
            </a:r>
            <a:r>
              <a:rPr lang="nl-NL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nl-NL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nl-NL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7629.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80169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75AFF-63CA-0B92-7F7D-6CFAAAAA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democracy?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2EA0B-BC05-BF65-B646-C9864F9AE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8107680" cy="3593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Politics = plurality, diversity = active citizenship based on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human interaction with each other</a:t>
            </a:r>
            <a:r>
              <a:rPr lang="en-US" sz="2400" dirty="0"/>
              <a:t>, the value of civic engagement, and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collective deliberation </a:t>
            </a:r>
            <a:r>
              <a:rPr lang="en-US" sz="2400" dirty="0"/>
              <a:t>about matters affecting the community</a:t>
            </a:r>
          </a:p>
          <a:p>
            <a:pPr marL="0" indent="0">
              <a:buNone/>
            </a:pPr>
            <a:r>
              <a:rPr lang="en-US" sz="2400" dirty="0"/>
              <a:t>                   = space for public interaction and engagement</a:t>
            </a:r>
          </a:p>
          <a:p>
            <a:pPr marL="0" indent="0">
              <a:buNone/>
            </a:pPr>
            <a:r>
              <a:rPr lang="en-US" sz="2400" dirty="0"/>
              <a:t>“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Political activity </a:t>
            </a:r>
            <a:r>
              <a:rPr lang="en-US" sz="2400" dirty="0"/>
              <a:t>is valued not because it may lead to agreement …, but because it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enables each citizen </a:t>
            </a:r>
            <a:r>
              <a:rPr lang="en-US" sz="2400" dirty="0"/>
              <a:t>to exercise his or her powers of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agency</a:t>
            </a:r>
            <a:r>
              <a:rPr lang="en-US" sz="2400" dirty="0"/>
              <a:t>, to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develop the capacities for judgment</a:t>
            </a:r>
            <a:r>
              <a:rPr lang="en-US" sz="2400" dirty="0"/>
              <a:t>.”</a:t>
            </a:r>
          </a:p>
          <a:p>
            <a:endParaRPr lang="en-US" dirty="0"/>
          </a:p>
        </p:txBody>
      </p:sp>
      <p:pic>
        <p:nvPicPr>
          <p:cNvPr id="4" name="Picture 2" descr="Hannah Arendt | American political scientist | Britannica">
            <a:extLst>
              <a:ext uri="{FF2B5EF4-FFF2-40B4-BE49-F238E27FC236}">
                <a16:creationId xmlns:a16="http://schemas.microsoft.com/office/drawing/2014/main" id="{41AA91B3-DF5E-75A2-351A-4B39CA744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71" y="2607784"/>
            <a:ext cx="2807437" cy="28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18EBF-01F8-C9E3-661A-76F008D297B7}"/>
              </a:ext>
            </a:extLst>
          </p:cNvPr>
          <p:cNvSpPr txBox="1"/>
          <p:nvPr/>
        </p:nvSpPr>
        <p:spPr>
          <a:xfrm>
            <a:off x="9067800" y="5564823"/>
            <a:ext cx="3037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Hannah Arendt </a:t>
            </a:r>
            <a:r>
              <a:rPr lang="en-US" sz="1800" dirty="0"/>
              <a:t>(1906-1975)</a:t>
            </a:r>
          </a:p>
        </p:txBody>
      </p:sp>
    </p:spTree>
    <p:extLst>
      <p:ext uri="{BB962C8B-B14F-4D97-AF65-F5344CB8AC3E}">
        <p14:creationId xmlns:p14="http://schemas.microsoft.com/office/powerpoint/2010/main" val="941300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3D2D-02B3-0424-DE68-77004AEB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Deepfakes: Political threats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FAC692-25FA-C5BE-3982-259AABADA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946594"/>
            <a:ext cx="5352545" cy="359359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Misinformation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Confusion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Destabilization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Making people more susceptible to manipulation</a:t>
            </a:r>
          </a:p>
        </p:txBody>
      </p:sp>
      <p:pic>
        <p:nvPicPr>
          <p:cNvPr id="3074" name="Picture 2" descr="Can we prevent political deepfakes from disrupting elections? | Ep. 82 -  YouTube">
            <a:extLst>
              <a:ext uri="{FF2B5EF4-FFF2-40B4-BE49-F238E27FC236}">
                <a16:creationId xmlns:a16="http://schemas.microsoft.com/office/drawing/2014/main" id="{A05293BA-EE68-1A50-F1CE-0CE37DEE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455" y="2245360"/>
            <a:ext cx="5352545" cy="40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D618B1-E08C-A143-9E75-A4F52DD80CAC}"/>
              </a:ext>
            </a:extLst>
          </p:cNvPr>
          <p:cNvSpPr txBox="1"/>
          <p:nvPr/>
        </p:nvSpPr>
        <p:spPr>
          <a:xfrm>
            <a:off x="6839455" y="6271087"/>
            <a:ext cx="41011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Image source: </a:t>
            </a:r>
            <a:r>
              <a:rPr lang="en-US" sz="800" dirty="0">
                <a:hlinkClick r:id="rId3"/>
              </a:rPr>
              <a:t>https://www.youtube.com/watch?v=ALhhxJ4OrrE&amp;ab_channel=TECHtalk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20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0ABB4-5FFD-7650-C028-6CF0BAE5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Slovakia elections (2023)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71E04-4F05-B657-9A2C-A6A1FB69C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576" y="2669595"/>
            <a:ext cx="6051152" cy="3593592"/>
          </a:xfrm>
        </p:spPr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</a:rPr>
              <a:t>2023 </a:t>
            </a:r>
            <a:r>
              <a:rPr lang="nl-NL" b="0" i="0" dirty="0" err="1">
                <a:solidFill>
                  <a:srgbClr val="333333"/>
                </a:solidFill>
                <a:effectLst/>
              </a:rPr>
              <a:t>Slovak</a:t>
            </a:r>
            <a:r>
              <a:rPr lang="nl-NL" b="0" i="0" dirty="0">
                <a:solidFill>
                  <a:srgbClr val="333333"/>
                </a:solidFill>
                <a:effectLst/>
              </a:rPr>
              <a:t> </a:t>
            </a:r>
            <a:r>
              <a:rPr lang="nl-NL" b="0" i="0" dirty="0" err="1">
                <a:solidFill>
                  <a:srgbClr val="333333"/>
                </a:solidFill>
                <a:effectLst/>
              </a:rPr>
              <a:t>parliamentary</a:t>
            </a:r>
            <a:r>
              <a:rPr lang="nl-NL" b="0" i="0" dirty="0">
                <a:solidFill>
                  <a:srgbClr val="333333"/>
                </a:solidFill>
                <a:effectLst/>
              </a:rPr>
              <a:t> </a:t>
            </a:r>
            <a:r>
              <a:rPr lang="nl-NL" b="0" i="0" dirty="0" err="1">
                <a:solidFill>
                  <a:srgbClr val="333333"/>
                </a:solidFill>
                <a:effectLst/>
              </a:rPr>
              <a:t>elections</a:t>
            </a:r>
            <a:r>
              <a:rPr lang="nl-NL" b="0" i="0" dirty="0">
                <a:solidFill>
                  <a:srgbClr val="333333"/>
                </a:solidFill>
                <a:effectLst/>
              </a:rPr>
              <a:t>: pro-Russian Fico vs. </a:t>
            </a:r>
            <a:r>
              <a:rPr lang="en-US" b="0" i="0" dirty="0">
                <a:solidFill>
                  <a:srgbClr val="333333"/>
                </a:solidFill>
                <a:effectLst/>
              </a:rPr>
              <a:t>pro-European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Šimečka</a:t>
            </a:r>
            <a:r>
              <a:rPr lang="en-US" b="0" i="0" dirty="0">
                <a:solidFill>
                  <a:srgbClr val="333333"/>
                </a:solidFill>
                <a:effectLst/>
              </a:rPr>
              <a:t>.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</a:rPr>
              <a:t>Two days before the election, a fake audio clip of </a:t>
            </a:r>
            <a:r>
              <a:rPr lang="en-US" b="0" i="0" dirty="0" err="1">
                <a:solidFill>
                  <a:srgbClr val="333333"/>
                </a:solidFill>
                <a:effectLst/>
              </a:rPr>
              <a:t>Šimečka</a:t>
            </a:r>
            <a:r>
              <a:rPr lang="en-US" b="0" i="0" dirty="0">
                <a:solidFill>
                  <a:srgbClr val="333333"/>
                </a:solidFill>
                <a:effectLst/>
              </a:rPr>
              <a:t>, “discussing” electoral fraud with a prominent journalist.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</a:rPr>
              <a:t>Although both quickly denied its authenticity, the clip went viral.</a:t>
            </a:r>
            <a:endParaRPr lang="en-US" dirty="0"/>
          </a:p>
        </p:txBody>
      </p:sp>
      <p:pic>
        <p:nvPicPr>
          <p:cNvPr id="7" name="Picture 6" descr="A screenshot of a video&#10;&#10;Description automatically generated">
            <a:extLst>
              <a:ext uri="{FF2B5EF4-FFF2-40B4-BE49-F238E27FC236}">
                <a16:creationId xmlns:a16="http://schemas.microsoft.com/office/drawing/2014/main" id="{F78B5266-631F-D9D8-C0F6-C90E46861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7" y="2434727"/>
            <a:ext cx="5463287" cy="3848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D028C-8B9A-FA4A-9A49-6B2A7B5E3293}"/>
              </a:ext>
            </a:extLst>
          </p:cNvPr>
          <p:cNvSpPr txBox="1"/>
          <p:nvPr/>
        </p:nvSpPr>
        <p:spPr>
          <a:xfrm>
            <a:off x="5993348" y="5719292"/>
            <a:ext cx="5932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 Nadal, L., &amp; </a:t>
            </a:r>
            <a:r>
              <a:rPr lang="nl-NL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Jančárik</a:t>
            </a:r>
            <a:r>
              <a:rPr lang="nl-NL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 (2024). Beyond </a:t>
            </a:r>
            <a:r>
              <a:rPr lang="nl-NL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nl-NL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deepfake hype: AI, </a:t>
            </a:r>
            <a:r>
              <a:rPr lang="nl-NL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democracy</a:t>
            </a:r>
            <a:r>
              <a:rPr lang="nl-NL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“</a:t>
            </a:r>
            <a:r>
              <a:rPr lang="nl-NL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nl-NL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Slovak</a:t>
            </a:r>
            <a:r>
              <a:rPr lang="nl-NL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case”. </a:t>
            </a:r>
            <a:r>
              <a:rPr lang="nl-NL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HKS Misinformation Review</a:t>
            </a:r>
            <a:r>
              <a:rPr lang="nl-NL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nl-NL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nl-NL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(4).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05214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2A0C-5B95-CD0E-249E-88A56A7A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elections (2024)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60221-7971-90FA-5E09-5964449CC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83" y="2701596"/>
            <a:ext cx="6129051" cy="344759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A097EB-E8E2-BAF9-A99B-F282C574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204" y="2701595"/>
            <a:ext cx="5089793" cy="3447592"/>
          </a:xfrm>
        </p:spPr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</a:rPr>
              <a:t>In a YouTube stream, a deepfake rendition of </a:t>
            </a:r>
            <a:r>
              <a:rPr lang="en-US" b="0" i="0" dirty="0" err="1">
                <a:solidFill>
                  <a:srgbClr val="202224"/>
                </a:solidFill>
                <a:effectLst/>
              </a:rPr>
              <a:t>Duwaraka</a:t>
            </a:r>
            <a:r>
              <a:rPr lang="en-US" b="0" i="0" dirty="0">
                <a:solidFill>
                  <a:srgbClr val="202224"/>
                </a:solidFill>
                <a:effectLst/>
              </a:rPr>
              <a:t>, daughter of ​​Tamil Tiger militant chief, was trying to influence voters in the southern Indian state Tamil Nadu.</a:t>
            </a:r>
          </a:p>
          <a:p>
            <a:r>
              <a:rPr lang="en-US" dirty="0" err="1">
                <a:solidFill>
                  <a:srgbClr val="202224"/>
                </a:solidFill>
              </a:rPr>
              <a:t>Duwaraka</a:t>
            </a:r>
            <a:r>
              <a:rPr lang="en-US" dirty="0">
                <a:solidFill>
                  <a:srgbClr val="202224"/>
                </a:solidFill>
              </a:rPr>
              <a:t> died in 2009, when she was 23. Here, she appeared aged.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F001D-7227-4FB6-400C-7994D91D3F7D}"/>
              </a:ext>
            </a:extLst>
          </p:cNvPr>
          <p:cNvSpPr txBox="1"/>
          <p:nvPr/>
        </p:nvSpPr>
        <p:spPr>
          <a:xfrm>
            <a:off x="6665204" y="5964520"/>
            <a:ext cx="49796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https://www.bbc.com/news/world-asia-india-68918330</a:t>
            </a:r>
          </a:p>
        </p:txBody>
      </p:sp>
    </p:spTree>
    <p:extLst>
      <p:ext uri="{BB962C8B-B14F-4D97-AF65-F5344CB8AC3E}">
        <p14:creationId xmlns:p14="http://schemas.microsoft.com/office/powerpoint/2010/main" val="217298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B2820-71D5-1434-E63B-2C2BBB89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1C89-1F3F-A95E-4FA1-C3CD3A49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elections (2024)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02A11-703F-7DBB-3FED-C759D8A02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87" y="3016556"/>
            <a:ext cx="4807026" cy="270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11B52-9712-6560-A4D4-735CF187B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132" y="3016556"/>
            <a:ext cx="2181658" cy="27490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E6379A-B2DC-DC3B-AA9C-AD099D79C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808" y="2701595"/>
            <a:ext cx="4010459" cy="344759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India - a deepfake “champion” in using AI in elections: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campaign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personalized audio messages in a range of Indian languages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 panose="020B0503020102020204" pitchFamily="34" charset="0"/>
              </a:rPr>
              <a:t>automated calls made to voters in a candidate's voice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E62A9C-B28A-3487-4791-6C7DCB092FAD}"/>
              </a:ext>
            </a:extLst>
          </p:cNvPr>
          <p:cNvSpPr txBox="1"/>
          <p:nvPr/>
        </p:nvSpPr>
        <p:spPr>
          <a:xfrm>
            <a:off x="429497" y="5720508"/>
            <a:ext cx="49796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https://www.bbc.com/news/world-asia-india-68918330</a:t>
            </a:r>
          </a:p>
        </p:txBody>
      </p:sp>
    </p:spTree>
    <p:extLst>
      <p:ext uri="{BB962C8B-B14F-4D97-AF65-F5344CB8AC3E}">
        <p14:creationId xmlns:p14="http://schemas.microsoft.com/office/powerpoint/2010/main" val="79148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AB6F2-0231-2499-E470-B11865DA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284921"/>
            <a:ext cx="10058400" cy="22115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AI DeMoS Lab - AI as Deliberative Multimodal Systems -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Developing AI for democracy</a:t>
            </a:r>
          </a:p>
          <a:p>
            <a:pPr marL="0" indent="0" algn="ctr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Collaboration of philosophy, design and computer science</a:t>
            </a:r>
          </a:p>
          <a:p>
            <a:pPr marL="0" indent="0" algn="ctr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TU Delft AI Labs Programme: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https://www.tudelft.nl/ai/ai-demos-lab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D48AAC-8C37-3A2C-8519-B661454D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3A0A5F-1EEF-F529-3136-4BA99C453FE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NL"/>
              <a:t>13/02/2024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7FFB2-8666-C0CB-382E-34E5EBABB7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l-NL"/>
              <a:t>@OlyaKudina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D8D90-D4AE-1440-F22E-F6B2405D1C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2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867A9-2ECD-7704-A56F-74878BC7C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 elections (2024)</a:t>
            </a:r>
          </a:p>
        </p:txBody>
      </p:sp>
      <p:pic>
        <p:nvPicPr>
          <p:cNvPr id="4" name="Fake Biden robocall">
            <a:hlinkClick r:id="" action="ppaction://media"/>
            <a:extLst>
              <a:ext uri="{FF2B5EF4-FFF2-40B4-BE49-F238E27FC236}">
                <a16:creationId xmlns:a16="http://schemas.microsoft.com/office/drawing/2014/main" id="{C4FFB51A-5AC0-75B7-5C9A-5CE0CD8C2F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775" y="2541905"/>
            <a:ext cx="6389688" cy="3594100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BDCB42-9FBB-F17D-5B4C-500FBC56FC90}"/>
              </a:ext>
            </a:extLst>
          </p:cNvPr>
          <p:cNvSpPr txBox="1">
            <a:spLocks/>
          </p:cNvSpPr>
          <p:nvPr/>
        </p:nvSpPr>
        <p:spPr>
          <a:xfrm>
            <a:off x="7417888" y="2541905"/>
            <a:ext cx="4010459" cy="344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None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23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94360" indent="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Deepfake Biden robocall urges Democrats to skip New Hampshire primary</a:t>
            </a:r>
          </a:p>
          <a:p>
            <a:r>
              <a:rPr lang="en-US" dirty="0"/>
              <a:t>Using his signature phrase, “What a bunch of malarkey”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E1FB9-63FC-42F1-A598-4DCF5F1910B4}"/>
              </a:ext>
            </a:extLst>
          </p:cNvPr>
          <p:cNvSpPr txBox="1"/>
          <p:nvPr/>
        </p:nvSpPr>
        <p:spPr>
          <a:xfrm>
            <a:off x="7417888" y="5705118"/>
            <a:ext cx="44428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https://www.youtube.com/watch?v=FCs_zFbkf0M&amp;ab_channel=TheTelegraph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02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3D758-3D41-6BA3-4DC6-21DA0E8A9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Dominant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783FA-09C4-F005-3BEF-7DBFF4595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28" y="2515170"/>
            <a:ext cx="5337810" cy="3820315"/>
          </a:xfrm>
        </p:spPr>
        <p:txBody>
          <a:bodyPr>
            <a:normAutofit/>
          </a:bodyPr>
          <a:lstStyle/>
          <a:p>
            <a:r>
              <a:rPr lang="en-US" dirty="0"/>
              <a:t>Detection tools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Fallible</a:t>
            </a:r>
          </a:p>
          <a:p>
            <a:r>
              <a:rPr lang="en-US" dirty="0"/>
              <a:t>Regulation: e.g. watermarks, disclosure, data provenance 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Not applied equally across the globe (e.g. Midjourney forbade synthesizing images of US electoral candidates -  but this was allowed in India and elsewhere)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B4FA99-2F5F-4A01-FC8F-E239DE54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63" y="2442591"/>
            <a:ext cx="5913937" cy="37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8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3C75-9A1C-CFF5-48DC-2B0A8E6B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C1CBB-2909-A638-E702-6CAE6A1FD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solutions proposed suggest that the main problem with deepfakes is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epistemological</a:t>
            </a:r>
            <a:r>
              <a:rPr lang="en-US" dirty="0"/>
              <a:t>, a lack of knowledge to distinguish between authentic and AI-manipulated content.</a:t>
            </a:r>
          </a:p>
          <a:p>
            <a:r>
              <a:rPr lang="en-US" dirty="0"/>
              <a:t>Once we have the knowledge, we can make the right choice.</a:t>
            </a:r>
          </a:p>
          <a:p>
            <a:r>
              <a:rPr lang="en-US" dirty="0"/>
              <a:t>Is it really so?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79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D9D4C-D8CF-6D12-F48E-91115644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we make</a:t>
            </a:r>
            <a:br>
              <a:rPr lang="en-US" dirty="0"/>
            </a:br>
            <a:r>
              <a:rPr lang="en-US" dirty="0"/>
              <a:t>sense of things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B0985D-7FA5-6924-21DE-30BA4512F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03" y="3203884"/>
            <a:ext cx="5996280" cy="2416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7E292-426F-A610-705D-8CE841DF4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304" y="0"/>
            <a:ext cx="4448696" cy="69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05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A44E-FDE7-E86A-C72F-C54AF7C5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Technological mediation of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F64A9-9B9D-2B21-49FD-C5CE1BEF3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Deepfakes mediate our relation to the world, affecting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we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perceive</a:t>
            </a:r>
            <a:r>
              <a:rPr lang="en-US" dirty="0"/>
              <a:t> ourselves and one another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people go on to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act</a:t>
            </a:r>
            <a:r>
              <a:rPr lang="en-US" dirty="0"/>
              <a:t> on those perceptions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values</a:t>
            </a:r>
            <a:r>
              <a:rPr lang="en-US" dirty="0"/>
              <a:t> that underlie our decision-making (e.g. deliberation) </a:t>
            </a:r>
          </a:p>
          <a:p>
            <a:r>
              <a:rPr lang="en-US" dirty="0"/>
              <a:t>The problem with deepfakes is that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they affect us</a:t>
            </a:r>
            <a:r>
              <a:rPr lang="en-US" dirty="0"/>
              <a:t>, and our choices,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even when we know </a:t>
            </a:r>
            <a:r>
              <a:rPr lang="en-US" dirty="0"/>
              <a:t>that the content is AI-manipulated</a:t>
            </a:r>
          </a:p>
        </p:txBody>
      </p:sp>
    </p:spTree>
    <p:extLst>
      <p:ext uri="{BB962C8B-B14F-4D97-AF65-F5344CB8AC3E}">
        <p14:creationId xmlns:p14="http://schemas.microsoft.com/office/powerpoint/2010/main" val="2672255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EA3F-8FE2-893C-E9B3-2ED58A6F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Beyond knowledge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4A831-ADB1-9AE5-3C97-66AC739D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2263140"/>
            <a:ext cx="8290560" cy="4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15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5C72-24C7-72C9-193A-A3B052E5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491" y="2881668"/>
            <a:ext cx="10268712" cy="224550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Deepfakes &lt;&gt; democracy? </a:t>
            </a:r>
          </a:p>
        </p:txBody>
      </p:sp>
    </p:spTree>
    <p:extLst>
      <p:ext uri="{BB962C8B-B14F-4D97-AF65-F5344CB8AC3E}">
        <p14:creationId xmlns:p14="http://schemas.microsoft.com/office/powerpoint/2010/main" val="3874607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FD64-50FF-9243-494D-38A4F0AE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technological fix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BEEE0-692F-38BE-5F14-5C7F99E69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don’t trust just the digital artefact – rather, where and how it is positioned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Trust is relational </a:t>
            </a:r>
            <a:r>
              <a:rPr lang="en-US" dirty="0"/>
              <a:t>-  it has a profound social dimension, and cannot be reduced only to the technological</a:t>
            </a:r>
          </a:p>
          <a:p>
            <a:r>
              <a:rPr lang="en-US" dirty="0"/>
              <a:t>Who is the author? Do you know them? What do others say – online and offline? – we rarely make choices based on digital content alone</a:t>
            </a:r>
          </a:p>
        </p:txBody>
      </p:sp>
    </p:spTree>
    <p:extLst>
      <p:ext uri="{BB962C8B-B14F-4D97-AF65-F5344CB8AC3E}">
        <p14:creationId xmlns:p14="http://schemas.microsoft.com/office/powerpoint/2010/main" val="1863186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E9E6-7D7F-8ECA-6B49-D8504452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 but verify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6FEF8-1614-DF52-083D-33D41EBE5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19" y="2587752"/>
            <a:ext cx="10684709" cy="3593592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L" sz="2400" b="1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Questioning potentially deepfake videos:</a:t>
            </a:r>
            <a:endParaRPr lang="en-NL" sz="2400" kern="100" dirty="0">
              <a:effectLst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L" sz="2000" kern="100" dirty="0">
                <a:effectLst/>
                <a:latin typeface="Franklin Gothic Book" panose="020B05030201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Does the video have a clearly stated author?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L" sz="2000" kern="100" dirty="0">
                <a:effectLst/>
                <a:latin typeface="Franklin Gothic Book" panose="020B05030201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What is the URL and who is the host?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L" sz="2000" kern="100" dirty="0">
                <a:effectLst/>
                <a:latin typeface="Franklin Gothic Book" panose="020B05030201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What seems to be the aims of this video?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L" sz="2000" kern="100" dirty="0">
                <a:effectLst/>
                <a:latin typeface="Franklin Gothic Book" panose="020B05030201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Do you see the video elsewhere on the Internet, and if so, in what context?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L" sz="2000" kern="100" dirty="0">
                <a:effectLst/>
                <a:latin typeface="Franklin Gothic Book" panose="020B05030201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Are there sources that corroborate what you are seeing and hearing?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L" sz="1800" u="sng" kern="100" dirty="0">
                <a:solidFill>
                  <a:srgbClr val="467886"/>
                </a:solidFill>
                <a:effectLst/>
                <a:ea typeface="Malgun Gothic" panose="020B0503020000020004" pitchFamily="34" charset="-127"/>
                <a:cs typeface="Times New Roman" panose="02020603050405020304" pitchFamily="18" charset="0"/>
                <a:hlinkClick r:id="rId2"/>
              </a:rPr>
              <a:t>https://deepfakes.virtuality.mit.edu/</a:t>
            </a:r>
            <a:r>
              <a:rPr lang="en-NL" sz="1800" kern="100" dirty="0">
                <a:effectLst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50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690F-3BC8-1B7E-29EE-5CA6B7419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63" y="2767099"/>
            <a:ext cx="10268712" cy="17007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Deepfakes can also bring democratic value</a:t>
            </a:r>
          </a:p>
        </p:txBody>
      </p:sp>
    </p:spTree>
    <p:extLst>
      <p:ext uri="{BB962C8B-B14F-4D97-AF65-F5344CB8AC3E}">
        <p14:creationId xmlns:p14="http://schemas.microsoft.com/office/powerpoint/2010/main" val="4275010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8C8432-73A6-1CE7-7B5C-723B5FC2A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6" y="1639998"/>
            <a:ext cx="1641423" cy="16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5891AF-E21B-1C2D-47B1-34AA9FAE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6" y="4240415"/>
            <a:ext cx="1641422" cy="16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36A4929-D2FB-6610-749B-3524642C1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69" y="2822782"/>
            <a:ext cx="1641423" cy="16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AAA08D5-8D6B-515B-0A03-4F1540CC4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07" y="2803140"/>
            <a:ext cx="1641422" cy="16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4861675-C6BC-F8E2-7805-94DDAF22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857" y="2822782"/>
            <a:ext cx="1641422" cy="16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3A6B069-4F39-ECB9-D7FD-E322DA938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103" y="2770707"/>
            <a:ext cx="1634248" cy="163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rdt. M">
            <a:extLst>
              <a:ext uri="{FF2B5EF4-FFF2-40B4-BE49-F238E27FC236}">
                <a16:creationId xmlns:a16="http://schemas.microsoft.com/office/drawing/2014/main" id="{67F66FE1-5652-83AC-4EB6-DBD3E55BA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6" b="13967"/>
          <a:stretch/>
        </p:blipFill>
        <p:spPr bwMode="auto">
          <a:xfrm>
            <a:off x="8273722" y="2781563"/>
            <a:ext cx="1580387" cy="16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981592-DE3C-6DA6-708D-B16DE99E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881" y="998413"/>
            <a:ext cx="4565674" cy="680484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AI DEMOS 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35B61-775E-2C78-A1C7-87D67CD3A9A0}"/>
              </a:ext>
            </a:extLst>
          </p:cNvPr>
          <p:cNvSpPr txBox="1"/>
          <p:nvPr/>
        </p:nvSpPr>
        <p:spPr>
          <a:xfrm>
            <a:off x="485545" y="3295188"/>
            <a:ext cx="167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Olya Kudina, PI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values and AI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31E364-C204-5401-4B42-6BFD367725FD}"/>
              </a:ext>
            </a:extLst>
          </p:cNvPr>
          <p:cNvSpPr txBox="1"/>
          <p:nvPr/>
        </p:nvSpPr>
        <p:spPr>
          <a:xfrm>
            <a:off x="449177" y="5881837"/>
            <a:ext cx="2193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Nazli Cila, PI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more-than-human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D4ED2-2C9F-C353-D4EF-44EE1BBEE4EA}"/>
              </a:ext>
            </a:extLst>
          </p:cNvPr>
          <p:cNvSpPr txBox="1"/>
          <p:nvPr/>
        </p:nvSpPr>
        <p:spPr>
          <a:xfrm>
            <a:off x="2368465" y="4537906"/>
            <a:ext cx="1677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Dmitry Muravyov, PhD cand.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Generative AI, trust, epistemology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BAD7AD-5218-88D2-1C84-D92795D72865}"/>
              </a:ext>
            </a:extLst>
          </p:cNvPr>
          <p:cNvSpPr txBox="1"/>
          <p:nvPr/>
        </p:nvSpPr>
        <p:spPr>
          <a:xfrm>
            <a:off x="4366169" y="4537906"/>
            <a:ext cx="16777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Jordi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Viader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Guerrero, PhD cand.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Social medial and political subjectivation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597ECC-A3EC-2013-A1C8-D978CA91705C}"/>
              </a:ext>
            </a:extLst>
          </p:cNvPr>
          <p:cNvSpPr txBox="1"/>
          <p:nvPr/>
        </p:nvSpPr>
        <p:spPr>
          <a:xfrm>
            <a:off x="6283604" y="4474592"/>
            <a:ext cx="16777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Karin Bogdanova, PhD cand.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AI mental healthcare and diversity, inclusion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1DC14F-CE77-1EA3-F8A6-1E529BD80D59}"/>
              </a:ext>
            </a:extLst>
          </p:cNvPr>
          <p:cNvSpPr txBox="1"/>
          <p:nvPr/>
        </p:nvSpPr>
        <p:spPr>
          <a:xfrm>
            <a:off x="8236704" y="4474592"/>
            <a:ext cx="1677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Meike Hardt,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PhD cand.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AI public infrastructures, care relations, contestations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0E02F8-D27B-243D-DAE1-4B9FE8E915CD}"/>
              </a:ext>
            </a:extLst>
          </p:cNvPr>
          <p:cNvSpPr txBox="1"/>
          <p:nvPr/>
        </p:nvSpPr>
        <p:spPr>
          <a:xfrm>
            <a:off x="10165331" y="4444562"/>
            <a:ext cx="16777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Syafira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Aulia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PhD cand.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Adversarial ML for privacy-enhanced deliberation online</a:t>
            </a:r>
          </a:p>
        </p:txBody>
      </p:sp>
    </p:spTree>
    <p:extLst>
      <p:ext uri="{BB962C8B-B14F-4D97-AF65-F5344CB8AC3E}">
        <p14:creationId xmlns:p14="http://schemas.microsoft.com/office/powerpoint/2010/main" val="3995696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7A92-31CA-62F5-0894-B2D19C89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Deepfakes for plurality</a:t>
            </a:r>
            <a:br>
              <a:rPr lang="en-US" dirty="0"/>
            </a:br>
            <a:r>
              <a:rPr lang="en-US" sz="2400" dirty="0"/>
              <a:t>(Dmitry Muravyov)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382578B-EEB0-C8CD-194B-006D641C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6" y="2520165"/>
            <a:ext cx="2784743" cy="411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A81A6-9C6F-1454-4D77-AA54B6B6C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823" y="2520166"/>
            <a:ext cx="7922598" cy="4113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B1FF4B-A2E7-1AF5-623E-5F481800D51F}"/>
              </a:ext>
            </a:extLst>
          </p:cNvPr>
          <p:cNvSpPr txBox="1"/>
          <p:nvPr/>
        </p:nvSpPr>
        <p:spPr>
          <a:xfrm>
            <a:off x="3837738" y="6617305"/>
            <a:ext cx="79225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Image source: </a:t>
            </a:r>
            <a:r>
              <a:rPr lang="en-US" sz="900" dirty="0">
                <a:hlinkClick r:id="rId4"/>
              </a:rPr>
              <a:t>https://www.vox.com/recode/2020/6/29/21303588/deepfakes-anonymous-artificial-intelligence-welcome-to-chechnya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0336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9B8C3-49A7-3072-8A5C-F6ABE12D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Deepfakes for empowerment</a:t>
            </a:r>
          </a:p>
        </p:txBody>
      </p:sp>
      <p:pic>
        <p:nvPicPr>
          <p:cNvPr id="4" name="Short_O2 creates AI Granny to waste scammers time">
            <a:hlinkClick r:id="" action="ppaction://media"/>
            <a:extLst>
              <a:ext uri="{FF2B5EF4-FFF2-40B4-BE49-F238E27FC236}">
                <a16:creationId xmlns:a16="http://schemas.microsoft.com/office/drawing/2014/main" id="{090BF1BB-1329-4F02-A0D0-0C6DF23165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2944" y="2205990"/>
            <a:ext cx="8234045" cy="46520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AB959-BD46-180B-3551-2CD0FE71FF41}"/>
              </a:ext>
            </a:extLst>
          </p:cNvPr>
          <p:cNvSpPr txBox="1"/>
          <p:nvPr/>
        </p:nvSpPr>
        <p:spPr>
          <a:xfrm rot="16200000">
            <a:off x="8070695" y="4490873"/>
            <a:ext cx="45034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https://www.youtube.com/watch?v=RV_SdCfZ-0s&amp;ab_channel=O2</a:t>
            </a:r>
          </a:p>
        </p:txBody>
      </p:sp>
    </p:spTree>
    <p:extLst>
      <p:ext uri="{BB962C8B-B14F-4D97-AF65-F5344CB8AC3E}">
        <p14:creationId xmlns:p14="http://schemas.microsoft.com/office/powerpoint/2010/main" val="33662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75D86-301D-B91C-AB7B-6F2D8E15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546080" cy="1700784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Beyond deepfakes:</a:t>
            </a:r>
            <a:br>
              <a:rPr lang="en-US" dirty="0"/>
            </a:br>
            <a:r>
              <a:rPr lang="en-US" sz="4400" dirty="0"/>
              <a:t>Elections in Indonesia &amp; AI microtargeting  </a:t>
            </a:r>
            <a:r>
              <a:rPr lang="en-US" sz="2700" dirty="0"/>
              <a:t>(</a:t>
            </a:r>
            <a:r>
              <a:rPr lang="en-US" sz="2700" dirty="0" err="1"/>
              <a:t>Syafira</a:t>
            </a:r>
            <a:r>
              <a:rPr lang="en-US" sz="2700" dirty="0"/>
              <a:t> Auliya)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E058A9-66B3-946E-DE2E-AFB72D6C80F0}"/>
              </a:ext>
            </a:extLst>
          </p:cNvPr>
          <p:cNvGrpSpPr/>
          <p:nvPr/>
        </p:nvGrpSpPr>
        <p:grpSpPr>
          <a:xfrm>
            <a:off x="1655051" y="2584752"/>
            <a:ext cx="3122698" cy="1385059"/>
            <a:chOff x="4220037" y="2333470"/>
            <a:chExt cx="3829681" cy="1698638"/>
          </a:xfrm>
        </p:grpSpPr>
        <p:pic>
          <p:nvPicPr>
            <p:cNvPr id="5" name="Picture 4" descr="Bicara Kampanye Pahe, Prabowo: Negara Ini Katanya Punya Genderuwo">
              <a:extLst>
                <a:ext uri="{FF2B5EF4-FFF2-40B4-BE49-F238E27FC236}">
                  <a16:creationId xmlns:a16="http://schemas.microsoft.com/office/drawing/2014/main" id="{A86FB730-6A8C-2B8F-5A30-1CF83A85EA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9"/>
            <a:stretch/>
          </p:blipFill>
          <p:spPr bwMode="auto">
            <a:xfrm>
              <a:off x="5806568" y="2353634"/>
              <a:ext cx="2243150" cy="162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Ini Tiga Kampanye Hitam Soal Prabowo yang Dilaporkan ke Bawaslu">
              <a:extLst>
                <a:ext uri="{FF2B5EF4-FFF2-40B4-BE49-F238E27FC236}">
                  <a16:creationId xmlns:a16="http://schemas.microsoft.com/office/drawing/2014/main" id="{A0998D51-6306-0C74-0447-AC6948D7FD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" r="42209"/>
            <a:stretch/>
          </p:blipFill>
          <p:spPr bwMode="auto">
            <a:xfrm>
              <a:off x="4220037" y="2333470"/>
              <a:ext cx="1548358" cy="1698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9F893DB-178B-D335-EA83-FD08FAC552E2}"/>
              </a:ext>
            </a:extLst>
          </p:cNvPr>
          <p:cNvSpPr txBox="1"/>
          <p:nvPr/>
        </p:nvSpPr>
        <p:spPr>
          <a:xfrm>
            <a:off x="2037894" y="5584034"/>
            <a:ext cx="2403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latin typeface="Helvetica" pitchFamily="2" charset="0"/>
              </a:rPr>
              <a:t>Prabowo before-2024</a:t>
            </a:r>
          </a:p>
          <a:p>
            <a:pPr algn="ctr"/>
            <a:r>
              <a:rPr lang="en-NL" b="1" dirty="0">
                <a:latin typeface="Helvetica" pitchFamily="2" charset="0"/>
              </a:rPr>
              <a:t>(lost 2x elections)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FA60EA-30BF-B2F8-C1C3-B67CCE5BDB39}"/>
              </a:ext>
            </a:extLst>
          </p:cNvPr>
          <p:cNvGrpSpPr/>
          <p:nvPr/>
        </p:nvGrpSpPr>
        <p:grpSpPr>
          <a:xfrm>
            <a:off x="5604510" y="2615681"/>
            <a:ext cx="4252333" cy="2708168"/>
            <a:chOff x="7027789" y="1525532"/>
            <a:chExt cx="4252333" cy="2708168"/>
          </a:xfrm>
        </p:grpSpPr>
        <p:pic>
          <p:nvPicPr>
            <p:cNvPr id="9" name="Picture 2" descr="Prabowo-Gibran: 8 Asta Cita, 17 Program Prioritas, 8 Quick Win - Cahaya  Siang">
              <a:extLst>
                <a:ext uri="{FF2B5EF4-FFF2-40B4-BE49-F238E27FC236}">
                  <a16:creationId xmlns:a16="http://schemas.microsoft.com/office/drawing/2014/main" id="{783A0E77-11BD-867B-69B6-961C0412DD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7925"/>
            <a:stretch/>
          </p:blipFill>
          <p:spPr bwMode="auto">
            <a:xfrm>
              <a:off x="9733917" y="1525532"/>
              <a:ext cx="1543841" cy="116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Joget Gemoy Prabowo Gemoy GIF - Joget Gemoy Prabowo Gemoy Gemoy GIFs">
              <a:extLst>
                <a:ext uri="{FF2B5EF4-FFF2-40B4-BE49-F238E27FC236}">
                  <a16:creationId xmlns:a16="http://schemas.microsoft.com/office/drawing/2014/main" id="{ADFD1FA7-76EC-BDBA-FB7D-D1276B641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789" y="1530333"/>
              <a:ext cx="2703367" cy="270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eishaka Stiker Disini Pilih Gemoy Bersama Prabowo Indonesia Maju Sticker  Viral Vinyl Anti Air | Lazada Indonesia">
              <a:extLst>
                <a:ext uri="{FF2B5EF4-FFF2-40B4-BE49-F238E27FC236}">
                  <a16:creationId xmlns:a16="http://schemas.microsoft.com/office/drawing/2014/main" id="{24BB6602-0326-1165-E40F-173A774B2B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3" t="32787" r="26758" b="21312"/>
            <a:stretch/>
          </p:blipFill>
          <p:spPr bwMode="auto">
            <a:xfrm>
              <a:off x="9736280" y="2722250"/>
              <a:ext cx="1543842" cy="148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F0ADEEA-0090-0D81-EC77-346AFEE8D4B7}"/>
              </a:ext>
            </a:extLst>
          </p:cNvPr>
          <p:cNvSpPr txBox="1"/>
          <p:nvPr/>
        </p:nvSpPr>
        <p:spPr>
          <a:xfrm>
            <a:off x="6739807" y="557100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dirty="0">
                <a:latin typeface="Helvetica" pitchFamily="2" charset="0"/>
              </a:rPr>
              <a:t>Prabowo in 2024 </a:t>
            </a:r>
          </a:p>
          <a:p>
            <a:pPr algn="ctr"/>
            <a:r>
              <a:rPr lang="en-NL" b="1" dirty="0">
                <a:latin typeface="Helvetica" pitchFamily="2" charset="0"/>
              </a:rPr>
              <a:t>(won)</a:t>
            </a:r>
          </a:p>
        </p:txBody>
      </p:sp>
      <p:pic>
        <p:nvPicPr>
          <p:cNvPr id="13" name="Picture 12" descr="A person with his hand out&#10;&#10;Description automatically generated">
            <a:extLst>
              <a:ext uri="{FF2B5EF4-FFF2-40B4-BE49-F238E27FC236}">
                <a16:creationId xmlns:a16="http://schemas.microsoft.com/office/drawing/2014/main" id="{77E2A760-17BF-560F-4783-D67B0B893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263" y="3935079"/>
            <a:ext cx="3116485" cy="14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422A4-6ED8-7102-3F34-583B120A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2100845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Misinformation:</a:t>
            </a:r>
            <a:br>
              <a:rPr lang="en-US" sz="4100" dirty="0"/>
            </a:br>
            <a:r>
              <a:rPr lang="en-US" sz="4100" dirty="0"/>
              <a:t>A long-term response needed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1007C-3E2B-4ADE-48CF-254BE995D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478" y="198112"/>
            <a:ext cx="5912522" cy="6461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1422D1-DF63-415F-74A3-980F940DE56D}"/>
              </a:ext>
            </a:extLst>
          </p:cNvPr>
          <p:cNvSpPr txBox="1"/>
          <p:nvPr/>
        </p:nvSpPr>
        <p:spPr>
          <a:xfrm>
            <a:off x="247236" y="61123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</a:rPr>
              <a:t>Bateman, J., &amp; Jackson, D. (2024). Countering disinformation effectively: an evidence-based policy guide. </a:t>
            </a:r>
            <a:r>
              <a:rPr lang="en-US" sz="1200" b="0" i="1" dirty="0">
                <a:solidFill>
                  <a:srgbClr val="222222"/>
                </a:solidFill>
                <a:effectLst/>
              </a:rPr>
              <a:t>Carnegie Endowment for International Peace.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020005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F208E-E232-96FD-DC43-B551628A7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C184-61FB-2137-926B-47043943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Deepfakes &lt;&gt; democracy:</a:t>
            </a:r>
            <a:br>
              <a:rPr lang="en-US" dirty="0"/>
            </a:br>
            <a:r>
              <a:rPr lang="en-US" dirty="0"/>
              <a:t>a Complex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07479-B477-C48E-A9A1-44C83E3A4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439161"/>
            <a:ext cx="10268712" cy="3754809"/>
          </a:xfrm>
        </p:spPr>
        <p:txBody>
          <a:bodyPr>
            <a:normAutofit/>
          </a:bodyPr>
          <a:lstStyle/>
          <a:p>
            <a:r>
              <a:rPr lang="en-US" dirty="0"/>
              <a:t>It’s not wise to rely mostly on technological detection tools </a:t>
            </a:r>
          </a:p>
          <a:p>
            <a:r>
              <a:rPr lang="en-US" dirty="0"/>
              <a:t>Any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AI is a complex sociotechnical system </a:t>
            </a:r>
            <a:r>
              <a:rPr lang="en-US" dirty="0"/>
              <a:t>– any response to it equally requires social and technical responses</a:t>
            </a:r>
          </a:p>
          <a:p>
            <a:r>
              <a:rPr lang="en-US" dirty="0"/>
              <a:t>Public awareness + Policy + Trust-but-verify approach + Technology</a:t>
            </a:r>
          </a:p>
          <a:p>
            <a:r>
              <a:rPr lang="en-US" dirty="0"/>
              <a:t>It is about fostering a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culture of critical engagement and collective responsibility</a:t>
            </a:r>
            <a:r>
              <a:rPr lang="en-US" dirty="0"/>
              <a:t> in how we present ourselves and perceive others, how we consume information, and how we make decisions based on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415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FB8BB-477D-7CC9-2F3A-F660BC50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89" y="24424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Thank you for your attention!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2701F-5375-23B0-F010-D95B1601F73A}"/>
              </a:ext>
            </a:extLst>
          </p:cNvPr>
          <p:cNvSpPr txBox="1"/>
          <p:nvPr/>
        </p:nvSpPr>
        <p:spPr>
          <a:xfrm>
            <a:off x="880670" y="4711147"/>
            <a:ext cx="23302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ranklin Gothic Book" panose="020B0503020102020204" pitchFamily="34" charset="0"/>
                <a:cs typeface="Calibri" panose="020F0502020204030204" pitchFamily="34" charset="0"/>
              </a:rPr>
              <a:t>Olya Kudina</a:t>
            </a:r>
          </a:p>
          <a:p>
            <a:r>
              <a:rPr lang="en-US" dirty="0">
                <a:latin typeface="Franklin Gothic Book" panose="020B0503020102020204" pitchFamily="34" charset="0"/>
                <a:cs typeface="Calibri" panose="020F0502020204030204" pitchFamily="34" charset="0"/>
              </a:rPr>
              <a:t>@OlyaKudina</a:t>
            </a:r>
          </a:p>
          <a:p>
            <a:r>
              <a:rPr lang="en-US" dirty="0">
                <a:latin typeface="Franklin Gothic Book" panose="020B050302010202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o.kudina@tudelft.nl</a:t>
            </a:r>
            <a:r>
              <a:rPr lang="en-US" dirty="0">
                <a:latin typeface="Franklin Gothic Book" panose="020B050302010202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Franklin Gothic Book" panose="020B0503020102020204" pitchFamily="34" charset="0"/>
                <a:cs typeface="Calibri" panose="020F0502020204030204" pitchFamily="34" charset="0"/>
                <a:hlinkClick r:id="rId3"/>
              </a:rPr>
              <a:t>www.olyakudina.com</a:t>
            </a:r>
            <a:r>
              <a:rPr lang="en-US" dirty="0">
                <a:latin typeface="Franklin Gothic Book" panose="020B0503020102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21697-6C38-7134-19C7-27683484AC7B}"/>
              </a:ext>
            </a:extLst>
          </p:cNvPr>
          <p:cNvSpPr txBox="1"/>
          <p:nvPr/>
        </p:nvSpPr>
        <p:spPr>
          <a:xfrm>
            <a:off x="8806633" y="4734067"/>
            <a:ext cx="2732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Franklin Gothic Book" panose="020B0503020102020204" pitchFamily="34" charset="0"/>
                <a:cs typeface="Calibri" panose="020F0502020204030204" pitchFamily="34" charset="0"/>
              </a:rPr>
              <a:t>This work is supported by the TU Delft AI Lab </a:t>
            </a:r>
            <a:r>
              <a:rPr lang="en-US" dirty="0" err="1">
                <a:latin typeface="Franklin Gothic Book" panose="020B0503020102020204" pitchFamily="34" charset="0"/>
                <a:cs typeface="Calibri" panose="020F0502020204030204" pitchFamily="34" charset="0"/>
              </a:rPr>
              <a:t>programme</a:t>
            </a:r>
            <a:r>
              <a:rPr lang="en-US" dirty="0">
                <a:latin typeface="Franklin Gothic Book" panose="020B0503020102020204" pitchFamily="34" charset="0"/>
                <a:cs typeface="Calibri" panose="020F0502020204030204" pitchFamily="34" charset="0"/>
              </a:rPr>
              <a:t>, particularly through the AI DeMoS Lab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78F6B-BD77-12FD-AB5F-085350DF2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866" y="4641734"/>
            <a:ext cx="55880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1B05-D48D-29DC-751B-9ACCE79E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 yourself: fake or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EF477-5E88-ADF5-1E2E-F6C6AD3DB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Detect Fakes project at Northwestern University Kellogg School of Management:</a:t>
            </a:r>
          </a:p>
          <a:p>
            <a:r>
              <a:rPr lang="en-US" dirty="0">
                <a:hlinkClick r:id="rId2"/>
              </a:rPr>
              <a:t>https://detectfakes.kellogg.northwestern.edu/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3428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22AC-86FB-3709-AB49-789767C3C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26" y="4112046"/>
            <a:ext cx="5702450" cy="1325563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December 2023. Lexington Books Rowman &amp; Littlefield.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Open access free e-book!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9BA24-EB1A-A3E0-9A6B-19E015EF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52" y="193898"/>
            <a:ext cx="4009801" cy="6259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05746-3D7A-AAD6-1734-5517FD4F0C0E}"/>
              </a:ext>
            </a:extLst>
          </p:cNvPr>
          <p:cNvSpPr txBox="1"/>
          <p:nvPr/>
        </p:nvSpPr>
        <p:spPr>
          <a:xfrm>
            <a:off x="805926" y="579702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https://rowman.com/WebDocs/Moral_Hereneutics.pdf</a:t>
            </a:r>
            <a:r>
              <a:rPr lang="en-US" dirty="0"/>
              <a:t> </a:t>
            </a:r>
          </a:p>
        </p:txBody>
      </p:sp>
      <p:pic>
        <p:nvPicPr>
          <p:cNvPr id="1026" name="Picture 2" descr="QR Code Image">
            <a:extLst>
              <a:ext uri="{FF2B5EF4-FFF2-40B4-BE49-F238E27FC236}">
                <a16:creationId xmlns:a16="http://schemas.microsoft.com/office/drawing/2014/main" id="{C107D439-5D97-F0CA-AD48-56AADCC7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81" y="400738"/>
            <a:ext cx="3834206" cy="38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7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F5B63-C83C-1253-12B2-D32AA676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/>
              <a:t>deepfakes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12581-65D2-DC7B-CE8C-366648812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967881"/>
            <a:ext cx="5869303" cy="2833334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Synthetic media, generated entirely or modified partly with AI models</a:t>
            </a:r>
          </a:p>
          <a:p>
            <a:pPr>
              <a:lnSpc>
                <a:spcPct val="91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Images, videos, audio, text</a:t>
            </a:r>
          </a:p>
          <a:p>
            <a:pPr lvl="1">
              <a:lnSpc>
                <a:spcPct val="91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Franklin Gothic Book" panose="020B0503020102020204" pitchFamily="34" charset="0"/>
              </a:rPr>
              <a:t>Most often, “deepfake” = videos</a:t>
            </a:r>
          </a:p>
          <a:p>
            <a:pPr>
              <a:lnSpc>
                <a:spcPct val="91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First use, only in 2017</a:t>
            </a:r>
          </a:p>
        </p:txBody>
      </p:sp>
      <p:pic>
        <p:nvPicPr>
          <p:cNvPr id="1026" name="Picture 2" descr="Types of visual deepfake manipulation">
            <a:extLst>
              <a:ext uri="{FF2B5EF4-FFF2-40B4-BE49-F238E27FC236}">
                <a16:creationId xmlns:a16="http://schemas.microsoft.com/office/drawing/2014/main" id="{E28AEA78-EFA5-0C30-AF96-7C0643ABF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64"/>
          <a:stretch/>
        </p:blipFill>
        <p:spPr bwMode="auto">
          <a:xfrm>
            <a:off x="7537704" y="2264989"/>
            <a:ext cx="4654296" cy="459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63F449-F853-2AFB-054D-92E4D39C5B69}"/>
              </a:ext>
            </a:extLst>
          </p:cNvPr>
          <p:cNvSpPr txBox="1"/>
          <p:nvPr/>
        </p:nvSpPr>
        <p:spPr>
          <a:xfrm>
            <a:off x="520992" y="6504107"/>
            <a:ext cx="69559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Image source: </a:t>
            </a:r>
            <a:r>
              <a:rPr lang="en-US" sz="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Dagar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D., &amp; Vishwakarma, D. K. (2022). A literature review and perspectives in deepfakes: generation, detection, and applications. </a:t>
            </a:r>
            <a:r>
              <a:rPr lang="en-US" sz="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multimedia information retrieval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219-289.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285577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EB049-B0F4-ACE2-9CAC-AC476413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Proliferation of deepfakes</a:t>
            </a:r>
          </a:p>
        </p:txBody>
      </p:sp>
      <p:pic>
        <p:nvPicPr>
          <p:cNvPr id="5" name="Picture 4" descr="A blue circle with white text&#10;&#10;Description automatically generated">
            <a:extLst>
              <a:ext uri="{FF2B5EF4-FFF2-40B4-BE49-F238E27FC236}">
                <a16:creationId xmlns:a16="http://schemas.microsoft.com/office/drawing/2014/main" id="{7054159F-9AEC-7D56-166B-5EC956814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71" y="2242213"/>
            <a:ext cx="6000129" cy="4615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3A0BBD-177C-8FBA-7868-114A36A3CF8E}"/>
              </a:ext>
            </a:extLst>
          </p:cNvPr>
          <p:cNvSpPr txBox="1"/>
          <p:nvPr/>
        </p:nvSpPr>
        <p:spPr>
          <a:xfrm>
            <a:off x="264142" y="6340131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Franklin Gothic Book" panose="020B0503020102020204" pitchFamily="34" charset="0"/>
              </a:rPr>
              <a:t>Image source: Giorgio </a:t>
            </a:r>
            <a:r>
              <a:rPr lang="en-US" sz="1000" dirty="0" err="1">
                <a:latin typeface="Franklin Gothic Book" panose="020B0503020102020204" pitchFamily="34" charset="0"/>
              </a:rPr>
              <a:t>Patrini</a:t>
            </a:r>
            <a:r>
              <a:rPr lang="en-US" sz="1000" dirty="0">
                <a:latin typeface="Franklin Gothic Book" panose="020B0503020102020204" pitchFamily="34" charset="0"/>
              </a:rPr>
              <a:t> et. al. (2020). The State of Deepfakes Landscape, Threats, and Impact. </a:t>
            </a:r>
            <a:r>
              <a:rPr lang="en-US" sz="1000" i="1" dirty="0" err="1">
                <a:latin typeface="Franklin Gothic Book" panose="020B0503020102020204" pitchFamily="34" charset="0"/>
              </a:rPr>
              <a:t>Deeptrace</a:t>
            </a:r>
            <a:r>
              <a:rPr lang="en-US" sz="1000" dirty="0">
                <a:latin typeface="Franklin Gothic Book" panose="020B0503020102020204" pitchFamily="34" charset="0"/>
              </a:rPr>
              <a:t> (now </a:t>
            </a:r>
            <a:r>
              <a:rPr lang="en-US" sz="1000" i="1" dirty="0">
                <a:latin typeface="Franklin Gothic Book" panose="020B0503020102020204" pitchFamily="34" charset="0"/>
              </a:rPr>
              <a:t>Sensity</a:t>
            </a:r>
            <a:r>
              <a:rPr lang="en-US" sz="1000" dirty="0">
                <a:latin typeface="Franklin Gothic Book" panose="020B0503020102020204" pitchFamily="34" charset="0"/>
              </a:rPr>
              <a:t>)</a:t>
            </a:r>
          </a:p>
        </p:txBody>
      </p:sp>
      <p:pic>
        <p:nvPicPr>
          <p:cNvPr id="13" name="Picture 2" descr="Synthesia's deepfake platform">
            <a:extLst>
              <a:ext uri="{FF2B5EF4-FFF2-40B4-BE49-F238E27FC236}">
                <a16:creationId xmlns:a16="http://schemas.microsoft.com/office/drawing/2014/main" id="{6742E6F9-4373-DD45-561A-5A7845A2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3587"/>
            <a:ext cx="6191872" cy="34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8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BD18-2549-D22E-E792-8570FCFE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Entertainment leading</a:t>
            </a:r>
          </a:p>
        </p:txBody>
      </p:sp>
      <p:pic>
        <p:nvPicPr>
          <p:cNvPr id="4" name="Rachel_Olya_reface">
            <a:hlinkClick r:id="" action="ppaction://media"/>
            <a:extLst>
              <a:ext uri="{FF2B5EF4-FFF2-40B4-BE49-F238E27FC236}">
                <a16:creationId xmlns:a16="http://schemas.microsoft.com/office/drawing/2014/main" id="{D22F641C-E4B5-2E25-0A54-14FCCFDBF9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120" y="2737844"/>
            <a:ext cx="5387560" cy="3468242"/>
          </a:xfrm>
          <a:prstGeom prst="rect">
            <a:avLst/>
          </a:prstGeom>
        </p:spPr>
      </p:pic>
      <p:pic>
        <p:nvPicPr>
          <p:cNvPr id="5" name="Mother of dragons_Olya_reface">
            <a:hlinkClick r:id="" action="ppaction://media"/>
            <a:extLst>
              <a:ext uri="{FF2B5EF4-FFF2-40B4-BE49-F238E27FC236}">
                <a16:creationId xmlns:a16="http://schemas.microsoft.com/office/drawing/2014/main" id="{2F47165C-58AD-729E-A568-FC65783F0B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1325" y="2737844"/>
            <a:ext cx="3880550" cy="346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B8192-35E7-7798-3CCB-04AE4E05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6443215" cy="1700784"/>
          </a:xfrm>
        </p:spPr>
        <p:txBody>
          <a:bodyPr>
            <a:normAutofit/>
          </a:bodyPr>
          <a:lstStyle/>
          <a:p>
            <a:r>
              <a:rPr lang="en-US" dirty="0"/>
              <a:t>malicious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B1D2-6651-BCF6-A92C-28EF581A8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22" y="2669595"/>
            <a:ext cx="6927957" cy="1051392"/>
          </a:xfrm>
        </p:spPr>
        <p:txBody>
          <a:bodyPr/>
          <a:lstStyle/>
          <a:p>
            <a:r>
              <a:rPr lang="en-US" dirty="0"/>
              <a:t>To harass, intimidate, and undermine people, e.g. identity fraud, revenge porn, etc.</a:t>
            </a:r>
          </a:p>
        </p:txBody>
      </p:sp>
      <p:pic>
        <p:nvPicPr>
          <p:cNvPr id="4" name="Picture 8" descr="Deepfakes are about to make revenge porn so much worse">
            <a:extLst>
              <a:ext uri="{FF2B5EF4-FFF2-40B4-BE49-F238E27FC236}">
                <a16:creationId xmlns:a16="http://schemas.microsoft.com/office/drawing/2014/main" id="{BAC6C394-CF3D-6D4B-8CE8-6FABF726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50" y="3986703"/>
            <a:ext cx="4539525" cy="25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D3398DC-70BE-02BB-32BE-3E65EFAF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0"/>
            <a:ext cx="414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4C7DD-B159-9A7C-D194-39EA7C625F51}"/>
              </a:ext>
            </a:extLst>
          </p:cNvPr>
          <p:cNvSpPr txBox="1"/>
          <p:nvPr/>
        </p:nvSpPr>
        <p:spPr>
          <a:xfrm>
            <a:off x="1575950" y="6528903"/>
            <a:ext cx="414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hlinkClick r:id="rId4"/>
              </a:rPr>
              <a:t>https://www.technologyreview.com/2021/02/12/1018222/deepfake-revenge-porn-coming-ban/</a:t>
            </a:r>
            <a:r>
              <a:rPr lang="en-US" sz="600" dirty="0"/>
              <a:t> </a:t>
            </a:r>
          </a:p>
          <a:p>
            <a:r>
              <a:rPr lang="en-US" sz="600" dirty="0">
                <a:hlinkClick r:id="rId5"/>
              </a:rPr>
              <a:t>https://www.cnet.com/news/deepfake-bot-on-telegram-is-violating-women-by-forging-nudes-from-regular-pics/</a:t>
            </a:r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060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1873-61D7-E120-71C4-0CB9A90E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848" y="2961862"/>
            <a:ext cx="5793220" cy="170078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Fake or real?</a:t>
            </a:r>
          </a:p>
        </p:txBody>
      </p:sp>
    </p:spTree>
    <p:extLst>
      <p:ext uri="{BB962C8B-B14F-4D97-AF65-F5344CB8AC3E}">
        <p14:creationId xmlns:p14="http://schemas.microsoft.com/office/powerpoint/2010/main" val="343533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CB0CB291-BC99-2CB4-82E3-6C5DA19A0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34" y="127958"/>
            <a:ext cx="6627186" cy="6602084"/>
          </a:xfrm>
        </p:spPr>
      </p:pic>
    </p:spTree>
    <p:extLst>
      <p:ext uri="{BB962C8B-B14F-4D97-AF65-F5344CB8AC3E}">
        <p14:creationId xmlns:p14="http://schemas.microsoft.com/office/powerpoint/2010/main" val="1728389387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1446</Words>
  <Application>Microsoft Office PowerPoint</Application>
  <PresentationFormat>Widescreen</PresentationFormat>
  <Paragraphs>138</Paragraphs>
  <Slides>37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-apple-system</vt:lpstr>
      <vt:lpstr>Malgun Gothic</vt:lpstr>
      <vt:lpstr>Arial</vt:lpstr>
      <vt:lpstr>Calibri</vt:lpstr>
      <vt:lpstr>Franklin Gothic Book</vt:lpstr>
      <vt:lpstr>Franklin Gothic Demi Cond</vt:lpstr>
      <vt:lpstr>Franklin Gothic Medium</vt:lpstr>
      <vt:lpstr>Helvetica</vt:lpstr>
      <vt:lpstr>Symbol</vt:lpstr>
      <vt:lpstr>Wingdings</vt:lpstr>
      <vt:lpstr>JuxtaposeVTI</vt:lpstr>
      <vt:lpstr>Deepfakes   &lt;&gt; democracy</vt:lpstr>
      <vt:lpstr>PowerPoint Presentation</vt:lpstr>
      <vt:lpstr>AI DEMOS LAB</vt:lpstr>
      <vt:lpstr>deepfakes</vt:lpstr>
      <vt:lpstr>Proliferation of deepfakes</vt:lpstr>
      <vt:lpstr>Entertainment leading</vt:lpstr>
      <vt:lpstr>malicious use</vt:lpstr>
      <vt:lpstr>Fake or real?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Seeing-is-believing </vt:lpstr>
      <vt:lpstr>democracy?</vt:lpstr>
      <vt:lpstr>Deepfakes: Political threats</vt:lpstr>
      <vt:lpstr>Slovakia elections (2023)</vt:lpstr>
      <vt:lpstr>India elections (2024)</vt:lpstr>
      <vt:lpstr>India elections (2024)</vt:lpstr>
      <vt:lpstr>USA elections (2024)</vt:lpstr>
      <vt:lpstr>Dominant response</vt:lpstr>
      <vt:lpstr>Focus on knowledge</vt:lpstr>
      <vt:lpstr>How we make sense of things</vt:lpstr>
      <vt:lpstr>Technological mediation of relations</vt:lpstr>
      <vt:lpstr>Beyond knowledge</vt:lpstr>
      <vt:lpstr>Deepfakes &lt;&gt; democracy? </vt:lpstr>
      <vt:lpstr>Beyond technological fix</vt:lpstr>
      <vt:lpstr>Trust but verify</vt:lpstr>
      <vt:lpstr>Deepfakes can also bring democratic value</vt:lpstr>
      <vt:lpstr>Deepfakes for plurality (Dmitry Muravyov)</vt:lpstr>
      <vt:lpstr>Deepfakes for empowerment</vt:lpstr>
      <vt:lpstr>Beyond deepfakes: Elections in Indonesia &amp; AI microtargeting  (Syafira Auliya)</vt:lpstr>
      <vt:lpstr>Misinformation: A long-term response needed</vt:lpstr>
      <vt:lpstr>Deepfakes &lt;&gt; democracy: a Complex response</vt:lpstr>
      <vt:lpstr>Thank you for your attention! Questions?</vt:lpstr>
      <vt:lpstr>Test yourself: fake or not?</vt:lpstr>
      <vt:lpstr>  December 2023. Lexington Books Rowman &amp; Littlefield.  Open access free e-book!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Olya Kudina</dc:creator>
  <cp:lastModifiedBy>Olya Kudina</cp:lastModifiedBy>
  <cp:revision>57</cp:revision>
  <dcterms:created xsi:type="dcterms:W3CDTF">2024-12-02T11:08:48Z</dcterms:created>
  <dcterms:modified xsi:type="dcterms:W3CDTF">2024-12-02T17:07:33Z</dcterms:modified>
</cp:coreProperties>
</file>