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5"/>
    <p:sldMasterId id="2147484020" r:id="rId6"/>
    <p:sldMasterId id="2147484022" r:id="rId7"/>
    <p:sldMasterId id="2147484433" r:id="rId8"/>
    <p:sldMasterId id="2147484446" r:id="rId9"/>
    <p:sldMasterId id="2147484462" r:id="rId10"/>
    <p:sldMasterId id="2147484474" r:id="rId11"/>
  </p:sldMasterIdLst>
  <p:notesMasterIdLst>
    <p:notesMasterId r:id="rId62"/>
  </p:notesMasterIdLst>
  <p:sldIdLst>
    <p:sldId id="257" r:id="rId12"/>
    <p:sldId id="503" r:id="rId13"/>
    <p:sldId id="619" r:id="rId14"/>
    <p:sldId id="624" r:id="rId15"/>
    <p:sldId id="591" r:id="rId16"/>
    <p:sldId id="592" r:id="rId17"/>
    <p:sldId id="593" r:id="rId18"/>
    <p:sldId id="594" r:id="rId19"/>
    <p:sldId id="595" r:id="rId20"/>
    <p:sldId id="596" r:id="rId21"/>
    <p:sldId id="597" r:id="rId22"/>
    <p:sldId id="620" r:id="rId23"/>
    <p:sldId id="598" r:id="rId24"/>
    <p:sldId id="602" r:id="rId25"/>
    <p:sldId id="603" r:id="rId26"/>
    <p:sldId id="604" r:id="rId27"/>
    <p:sldId id="605" r:id="rId28"/>
    <p:sldId id="606" r:id="rId29"/>
    <p:sldId id="607" r:id="rId30"/>
    <p:sldId id="608" r:id="rId31"/>
    <p:sldId id="609" r:id="rId32"/>
    <p:sldId id="610" r:id="rId33"/>
    <p:sldId id="611" r:id="rId34"/>
    <p:sldId id="612" r:id="rId35"/>
    <p:sldId id="613" r:id="rId36"/>
    <p:sldId id="614" r:id="rId37"/>
    <p:sldId id="628" r:id="rId38"/>
    <p:sldId id="651" r:id="rId39"/>
    <p:sldId id="629" r:id="rId40"/>
    <p:sldId id="630" r:id="rId41"/>
    <p:sldId id="631" r:id="rId42"/>
    <p:sldId id="632" r:id="rId43"/>
    <p:sldId id="633" r:id="rId44"/>
    <p:sldId id="636" r:id="rId45"/>
    <p:sldId id="637" r:id="rId46"/>
    <p:sldId id="638" r:id="rId47"/>
    <p:sldId id="639" r:id="rId48"/>
    <p:sldId id="640" r:id="rId49"/>
    <p:sldId id="652" r:id="rId50"/>
    <p:sldId id="654" r:id="rId51"/>
    <p:sldId id="653" r:id="rId52"/>
    <p:sldId id="644" r:id="rId53"/>
    <p:sldId id="645" r:id="rId54"/>
    <p:sldId id="646" r:id="rId55"/>
    <p:sldId id="647" r:id="rId56"/>
    <p:sldId id="648" r:id="rId57"/>
    <p:sldId id="649" r:id="rId58"/>
    <p:sldId id="650" r:id="rId59"/>
    <p:sldId id="655" r:id="rId60"/>
    <p:sldId id="656" r:id="rId61"/>
  </p:sldIdLst>
  <p:sldSz cx="12192000" cy="6858000"/>
  <p:notesSz cx="6858000" cy="9144000"/>
  <p:defaultTextStyle>
    <a:defPPr>
      <a:defRPr lang="nl-NL"/>
    </a:defPPr>
    <a:lvl1pPr algn="l" defTabSz="457200" rtl="0" fontAlgn="base">
      <a:spcBef>
        <a:spcPct val="0"/>
      </a:spcBef>
      <a:spcAft>
        <a:spcPct val="0"/>
      </a:spcAft>
      <a:defRPr sz="2400" kern="1200">
        <a:solidFill>
          <a:schemeClr val="tx1"/>
        </a:solidFill>
        <a:latin typeface="Calibri" pitchFamily="34" charset="0"/>
        <a:ea typeface="ＭＳ Ｐゴシック"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charset="-128"/>
        <a:cs typeface="+mn-cs"/>
      </a:defRPr>
    </a:lvl5pPr>
    <a:lvl6pPr marL="2286000" algn="l" defTabSz="914400" rtl="0" eaLnBrk="1" latinLnBrk="0" hangingPunct="1">
      <a:defRPr sz="2400" kern="1200">
        <a:solidFill>
          <a:schemeClr val="tx1"/>
        </a:solidFill>
        <a:latin typeface="Calibri" pitchFamily="34" charset="0"/>
        <a:ea typeface="ＭＳ Ｐゴシック" charset="-128"/>
        <a:cs typeface="+mn-cs"/>
      </a:defRPr>
    </a:lvl6pPr>
    <a:lvl7pPr marL="2743200" algn="l" defTabSz="914400" rtl="0" eaLnBrk="1" latinLnBrk="0" hangingPunct="1">
      <a:defRPr sz="2400" kern="1200">
        <a:solidFill>
          <a:schemeClr val="tx1"/>
        </a:solidFill>
        <a:latin typeface="Calibri" pitchFamily="34" charset="0"/>
        <a:ea typeface="ＭＳ Ｐゴシック" charset="-128"/>
        <a:cs typeface="+mn-cs"/>
      </a:defRPr>
    </a:lvl7pPr>
    <a:lvl8pPr marL="3200400" algn="l" defTabSz="914400" rtl="0" eaLnBrk="1" latinLnBrk="0" hangingPunct="1">
      <a:defRPr sz="2400" kern="1200">
        <a:solidFill>
          <a:schemeClr val="tx1"/>
        </a:solidFill>
        <a:latin typeface="Calibri" pitchFamily="34" charset="0"/>
        <a:ea typeface="ＭＳ Ｐゴシック" charset="-128"/>
        <a:cs typeface="+mn-cs"/>
      </a:defRPr>
    </a:lvl8pPr>
    <a:lvl9pPr marL="3657600" algn="l" defTabSz="914400" rtl="0" eaLnBrk="1" latinLnBrk="0" hangingPunct="1">
      <a:defRPr sz="2400"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tty Bloemenkamp" initials="BK" lastIdx="1" clrIdx="0"/>
  <p:cmAuthor id="1" name="Derek Angus"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2CA"/>
    <a:srgbClr val="1961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603" autoAdjust="0"/>
    <p:restoredTop sz="93315" autoAdjust="0"/>
  </p:normalViewPr>
  <p:slideViewPr>
    <p:cSldViewPr snapToGrid="0" snapToObjects="1">
      <p:cViewPr varScale="1">
        <p:scale>
          <a:sx n="97" d="100"/>
          <a:sy n="97" d="100"/>
        </p:scale>
        <p:origin x="900" y="7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commentAuthors" Target="commen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FCAF80-7FA5-4740-917E-72DD0E980FC4}" type="doc">
      <dgm:prSet loTypeId="urn:microsoft.com/office/officeart/2005/8/layout/chevron1" loCatId="" qsTypeId="urn:microsoft.com/office/officeart/2005/8/quickstyle/simple1" qsCatId="simple" csTypeId="urn:microsoft.com/office/officeart/2005/8/colors/accent4_3" csCatId="accent4" phldr="1"/>
      <dgm:spPr/>
    </dgm:pt>
    <dgm:pt modelId="{6962B96D-B522-AA4D-A5FB-77ED7A61F550}">
      <dgm:prSet phldrT="[Text]" custT="1"/>
      <dgm:spPr>
        <a:solidFill>
          <a:srgbClr val="C00000"/>
        </a:solidFill>
      </dgm:spPr>
      <dgm:t>
        <a:bodyPr/>
        <a:lstStyle/>
        <a:p>
          <a:endParaRPr lang="en-US" sz="2400" dirty="0">
            <a:latin typeface="Calibri" panose="020F0502020204030204" pitchFamily="34" charset="0"/>
            <a:cs typeface="Calibri" panose="020F0502020204030204" pitchFamily="34" charset="0"/>
          </a:endParaRPr>
        </a:p>
      </dgm:t>
    </dgm:pt>
    <dgm:pt modelId="{C2F90D87-8119-0949-9827-9203D6452A32}" type="parTrans" cxnId="{F7F7DC65-5F40-9D47-8AE3-0064676FBB7A}">
      <dgm:prSet/>
      <dgm:spPr/>
      <dgm:t>
        <a:bodyPr/>
        <a:lstStyle/>
        <a:p>
          <a:endParaRPr lang="en-US"/>
        </a:p>
      </dgm:t>
    </dgm:pt>
    <dgm:pt modelId="{67D5CDE5-CCFD-DF43-B6F6-083E0933BC2B}" type="sibTrans" cxnId="{F7F7DC65-5F40-9D47-8AE3-0064676FBB7A}">
      <dgm:prSet/>
      <dgm:spPr/>
      <dgm:t>
        <a:bodyPr/>
        <a:lstStyle/>
        <a:p>
          <a:endParaRPr lang="en-US"/>
        </a:p>
      </dgm:t>
    </dgm:pt>
    <dgm:pt modelId="{A2C8D25A-5DA4-C54D-9BE3-7196A4A27476}">
      <dgm:prSet phldrT="[Text]"/>
      <dgm:spPr/>
      <dgm:t>
        <a:bodyPr/>
        <a:lstStyle/>
        <a:p>
          <a:endParaRPr lang="en-US" dirty="0">
            <a:latin typeface="Calibri" panose="020F0502020204030204" pitchFamily="34" charset="0"/>
            <a:cs typeface="Calibri" panose="020F0502020204030204" pitchFamily="34" charset="0"/>
          </a:endParaRPr>
        </a:p>
      </dgm:t>
    </dgm:pt>
    <dgm:pt modelId="{B4E937FC-C31A-724D-A491-42206F137804}" type="parTrans" cxnId="{515C01BB-EFC8-8841-B555-F181DF2AEC9E}">
      <dgm:prSet/>
      <dgm:spPr/>
      <dgm:t>
        <a:bodyPr/>
        <a:lstStyle/>
        <a:p>
          <a:endParaRPr lang="en-US"/>
        </a:p>
      </dgm:t>
    </dgm:pt>
    <dgm:pt modelId="{C94B292B-7FB9-B842-9B95-916175A52CE0}" type="sibTrans" cxnId="{515C01BB-EFC8-8841-B555-F181DF2AEC9E}">
      <dgm:prSet/>
      <dgm:spPr/>
      <dgm:t>
        <a:bodyPr/>
        <a:lstStyle/>
        <a:p>
          <a:endParaRPr lang="en-US"/>
        </a:p>
      </dgm:t>
    </dgm:pt>
    <dgm:pt modelId="{CA261A1E-3724-D94F-87E6-5FBBD800320B}">
      <dgm:prSet phldrT="[Text]"/>
      <dgm:spPr/>
      <dgm:t>
        <a:bodyPr/>
        <a:lstStyle/>
        <a:p>
          <a:endParaRPr lang="en-US" dirty="0">
            <a:latin typeface="Calibri" panose="020F0502020204030204" pitchFamily="34" charset="0"/>
            <a:cs typeface="Calibri" panose="020F0502020204030204" pitchFamily="34" charset="0"/>
          </a:endParaRPr>
        </a:p>
      </dgm:t>
    </dgm:pt>
    <dgm:pt modelId="{143CC781-E4FF-0443-9B08-2DA36899ECB7}" type="parTrans" cxnId="{616D3513-D29B-B44B-9BF7-D0201A7BCA4C}">
      <dgm:prSet/>
      <dgm:spPr/>
      <dgm:t>
        <a:bodyPr/>
        <a:lstStyle/>
        <a:p>
          <a:endParaRPr lang="en-US"/>
        </a:p>
      </dgm:t>
    </dgm:pt>
    <dgm:pt modelId="{BB32B49C-C1AD-7E42-8276-212A56D33662}" type="sibTrans" cxnId="{616D3513-D29B-B44B-9BF7-D0201A7BCA4C}">
      <dgm:prSet/>
      <dgm:spPr/>
      <dgm:t>
        <a:bodyPr/>
        <a:lstStyle/>
        <a:p>
          <a:endParaRPr lang="en-US"/>
        </a:p>
      </dgm:t>
    </dgm:pt>
    <dgm:pt modelId="{15F469DB-EFE1-334A-9558-DE56569B8587}">
      <dgm:prSet phldrT="[Text]"/>
      <dgm:spPr/>
      <dgm:t>
        <a:bodyPr/>
        <a:lstStyle/>
        <a:p>
          <a:endParaRPr lang="en-US" dirty="0">
            <a:latin typeface="Calibri" panose="020F0502020204030204" pitchFamily="34" charset="0"/>
            <a:cs typeface="Calibri" panose="020F0502020204030204" pitchFamily="34" charset="0"/>
          </a:endParaRPr>
        </a:p>
      </dgm:t>
    </dgm:pt>
    <dgm:pt modelId="{AB056FFF-162B-3D4F-BFFA-294B4355C040}" type="sibTrans" cxnId="{0F334F27-1FBF-6B4D-821D-3E8077FC71D8}">
      <dgm:prSet/>
      <dgm:spPr/>
      <dgm:t>
        <a:bodyPr/>
        <a:lstStyle/>
        <a:p>
          <a:endParaRPr lang="en-US"/>
        </a:p>
      </dgm:t>
    </dgm:pt>
    <dgm:pt modelId="{C010F6A9-47FD-D04F-8056-1E0B4B610001}" type="parTrans" cxnId="{0F334F27-1FBF-6B4D-821D-3E8077FC71D8}">
      <dgm:prSet/>
      <dgm:spPr/>
      <dgm:t>
        <a:bodyPr/>
        <a:lstStyle/>
        <a:p>
          <a:endParaRPr lang="en-US"/>
        </a:p>
      </dgm:t>
    </dgm:pt>
    <dgm:pt modelId="{B3E28E5F-215D-D546-8F20-5D2B25E9184D}">
      <dgm:prSet phldrT="[Text]"/>
      <dgm:spPr/>
      <dgm:t>
        <a:bodyPr/>
        <a:lstStyle/>
        <a:p>
          <a:endParaRPr lang="en-US" dirty="0">
            <a:latin typeface="Calibri" panose="020F0502020204030204" pitchFamily="34" charset="0"/>
            <a:cs typeface="Calibri" panose="020F0502020204030204" pitchFamily="34" charset="0"/>
          </a:endParaRPr>
        </a:p>
      </dgm:t>
    </dgm:pt>
    <dgm:pt modelId="{FE1C2F92-642B-554F-AACD-47C1DCC44415}" type="sibTrans" cxnId="{4ED94BDB-C499-2840-96D0-989E85A8AC79}">
      <dgm:prSet/>
      <dgm:spPr/>
      <dgm:t>
        <a:bodyPr/>
        <a:lstStyle/>
        <a:p>
          <a:endParaRPr lang="en-US"/>
        </a:p>
      </dgm:t>
    </dgm:pt>
    <dgm:pt modelId="{EBF02C8A-6747-0040-B0FA-D3BD32F990E4}" type="parTrans" cxnId="{4ED94BDB-C499-2840-96D0-989E85A8AC79}">
      <dgm:prSet/>
      <dgm:spPr/>
      <dgm:t>
        <a:bodyPr/>
        <a:lstStyle/>
        <a:p>
          <a:endParaRPr lang="en-US"/>
        </a:p>
      </dgm:t>
    </dgm:pt>
    <dgm:pt modelId="{5A705DA0-3C20-5642-AD14-441E733957E3}" type="pres">
      <dgm:prSet presAssocID="{34FCAF80-7FA5-4740-917E-72DD0E980FC4}" presName="Name0" presStyleCnt="0">
        <dgm:presLayoutVars>
          <dgm:dir/>
          <dgm:animLvl val="lvl"/>
          <dgm:resizeHandles val="exact"/>
        </dgm:presLayoutVars>
      </dgm:prSet>
      <dgm:spPr/>
    </dgm:pt>
    <dgm:pt modelId="{F7E2C359-B3A0-9644-9D9C-326D544FA5E2}" type="pres">
      <dgm:prSet presAssocID="{6962B96D-B522-AA4D-A5FB-77ED7A61F550}" presName="parTxOnly" presStyleLbl="node1" presStyleIdx="0" presStyleCnt="5">
        <dgm:presLayoutVars>
          <dgm:chMax val="0"/>
          <dgm:chPref val="0"/>
          <dgm:bulletEnabled val="1"/>
        </dgm:presLayoutVars>
      </dgm:prSet>
      <dgm:spPr/>
      <dgm:t>
        <a:bodyPr/>
        <a:lstStyle/>
        <a:p>
          <a:endParaRPr lang="nl-NL"/>
        </a:p>
      </dgm:t>
    </dgm:pt>
    <dgm:pt modelId="{64BD8E84-B8EB-3947-BD05-BCD587658E03}" type="pres">
      <dgm:prSet presAssocID="{67D5CDE5-CCFD-DF43-B6F6-083E0933BC2B}" presName="parTxOnlySpace" presStyleCnt="0"/>
      <dgm:spPr/>
    </dgm:pt>
    <dgm:pt modelId="{AD1F218F-8FA3-1D43-89F9-6D8D61497099}" type="pres">
      <dgm:prSet presAssocID="{B3E28E5F-215D-D546-8F20-5D2B25E9184D}" presName="parTxOnly" presStyleLbl="node1" presStyleIdx="1" presStyleCnt="5">
        <dgm:presLayoutVars>
          <dgm:chMax val="0"/>
          <dgm:chPref val="0"/>
          <dgm:bulletEnabled val="1"/>
        </dgm:presLayoutVars>
      </dgm:prSet>
      <dgm:spPr/>
      <dgm:t>
        <a:bodyPr/>
        <a:lstStyle/>
        <a:p>
          <a:endParaRPr lang="nl-NL"/>
        </a:p>
      </dgm:t>
    </dgm:pt>
    <dgm:pt modelId="{0C8600B9-D06C-8E40-8EB2-93457F74B607}" type="pres">
      <dgm:prSet presAssocID="{FE1C2F92-642B-554F-AACD-47C1DCC44415}" presName="parTxOnlySpace" presStyleCnt="0"/>
      <dgm:spPr/>
    </dgm:pt>
    <dgm:pt modelId="{CE275622-A321-8D46-8539-B8C18DB39A40}" type="pres">
      <dgm:prSet presAssocID="{15F469DB-EFE1-334A-9558-DE56569B8587}" presName="parTxOnly" presStyleLbl="node1" presStyleIdx="2" presStyleCnt="5">
        <dgm:presLayoutVars>
          <dgm:chMax val="0"/>
          <dgm:chPref val="0"/>
          <dgm:bulletEnabled val="1"/>
        </dgm:presLayoutVars>
      </dgm:prSet>
      <dgm:spPr/>
      <dgm:t>
        <a:bodyPr/>
        <a:lstStyle/>
        <a:p>
          <a:endParaRPr lang="nl-NL"/>
        </a:p>
      </dgm:t>
    </dgm:pt>
    <dgm:pt modelId="{BE5B0783-A41B-3647-90E6-9FA60DF2883F}" type="pres">
      <dgm:prSet presAssocID="{AB056FFF-162B-3D4F-BFFA-294B4355C040}" presName="parTxOnlySpace" presStyleCnt="0"/>
      <dgm:spPr/>
    </dgm:pt>
    <dgm:pt modelId="{18CF755B-99FB-D84E-9628-BFE94A784CF7}" type="pres">
      <dgm:prSet presAssocID="{A2C8D25A-5DA4-C54D-9BE3-7196A4A27476}" presName="parTxOnly" presStyleLbl="node1" presStyleIdx="3" presStyleCnt="5">
        <dgm:presLayoutVars>
          <dgm:chMax val="0"/>
          <dgm:chPref val="0"/>
          <dgm:bulletEnabled val="1"/>
        </dgm:presLayoutVars>
      </dgm:prSet>
      <dgm:spPr/>
      <dgm:t>
        <a:bodyPr/>
        <a:lstStyle/>
        <a:p>
          <a:endParaRPr lang="nl-NL"/>
        </a:p>
      </dgm:t>
    </dgm:pt>
    <dgm:pt modelId="{622DF022-859C-C445-B167-8783F616CBCA}" type="pres">
      <dgm:prSet presAssocID="{C94B292B-7FB9-B842-9B95-916175A52CE0}" presName="parTxOnlySpace" presStyleCnt="0"/>
      <dgm:spPr/>
    </dgm:pt>
    <dgm:pt modelId="{9BC9B958-CDF3-A34F-93A8-7222D08CE3B4}" type="pres">
      <dgm:prSet presAssocID="{CA261A1E-3724-D94F-87E6-5FBBD800320B}" presName="parTxOnly" presStyleLbl="node1" presStyleIdx="4" presStyleCnt="5">
        <dgm:presLayoutVars>
          <dgm:chMax val="0"/>
          <dgm:chPref val="0"/>
          <dgm:bulletEnabled val="1"/>
        </dgm:presLayoutVars>
      </dgm:prSet>
      <dgm:spPr/>
      <dgm:t>
        <a:bodyPr/>
        <a:lstStyle/>
        <a:p>
          <a:endParaRPr lang="nl-NL"/>
        </a:p>
      </dgm:t>
    </dgm:pt>
  </dgm:ptLst>
  <dgm:cxnLst>
    <dgm:cxn modelId="{A76AD1BC-49E4-8745-B526-A6ACE34BE2E2}" type="presOf" srcId="{B3E28E5F-215D-D546-8F20-5D2B25E9184D}" destId="{AD1F218F-8FA3-1D43-89F9-6D8D61497099}" srcOrd="0" destOrd="0" presId="urn:microsoft.com/office/officeart/2005/8/layout/chevron1"/>
    <dgm:cxn modelId="{EB946B8B-32AB-394B-94AF-8FA11B083FF8}" type="presOf" srcId="{15F469DB-EFE1-334A-9558-DE56569B8587}" destId="{CE275622-A321-8D46-8539-B8C18DB39A40}" srcOrd="0" destOrd="0" presId="urn:microsoft.com/office/officeart/2005/8/layout/chevron1"/>
    <dgm:cxn modelId="{0F334F27-1FBF-6B4D-821D-3E8077FC71D8}" srcId="{34FCAF80-7FA5-4740-917E-72DD0E980FC4}" destId="{15F469DB-EFE1-334A-9558-DE56569B8587}" srcOrd="2" destOrd="0" parTransId="{C010F6A9-47FD-D04F-8056-1E0B4B610001}" sibTransId="{AB056FFF-162B-3D4F-BFFA-294B4355C040}"/>
    <dgm:cxn modelId="{9DAE506B-A18A-F848-BE2D-3EDE28394CCE}" type="presOf" srcId="{CA261A1E-3724-D94F-87E6-5FBBD800320B}" destId="{9BC9B958-CDF3-A34F-93A8-7222D08CE3B4}" srcOrd="0" destOrd="0" presId="urn:microsoft.com/office/officeart/2005/8/layout/chevron1"/>
    <dgm:cxn modelId="{616D3513-D29B-B44B-9BF7-D0201A7BCA4C}" srcId="{34FCAF80-7FA5-4740-917E-72DD0E980FC4}" destId="{CA261A1E-3724-D94F-87E6-5FBBD800320B}" srcOrd="4" destOrd="0" parTransId="{143CC781-E4FF-0443-9B08-2DA36899ECB7}" sibTransId="{BB32B49C-C1AD-7E42-8276-212A56D33662}"/>
    <dgm:cxn modelId="{515C01BB-EFC8-8841-B555-F181DF2AEC9E}" srcId="{34FCAF80-7FA5-4740-917E-72DD0E980FC4}" destId="{A2C8D25A-5DA4-C54D-9BE3-7196A4A27476}" srcOrd="3" destOrd="0" parTransId="{B4E937FC-C31A-724D-A491-42206F137804}" sibTransId="{C94B292B-7FB9-B842-9B95-916175A52CE0}"/>
    <dgm:cxn modelId="{4ED94BDB-C499-2840-96D0-989E85A8AC79}" srcId="{34FCAF80-7FA5-4740-917E-72DD0E980FC4}" destId="{B3E28E5F-215D-D546-8F20-5D2B25E9184D}" srcOrd="1" destOrd="0" parTransId="{EBF02C8A-6747-0040-B0FA-D3BD32F990E4}" sibTransId="{FE1C2F92-642B-554F-AACD-47C1DCC44415}"/>
    <dgm:cxn modelId="{3F168EA9-B3A4-2742-821E-224E37AF089B}" type="presOf" srcId="{6962B96D-B522-AA4D-A5FB-77ED7A61F550}" destId="{F7E2C359-B3A0-9644-9D9C-326D544FA5E2}" srcOrd="0" destOrd="0" presId="urn:microsoft.com/office/officeart/2005/8/layout/chevron1"/>
    <dgm:cxn modelId="{F7F7DC65-5F40-9D47-8AE3-0064676FBB7A}" srcId="{34FCAF80-7FA5-4740-917E-72DD0E980FC4}" destId="{6962B96D-B522-AA4D-A5FB-77ED7A61F550}" srcOrd="0" destOrd="0" parTransId="{C2F90D87-8119-0949-9827-9203D6452A32}" sibTransId="{67D5CDE5-CCFD-DF43-B6F6-083E0933BC2B}"/>
    <dgm:cxn modelId="{BBFA7FB5-4732-4340-A9F6-2A821898C3D2}" type="presOf" srcId="{34FCAF80-7FA5-4740-917E-72DD0E980FC4}" destId="{5A705DA0-3C20-5642-AD14-441E733957E3}" srcOrd="0" destOrd="0" presId="urn:microsoft.com/office/officeart/2005/8/layout/chevron1"/>
    <dgm:cxn modelId="{9068D259-C155-D247-9D34-799CEA7B05DE}" type="presOf" srcId="{A2C8D25A-5DA4-C54D-9BE3-7196A4A27476}" destId="{18CF755B-99FB-D84E-9628-BFE94A784CF7}" srcOrd="0" destOrd="0" presId="urn:microsoft.com/office/officeart/2005/8/layout/chevron1"/>
    <dgm:cxn modelId="{99156CEE-6F29-0543-966F-DB287CA91639}" type="presParOf" srcId="{5A705DA0-3C20-5642-AD14-441E733957E3}" destId="{F7E2C359-B3A0-9644-9D9C-326D544FA5E2}" srcOrd="0" destOrd="0" presId="urn:microsoft.com/office/officeart/2005/8/layout/chevron1"/>
    <dgm:cxn modelId="{84B8112B-3BD8-1847-A582-5C3843EB4988}" type="presParOf" srcId="{5A705DA0-3C20-5642-AD14-441E733957E3}" destId="{64BD8E84-B8EB-3947-BD05-BCD587658E03}" srcOrd="1" destOrd="0" presId="urn:microsoft.com/office/officeart/2005/8/layout/chevron1"/>
    <dgm:cxn modelId="{2EDA90D1-A8DF-E44E-97CA-FD85C54021EE}" type="presParOf" srcId="{5A705DA0-3C20-5642-AD14-441E733957E3}" destId="{AD1F218F-8FA3-1D43-89F9-6D8D61497099}" srcOrd="2" destOrd="0" presId="urn:microsoft.com/office/officeart/2005/8/layout/chevron1"/>
    <dgm:cxn modelId="{B1477BF8-8584-2A4F-BE3A-EF68A7C3FE4D}" type="presParOf" srcId="{5A705DA0-3C20-5642-AD14-441E733957E3}" destId="{0C8600B9-D06C-8E40-8EB2-93457F74B607}" srcOrd="3" destOrd="0" presId="urn:microsoft.com/office/officeart/2005/8/layout/chevron1"/>
    <dgm:cxn modelId="{7A7EB2C8-6E5A-5644-B924-A5E7F63C66B4}" type="presParOf" srcId="{5A705DA0-3C20-5642-AD14-441E733957E3}" destId="{CE275622-A321-8D46-8539-B8C18DB39A40}" srcOrd="4" destOrd="0" presId="urn:microsoft.com/office/officeart/2005/8/layout/chevron1"/>
    <dgm:cxn modelId="{A96AA423-D0D6-0047-BE43-CA373C9C78DE}" type="presParOf" srcId="{5A705DA0-3C20-5642-AD14-441E733957E3}" destId="{BE5B0783-A41B-3647-90E6-9FA60DF2883F}" srcOrd="5" destOrd="0" presId="urn:microsoft.com/office/officeart/2005/8/layout/chevron1"/>
    <dgm:cxn modelId="{4E47884E-897C-F84A-A214-28902AED2A01}" type="presParOf" srcId="{5A705DA0-3C20-5642-AD14-441E733957E3}" destId="{18CF755B-99FB-D84E-9628-BFE94A784CF7}" srcOrd="6" destOrd="0" presId="urn:microsoft.com/office/officeart/2005/8/layout/chevron1"/>
    <dgm:cxn modelId="{BAEEC980-06EB-0A47-A034-00E5CD3742C7}" type="presParOf" srcId="{5A705DA0-3C20-5642-AD14-441E733957E3}" destId="{622DF022-859C-C445-B167-8783F616CBCA}" srcOrd="7" destOrd="0" presId="urn:microsoft.com/office/officeart/2005/8/layout/chevron1"/>
    <dgm:cxn modelId="{19E8CCBF-7944-8C42-AC5A-90567C873FEB}" type="presParOf" srcId="{5A705DA0-3C20-5642-AD14-441E733957E3}" destId="{9BC9B958-CDF3-A34F-93A8-7222D08CE3B4}"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FCAF80-7FA5-4740-917E-72DD0E980FC4}" type="doc">
      <dgm:prSet loTypeId="urn:microsoft.com/office/officeart/2005/8/layout/chevron1" loCatId="" qsTypeId="urn:microsoft.com/office/officeart/2005/8/quickstyle/simple1" qsCatId="simple" csTypeId="urn:microsoft.com/office/officeart/2005/8/colors/accent4_3" csCatId="accent4" phldr="1"/>
      <dgm:spPr/>
    </dgm:pt>
    <dgm:pt modelId="{6962B96D-B522-AA4D-A5FB-77ED7A61F550}">
      <dgm:prSet phldrT="[Text]" custT="1"/>
      <dgm:spPr>
        <a:solidFill>
          <a:srgbClr val="C00000"/>
        </a:solidFill>
      </dgm:spPr>
      <dgm:t>
        <a:bodyPr/>
        <a:lstStyle/>
        <a:p>
          <a:r>
            <a:rPr lang="en-US" sz="2400" dirty="0">
              <a:latin typeface="Calibri" panose="020F0502020204030204" pitchFamily="34" charset="0"/>
              <a:cs typeface="Calibri" panose="020F0502020204030204" pitchFamily="34" charset="0"/>
            </a:rPr>
            <a:t>Idea</a:t>
          </a:r>
        </a:p>
      </dgm:t>
    </dgm:pt>
    <dgm:pt modelId="{C2F90D87-8119-0949-9827-9203D6452A32}" type="parTrans" cxnId="{F7F7DC65-5F40-9D47-8AE3-0064676FBB7A}">
      <dgm:prSet/>
      <dgm:spPr/>
      <dgm:t>
        <a:bodyPr/>
        <a:lstStyle/>
        <a:p>
          <a:endParaRPr lang="en-US"/>
        </a:p>
      </dgm:t>
    </dgm:pt>
    <dgm:pt modelId="{67D5CDE5-CCFD-DF43-B6F6-083E0933BC2B}" type="sibTrans" cxnId="{F7F7DC65-5F40-9D47-8AE3-0064676FBB7A}">
      <dgm:prSet/>
      <dgm:spPr/>
      <dgm:t>
        <a:bodyPr/>
        <a:lstStyle/>
        <a:p>
          <a:endParaRPr lang="en-US"/>
        </a:p>
      </dgm:t>
    </dgm:pt>
    <dgm:pt modelId="{A2C8D25A-5DA4-C54D-9BE3-7196A4A27476}">
      <dgm:prSet phldrT="[Text]"/>
      <dgm:spPr/>
      <dgm:t>
        <a:bodyPr/>
        <a:lstStyle/>
        <a:p>
          <a:endParaRPr lang="en-US" dirty="0">
            <a:latin typeface="Calibri" panose="020F0502020204030204" pitchFamily="34" charset="0"/>
            <a:cs typeface="Calibri" panose="020F0502020204030204" pitchFamily="34" charset="0"/>
          </a:endParaRPr>
        </a:p>
      </dgm:t>
    </dgm:pt>
    <dgm:pt modelId="{B4E937FC-C31A-724D-A491-42206F137804}" type="parTrans" cxnId="{515C01BB-EFC8-8841-B555-F181DF2AEC9E}">
      <dgm:prSet/>
      <dgm:spPr/>
      <dgm:t>
        <a:bodyPr/>
        <a:lstStyle/>
        <a:p>
          <a:endParaRPr lang="en-US"/>
        </a:p>
      </dgm:t>
    </dgm:pt>
    <dgm:pt modelId="{C94B292B-7FB9-B842-9B95-916175A52CE0}" type="sibTrans" cxnId="{515C01BB-EFC8-8841-B555-F181DF2AEC9E}">
      <dgm:prSet/>
      <dgm:spPr/>
      <dgm:t>
        <a:bodyPr/>
        <a:lstStyle/>
        <a:p>
          <a:endParaRPr lang="en-US"/>
        </a:p>
      </dgm:t>
    </dgm:pt>
    <dgm:pt modelId="{CA261A1E-3724-D94F-87E6-5FBBD800320B}">
      <dgm:prSet phldrT="[Text]"/>
      <dgm:spPr/>
      <dgm:t>
        <a:bodyPr/>
        <a:lstStyle/>
        <a:p>
          <a:endParaRPr lang="en-US" dirty="0">
            <a:latin typeface="Calibri" panose="020F0502020204030204" pitchFamily="34" charset="0"/>
            <a:cs typeface="Calibri" panose="020F0502020204030204" pitchFamily="34" charset="0"/>
          </a:endParaRPr>
        </a:p>
      </dgm:t>
    </dgm:pt>
    <dgm:pt modelId="{143CC781-E4FF-0443-9B08-2DA36899ECB7}" type="parTrans" cxnId="{616D3513-D29B-B44B-9BF7-D0201A7BCA4C}">
      <dgm:prSet/>
      <dgm:spPr/>
      <dgm:t>
        <a:bodyPr/>
        <a:lstStyle/>
        <a:p>
          <a:endParaRPr lang="en-US"/>
        </a:p>
      </dgm:t>
    </dgm:pt>
    <dgm:pt modelId="{BB32B49C-C1AD-7E42-8276-212A56D33662}" type="sibTrans" cxnId="{616D3513-D29B-B44B-9BF7-D0201A7BCA4C}">
      <dgm:prSet/>
      <dgm:spPr/>
      <dgm:t>
        <a:bodyPr/>
        <a:lstStyle/>
        <a:p>
          <a:endParaRPr lang="en-US"/>
        </a:p>
      </dgm:t>
    </dgm:pt>
    <dgm:pt modelId="{15F469DB-EFE1-334A-9558-DE56569B8587}">
      <dgm:prSet phldrT="[Text]"/>
      <dgm:spPr/>
      <dgm:t>
        <a:bodyPr/>
        <a:lstStyle/>
        <a:p>
          <a:endParaRPr lang="en-US" dirty="0">
            <a:latin typeface="Calibri" panose="020F0502020204030204" pitchFamily="34" charset="0"/>
            <a:cs typeface="Calibri" panose="020F0502020204030204" pitchFamily="34" charset="0"/>
          </a:endParaRPr>
        </a:p>
      </dgm:t>
    </dgm:pt>
    <dgm:pt modelId="{AB056FFF-162B-3D4F-BFFA-294B4355C040}" type="sibTrans" cxnId="{0F334F27-1FBF-6B4D-821D-3E8077FC71D8}">
      <dgm:prSet/>
      <dgm:spPr/>
      <dgm:t>
        <a:bodyPr/>
        <a:lstStyle/>
        <a:p>
          <a:endParaRPr lang="en-US"/>
        </a:p>
      </dgm:t>
    </dgm:pt>
    <dgm:pt modelId="{C010F6A9-47FD-D04F-8056-1E0B4B610001}" type="parTrans" cxnId="{0F334F27-1FBF-6B4D-821D-3E8077FC71D8}">
      <dgm:prSet/>
      <dgm:spPr/>
      <dgm:t>
        <a:bodyPr/>
        <a:lstStyle/>
        <a:p>
          <a:endParaRPr lang="en-US"/>
        </a:p>
      </dgm:t>
    </dgm:pt>
    <dgm:pt modelId="{B3E28E5F-215D-D546-8F20-5D2B25E9184D}">
      <dgm:prSet phldrT="[Text]"/>
      <dgm:spPr/>
      <dgm:t>
        <a:bodyPr/>
        <a:lstStyle/>
        <a:p>
          <a:endParaRPr lang="en-US" dirty="0">
            <a:latin typeface="Calibri" panose="020F0502020204030204" pitchFamily="34" charset="0"/>
            <a:cs typeface="Calibri" panose="020F0502020204030204" pitchFamily="34" charset="0"/>
          </a:endParaRPr>
        </a:p>
      </dgm:t>
    </dgm:pt>
    <dgm:pt modelId="{FE1C2F92-642B-554F-AACD-47C1DCC44415}" type="sibTrans" cxnId="{4ED94BDB-C499-2840-96D0-989E85A8AC79}">
      <dgm:prSet/>
      <dgm:spPr/>
      <dgm:t>
        <a:bodyPr/>
        <a:lstStyle/>
        <a:p>
          <a:endParaRPr lang="en-US"/>
        </a:p>
      </dgm:t>
    </dgm:pt>
    <dgm:pt modelId="{EBF02C8A-6747-0040-B0FA-D3BD32F990E4}" type="parTrans" cxnId="{4ED94BDB-C499-2840-96D0-989E85A8AC79}">
      <dgm:prSet/>
      <dgm:spPr/>
      <dgm:t>
        <a:bodyPr/>
        <a:lstStyle/>
        <a:p>
          <a:endParaRPr lang="en-US"/>
        </a:p>
      </dgm:t>
    </dgm:pt>
    <dgm:pt modelId="{5A705DA0-3C20-5642-AD14-441E733957E3}" type="pres">
      <dgm:prSet presAssocID="{34FCAF80-7FA5-4740-917E-72DD0E980FC4}" presName="Name0" presStyleCnt="0">
        <dgm:presLayoutVars>
          <dgm:dir/>
          <dgm:animLvl val="lvl"/>
          <dgm:resizeHandles val="exact"/>
        </dgm:presLayoutVars>
      </dgm:prSet>
      <dgm:spPr/>
    </dgm:pt>
    <dgm:pt modelId="{F7E2C359-B3A0-9644-9D9C-326D544FA5E2}" type="pres">
      <dgm:prSet presAssocID="{6962B96D-B522-AA4D-A5FB-77ED7A61F550}" presName="parTxOnly" presStyleLbl="node1" presStyleIdx="0" presStyleCnt="5">
        <dgm:presLayoutVars>
          <dgm:chMax val="0"/>
          <dgm:chPref val="0"/>
          <dgm:bulletEnabled val="1"/>
        </dgm:presLayoutVars>
      </dgm:prSet>
      <dgm:spPr/>
      <dgm:t>
        <a:bodyPr/>
        <a:lstStyle/>
        <a:p>
          <a:endParaRPr lang="nl-NL"/>
        </a:p>
      </dgm:t>
    </dgm:pt>
    <dgm:pt modelId="{64BD8E84-B8EB-3947-BD05-BCD587658E03}" type="pres">
      <dgm:prSet presAssocID="{67D5CDE5-CCFD-DF43-B6F6-083E0933BC2B}" presName="parTxOnlySpace" presStyleCnt="0"/>
      <dgm:spPr/>
    </dgm:pt>
    <dgm:pt modelId="{AD1F218F-8FA3-1D43-89F9-6D8D61497099}" type="pres">
      <dgm:prSet presAssocID="{B3E28E5F-215D-D546-8F20-5D2B25E9184D}" presName="parTxOnly" presStyleLbl="node1" presStyleIdx="1" presStyleCnt="5">
        <dgm:presLayoutVars>
          <dgm:chMax val="0"/>
          <dgm:chPref val="0"/>
          <dgm:bulletEnabled val="1"/>
        </dgm:presLayoutVars>
      </dgm:prSet>
      <dgm:spPr/>
      <dgm:t>
        <a:bodyPr/>
        <a:lstStyle/>
        <a:p>
          <a:endParaRPr lang="nl-NL"/>
        </a:p>
      </dgm:t>
    </dgm:pt>
    <dgm:pt modelId="{0C8600B9-D06C-8E40-8EB2-93457F74B607}" type="pres">
      <dgm:prSet presAssocID="{FE1C2F92-642B-554F-AACD-47C1DCC44415}" presName="parTxOnlySpace" presStyleCnt="0"/>
      <dgm:spPr/>
    </dgm:pt>
    <dgm:pt modelId="{CE275622-A321-8D46-8539-B8C18DB39A40}" type="pres">
      <dgm:prSet presAssocID="{15F469DB-EFE1-334A-9558-DE56569B8587}" presName="parTxOnly" presStyleLbl="node1" presStyleIdx="2" presStyleCnt="5">
        <dgm:presLayoutVars>
          <dgm:chMax val="0"/>
          <dgm:chPref val="0"/>
          <dgm:bulletEnabled val="1"/>
        </dgm:presLayoutVars>
      </dgm:prSet>
      <dgm:spPr/>
      <dgm:t>
        <a:bodyPr/>
        <a:lstStyle/>
        <a:p>
          <a:endParaRPr lang="nl-NL"/>
        </a:p>
      </dgm:t>
    </dgm:pt>
    <dgm:pt modelId="{BE5B0783-A41B-3647-90E6-9FA60DF2883F}" type="pres">
      <dgm:prSet presAssocID="{AB056FFF-162B-3D4F-BFFA-294B4355C040}" presName="parTxOnlySpace" presStyleCnt="0"/>
      <dgm:spPr/>
    </dgm:pt>
    <dgm:pt modelId="{18CF755B-99FB-D84E-9628-BFE94A784CF7}" type="pres">
      <dgm:prSet presAssocID="{A2C8D25A-5DA4-C54D-9BE3-7196A4A27476}" presName="parTxOnly" presStyleLbl="node1" presStyleIdx="3" presStyleCnt="5">
        <dgm:presLayoutVars>
          <dgm:chMax val="0"/>
          <dgm:chPref val="0"/>
          <dgm:bulletEnabled val="1"/>
        </dgm:presLayoutVars>
      </dgm:prSet>
      <dgm:spPr/>
      <dgm:t>
        <a:bodyPr/>
        <a:lstStyle/>
        <a:p>
          <a:endParaRPr lang="nl-NL"/>
        </a:p>
      </dgm:t>
    </dgm:pt>
    <dgm:pt modelId="{622DF022-859C-C445-B167-8783F616CBCA}" type="pres">
      <dgm:prSet presAssocID="{C94B292B-7FB9-B842-9B95-916175A52CE0}" presName="parTxOnlySpace" presStyleCnt="0"/>
      <dgm:spPr/>
    </dgm:pt>
    <dgm:pt modelId="{9BC9B958-CDF3-A34F-93A8-7222D08CE3B4}" type="pres">
      <dgm:prSet presAssocID="{CA261A1E-3724-D94F-87E6-5FBBD800320B}" presName="parTxOnly" presStyleLbl="node1" presStyleIdx="4" presStyleCnt="5">
        <dgm:presLayoutVars>
          <dgm:chMax val="0"/>
          <dgm:chPref val="0"/>
          <dgm:bulletEnabled val="1"/>
        </dgm:presLayoutVars>
      </dgm:prSet>
      <dgm:spPr/>
      <dgm:t>
        <a:bodyPr/>
        <a:lstStyle/>
        <a:p>
          <a:endParaRPr lang="nl-NL"/>
        </a:p>
      </dgm:t>
    </dgm:pt>
  </dgm:ptLst>
  <dgm:cxnLst>
    <dgm:cxn modelId="{A76AD1BC-49E4-8745-B526-A6ACE34BE2E2}" type="presOf" srcId="{B3E28E5F-215D-D546-8F20-5D2B25E9184D}" destId="{AD1F218F-8FA3-1D43-89F9-6D8D61497099}" srcOrd="0" destOrd="0" presId="urn:microsoft.com/office/officeart/2005/8/layout/chevron1"/>
    <dgm:cxn modelId="{EB946B8B-32AB-394B-94AF-8FA11B083FF8}" type="presOf" srcId="{15F469DB-EFE1-334A-9558-DE56569B8587}" destId="{CE275622-A321-8D46-8539-B8C18DB39A40}" srcOrd="0" destOrd="0" presId="urn:microsoft.com/office/officeart/2005/8/layout/chevron1"/>
    <dgm:cxn modelId="{0F334F27-1FBF-6B4D-821D-3E8077FC71D8}" srcId="{34FCAF80-7FA5-4740-917E-72DD0E980FC4}" destId="{15F469DB-EFE1-334A-9558-DE56569B8587}" srcOrd="2" destOrd="0" parTransId="{C010F6A9-47FD-D04F-8056-1E0B4B610001}" sibTransId="{AB056FFF-162B-3D4F-BFFA-294B4355C040}"/>
    <dgm:cxn modelId="{9DAE506B-A18A-F848-BE2D-3EDE28394CCE}" type="presOf" srcId="{CA261A1E-3724-D94F-87E6-5FBBD800320B}" destId="{9BC9B958-CDF3-A34F-93A8-7222D08CE3B4}" srcOrd="0" destOrd="0" presId="urn:microsoft.com/office/officeart/2005/8/layout/chevron1"/>
    <dgm:cxn modelId="{616D3513-D29B-B44B-9BF7-D0201A7BCA4C}" srcId="{34FCAF80-7FA5-4740-917E-72DD0E980FC4}" destId="{CA261A1E-3724-D94F-87E6-5FBBD800320B}" srcOrd="4" destOrd="0" parTransId="{143CC781-E4FF-0443-9B08-2DA36899ECB7}" sibTransId="{BB32B49C-C1AD-7E42-8276-212A56D33662}"/>
    <dgm:cxn modelId="{515C01BB-EFC8-8841-B555-F181DF2AEC9E}" srcId="{34FCAF80-7FA5-4740-917E-72DD0E980FC4}" destId="{A2C8D25A-5DA4-C54D-9BE3-7196A4A27476}" srcOrd="3" destOrd="0" parTransId="{B4E937FC-C31A-724D-A491-42206F137804}" sibTransId="{C94B292B-7FB9-B842-9B95-916175A52CE0}"/>
    <dgm:cxn modelId="{4ED94BDB-C499-2840-96D0-989E85A8AC79}" srcId="{34FCAF80-7FA5-4740-917E-72DD0E980FC4}" destId="{B3E28E5F-215D-D546-8F20-5D2B25E9184D}" srcOrd="1" destOrd="0" parTransId="{EBF02C8A-6747-0040-B0FA-D3BD32F990E4}" sibTransId="{FE1C2F92-642B-554F-AACD-47C1DCC44415}"/>
    <dgm:cxn modelId="{3F168EA9-B3A4-2742-821E-224E37AF089B}" type="presOf" srcId="{6962B96D-B522-AA4D-A5FB-77ED7A61F550}" destId="{F7E2C359-B3A0-9644-9D9C-326D544FA5E2}" srcOrd="0" destOrd="0" presId="urn:microsoft.com/office/officeart/2005/8/layout/chevron1"/>
    <dgm:cxn modelId="{F7F7DC65-5F40-9D47-8AE3-0064676FBB7A}" srcId="{34FCAF80-7FA5-4740-917E-72DD0E980FC4}" destId="{6962B96D-B522-AA4D-A5FB-77ED7A61F550}" srcOrd="0" destOrd="0" parTransId="{C2F90D87-8119-0949-9827-9203D6452A32}" sibTransId="{67D5CDE5-CCFD-DF43-B6F6-083E0933BC2B}"/>
    <dgm:cxn modelId="{BBFA7FB5-4732-4340-A9F6-2A821898C3D2}" type="presOf" srcId="{34FCAF80-7FA5-4740-917E-72DD0E980FC4}" destId="{5A705DA0-3C20-5642-AD14-441E733957E3}" srcOrd="0" destOrd="0" presId="urn:microsoft.com/office/officeart/2005/8/layout/chevron1"/>
    <dgm:cxn modelId="{9068D259-C155-D247-9D34-799CEA7B05DE}" type="presOf" srcId="{A2C8D25A-5DA4-C54D-9BE3-7196A4A27476}" destId="{18CF755B-99FB-D84E-9628-BFE94A784CF7}" srcOrd="0" destOrd="0" presId="urn:microsoft.com/office/officeart/2005/8/layout/chevron1"/>
    <dgm:cxn modelId="{99156CEE-6F29-0543-966F-DB287CA91639}" type="presParOf" srcId="{5A705DA0-3C20-5642-AD14-441E733957E3}" destId="{F7E2C359-B3A0-9644-9D9C-326D544FA5E2}" srcOrd="0" destOrd="0" presId="urn:microsoft.com/office/officeart/2005/8/layout/chevron1"/>
    <dgm:cxn modelId="{84B8112B-3BD8-1847-A582-5C3843EB4988}" type="presParOf" srcId="{5A705DA0-3C20-5642-AD14-441E733957E3}" destId="{64BD8E84-B8EB-3947-BD05-BCD587658E03}" srcOrd="1" destOrd="0" presId="urn:microsoft.com/office/officeart/2005/8/layout/chevron1"/>
    <dgm:cxn modelId="{2EDA90D1-A8DF-E44E-97CA-FD85C54021EE}" type="presParOf" srcId="{5A705DA0-3C20-5642-AD14-441E733957E3}" destId="{AD1F218F-8FA3-1D43-89F9-6D8D61497099}" srcOrd="2" destOrd="0" presId="urn:microsoft.com/office/officeart/2005/8/layout/chevron1"/>
    <dgm:cxn modelId="{B1477BF8-8584-2A4F-BE3A-EF68A7C3FE4D}" type="presParOf" srcId="{5A705DA0-3C20-5642-AD14-441E733957E3}" destId="{0C8600B9-D06C-8E40-8EB2-93457F74B607}" srcOrd="3" destOrd="0" presId="urn:microsoft.com/office/officeart/2005/8/layout/chevron1"/>
    <dgm:cxn modelId="{7A7EB2C8-6E5A-5644-B924-A5E7F63C66B4}" type="presParOf" srcId="{5A705DA0-3C20-5642-AD14-441E733957E3}" destId="{CE275622-A321-8D46-8539-B8C18DB39A40}" srcOrd="4" destOrd="0" presId="urn:microsoft.com/office/officeart/2005/8/layout/chevron1"/>
    <dgm:cxn modelId="{A96AA423-D0D6-0047-BE43-CA373C9C78DE}" type="presParOf" srcId="{5A705DA0-3C20-5642-AD14-441E733957E3}" destId="{BE5B0783-A41B-3647-90E6-9FA60DF2883F}" srcOrd="5" destOrd="0" presId="urn:microsoft.com/office/officeart/2005/8/layout/chevron1"/>
    <dgm:cxn modelId="{4E47884E-897C-F84A-A214-28902AED2A01}" type="presParOf" srcId="{5A705DA0-3C20-5642-AD14-441E733957E3}" destId="{18CF755B-99FB-D84E-9628-BFE94A784CF7}" srcOrd="6" destOrd="0" presId="urn:microsoft.com/office/officeart/2005/8/layout/chevron1"/>
    <dgm:cxn modelId="{BAEEC980-06EB-0A47-A034-00E5CD3742C7}" type="presParOf" srcId="{5A705DA0-3C20-5642-AD14-441E733957E3}" destId="{622DF022-859C-C445-B167-8783F616CBCA}" srcOrd="7" destOrd="0" presId="urn:microsoft.com/office/officeart/2005/8/layout/chevron1"/>
    <dgm:cxn modelId="{19E8CCBF-7944-8C42-AC5A-90567C873FEB}" type="presParOf" srcId="{5A705DA0-3C20-5642-AD14-441E733957E3}" destId="{9BC9B958-CDF3-A34F-93A8-7222D08CE3B4}"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FCAF80-7FA5-4740-917E-72DD0E980FC4}" type="doc">
      <dgm:prSet loTypeId="urn:microsoft.com/office/officeart/2005/8/layout/chevron1" loCatId="" qsTypeId="urn:microsoft.com/office/officeart/2005/8/quickstyle/simple1" qsCatId="simple" csTypeId="urn:microsoft.com/office/officeart/2005/8/colors/accent4_3" csCatId="accent4" phldr="1"/>
      <dgm:spPr/>
    </dgm:pt>
    <dgm:pt modelId="{6962B96D-B522-AA4D-A5FB-77ED7A61F550}">
      <dgm:prSet phldrT="[Text]" custT="1"/>
      <dgm:spPr/>
      <dgm:t>
        <a:bodyPr/>
        <a:lstStyle/>
        <a:p>
          <a:r>
            <a:rPr lang="en-US" sz="2400" dirty="0">
              <a:latin typeface="Calibri" panose="020F0502020204030204" pitchFamily="34" charset="0"/>
              <a:cs typeface="Calibri" panose="020F0502020204030204" pitchFamily="34" charset="0"/>
            </a:rPr>
            <a:t>Idea</a:t>
          </a:r>
        </a:p>
      </dgm:t>
    </dgm:pt>
    <dgm:pt modelId="{C2F90D87-8119-0949-9827-9203D6452A32}" type="parTrans" cxnId="{F7F7DC65-5F40-9D47-8AE3-0064676FBB7A}">
      <dgm:prSet/>
      <dgm:spPr/>
      <dgm:t>
        <a:bodyPr/>
        <a:lstStyle/>
        <a:p>
          <a:endParaRPr lang="en-US"/>
        </a:p>
      </dgm:t>
    </dgm:pt>
    <dgm:pt modelId="{67D5CDE5-CCFD-DF43-B6F6-083E0933BC2B}" type="sibTrans" cxnId="{F7F7DC65-5F40-9D47-8AE3-0064676FBB7A}">
      <dgm:prSet/>
      <dgm:spPr/>
      <dgm:t>
        <a:bodyPr/>
        <a:lstStyle/>
        <a:p>
          <a:endParaRPr lang="en-US"/>
        </a:p>
      </dgm:t>
    </dgm:pt>
    <dgm:pt modelId="{B3E28E5F-215D-D546-8F20-5D2B25E9184D}">
      <dgm:prSet phldrT="[Text]" custT="1"/>
      <dgm:spPr>
        <a:solidFill>
          <a:srgbClr val="C00000"/>
        </a:solidFill>
      </dgm:spPr>
      <dgm:t>
        <a:bodyPr/>
        <a:lstStyle/>
        <a:p>
          <a:r>
            <a:rPr lang="en-US" sz="2400" dirty="0">
              <a:latin typeface="Calibri" panose="020F0502020204030204" pitchFamily="34" charset="0"/>
              <a:cs typeface="Calibri" panose="020F0502020204030204" pitchFamily="34" charset="0"/>
            </a:rPr>
            <a:t>Funding</a:t>
          </a:r>
        </a:p>
      </dgm:t>
    </dgm:pt>
    <dgm:pt modelId="{EBF02C8A-6747-0040-B0FA-D3BD32F990E4}" type="parTrans" cxnId="{4ED94BDB-C499-2840-96D0-989E85A8AC79}">
      <dgm:prSet/>
      <dgm:spPr/>
      <dgm:t>
        <a:bodyPr/>
        <a:lstStyle/>
        <a:p>
          <a:endParaRPr lang="en-US"/>
        </a:p>
      </dgm:t>
    </dgm:pt>
    <dgm:pt modelId="{FE1C2F92-642B-554F-AACD-47C1DCC44415}" type="sibTrans" cxnId="{4ED94BDB-C499-2840-96D0-989E85A8AC79}">
      <dgm:prSet/>
      <dgm:spPr/>
      <dgm:t>
        <a:bodyPr/>
        <a:lstStyle/>
        <a:p>
          <a:endParaRPr lang="en-US"/>
        </a:p>
      </dgm:t>
    </dgm:pt>
    <dgm:pt modelId="{15F469DB-EFE1-334A-9558-DE56569B8587}">
      <dgm:prSet phldrT="[Text]"/>
      <dgm:spPr/>
      <dgm:t>
        <a:bodyPr/>
        <a:lstStyle/>
        <a:p>
          <a:endParaRPr lang="en-US" dirty="0">
            <a:latin typeface="Calibri" panose="020F0502020204030204" pitchFamily="34" charset="0"/>
            <a:cs typeface="Calibri" panose="020F0502020204030204" pitchFamily="34" charset="0"/>
          </a:endParaRPr>
        </a:p>
      </dgm:t>
    </dgm:pt>
    <dgm:pt modelId="{C010F6A9-47FD-D04F-8056-1E0B4B610001}" type="parTrans" cxnId="{0F334F27-1FBF-6B4D-821D-3E8077FC71D8}">
      <dgm:prSet/>
      <dgm:spPr/>
      <dgm:t>
        <a:bodyPr/>
        <a:lstStyle/>
        <a:p>
          <a:endParaRPr lang="en-US"/>
        </a:p>
      </dgm:t>
    </dgm:pt>
    <dgm:pt modelId="{AB056FFF-162B-3D4F-BFFA-294B4355C040}" type="sibTrans" cxnId="{0F334F27-1FBF-6B4D-821D-3E8077FC71D8}">
      <dgm:prSet/>
      <dgm:spPr/>
      <dgm:t>
        <a:bodyPr/>
        <a:lstStyle/>
        <a:p>
          <a:endParaRPr lang="en-US"/>
        </a:p>
      </dgm:t>
    </dgm:pt>
    <dgm:pt modelId="{A2C8D25A-5DA4-C54D-9BE3-7196A4A27476}">
      <dgm:prSet phldrT="[Text]"/>
      <dgm:spPr/>
      <dgm:t>
        <a:bodyPr/>
        <a:lstStyle/>
        <a:p>
          <a:endParaRPr lang="en-US" dirty="0">
            <a:latin typeface="Calibri" panose="020F0502020204030204" pitchFamily="34" charset="0"/>
            <a:cs typeface="Calibri" panose="020F0502020204030204" pitchFamily="34" charset="0"/>
          </a:endParaRPr>
        </a:p>
      </dgm:t>
    </dgm:pt>
    <dgm:pt modelId="{B4E937FC-C31A-724D-A491-42206F137804}" type="parTrans" cxnId="{515C01BB-EFC8-8841-B555-F181DF2AEC9E}">
      <dgm:prSet/>
      <dgm:spPr/>
      <dgm:t>
        <a:bodyPr/>
        <a:lstStyle/>
        <a:p>
          <a:endParaRPr lang="en-US"/>
        </a:p>
      </dgm:t>
    </dgm:pt>
    <dgm:pt modelId="{C94B292B-7FB9-B842-9B95-916175A52CE0}" type="sibTrans" cxnId="{515C01BB-EFC8-8841-B555-F181DF2AEC9E}">
      <dgm:prSet/>
      <dgm:spPr/>
      <dgm:t>
        <a:bodyPr/>
        <a:lstStyle/>
        <a:p>
          <a:endParaRPr lang="en-US"/>
        </a:p>
      </dgm:t>
    </dgm:pt>
    <dgm:pt modelId="{CA261A1E-3724-D94F-87E6-5FBBD800320B}">
      <dgm:prSet phldrT="[Text]"/>
      <dgm:spPr/>
      <dgm:t>
        <a:bodyPr/>
        <a:lstStyle/>
        <a:p>
          <a:endParaRPr lang="en-US" dirty="0">
            <a:latin typeface="Calibri" panose="020F0502020204030204" pitchFamily="34" charset="0"/>
            <a:cs typeface="Calibri" panose="020F0502020204030204" pitchFamily="34" charset="0"/>
          </a:endParaRPr>
        </a:p>
      </dgm:t>
    </dgm:pt>
    <dgm:pt modelId="{143CC781-E4FF-0443-9B08-2DA36899ECB7}" type="parTrans" cxnId="{616D3513-D29B-B44B-9BF7-D0201A7BCA4C}">
      <dgm:prSet/>
      <dgm:spPr/>
      <dgm:t>
        <a:bodyPr/>
        <a:lstStyle/>
        <a:p>
          <a:endParaRPr lang="en-US"/>
        </a:p>
      </dgm:t>
    </dgm:pt>
    <dgm:pt modelId="{BB32B49C-C1AD-7E42-8276-212A56D33662}" type="sibTrans" cxnId="{616D3513-D29B-B44B-9BF7-D0201A7BCA4C}">
      <dgm:prSet/>
      <dgm:spPr/>
      <dgm:t>
        <a:bodyPr/>
        <a:lstStyle/>
        <a:p>
          <a:endParaRPr lang="en-US"/>
        </a:p>
      </dgm:t>
    </dgm:pt>
    <dgm:pt modelId="{5A705DA0-3C20-5642-AD14-441E733957E3}" type="pres">
      <dgm:prSet presAssocID="{34FCAF80-7FA5-4740-917E-72DD0E980FC4}" presName="Name0" presStyleCnt="0">
        <dgm:presLayoutVars>
          <dgm:dir/>
          <dgm:animLvl val="lvl"/>
          <dgm:resizeHandles val="exact"/>
        </dgm:presLayoutVars>
      </dgm:prSet>
      <dgm:spPr/>
    </dgm:pt>
    <dgm:pt modelId="{F7E2C359-B3A0-9644-9D9C-326D544FA5E2}" type="pres">
      <dgm:prSet presAssocID="{6962B96D-B522-AA4D-A5FB-77ED7A61F550}" presName="parTxOnly" presStyleLbl="node1" presStyleIdx="0" presStyleCnt="5">
        <dgm:presLayoutVars>
          <dgm:chMax val="0"/>
          <dgm:chPref val="0"/>
          <dgm:bulletEnabled val="1"/>
        </dgm:presLayoutVars>
      </dgm:prSet>
      <dgm:spPr/>
      <dgm:t>
        <a:bodyPr/>
        <a:lstStyle/>
        <a:p>
          <a:endParaRPr lang="nl-NL"/>
        </a:p>
      </dgm:t>
    </dgm:pt>
    <dgm:pt modelId="{64BD8E84-B8EB-3947-BD05-BCD587658E03}" type="pres">
      <dgm:prSet presAssocID="{67D5CDE5-CCFD-DF43-B6F6-083E0933BC2B}" presName="parTxOnlySpace" presStyleCnt="0"/>
      <dgm:spPr/>
    </dgm:pt>
    <dgm:pt modelId="{AD1F218F-8FA3-1D43-89F9-6D8D61497099}" type="pres">
      <dgm:prSet presAssocID="{B3E28E5F-215D-D546-8F20-5D2B25E9184D}" presName="parTxOnly" presStyleLbl="node1" presStyleIdx="1" presStyleCnt="5">
        <dgm:presLayoutVars>
          <dgm:chMax val="0"/>
          <dgm:chPref val="0"/>
          <dgm:bulletEnabled val="1"/>
        </dgm:presLayoutVars>
      </dgm:prSet>
      <dgm:spPr/>
      <dgm:t>
        <a:bodyPr/>
        <a:lstStyle/>
        <a:p>
          <a:endParaRPr lang="nl-NL"/>
        </a:p>
      </dgm:t>
    </dgm:pt>
    <dgm:pt modelId="{0C8600B9-D06C-8E40-8EB2-93457F74B607}" type="pres">
      <dgm:prSet presAssocID="{FE1C2F92-642B-554F-AACD-47C1DCC44415}" presName="parTxOnlySpace" presStyleCnt="0"/>
      <dgm:spPr/>
    </dgm:pt>
    <dgm:pt modelId="{CE275622-A321-8D46-8539-B8C18DB39A40}" type="pres">
      <dgm:prSet presAssocID="{15F469DB-EFE1-334A-9558-DE56569B8587}" presName="parTxOnly" presStyleLbl="node1" presStyleIdx="2" presStyleCnt="5">
        <dgm:presLayoutVars>
          <dgm:chMax val="0"/>
          <dgm:chPref val="0"/>
          <dgm:bulletEnabled val="1"/>
        </dgm:presLayoutVars>
      </dgm:prSet>
      <dgm:spPr/>
      <dgm:t>
        <a:bodyPr/>
        <a:lstStyle/>
        <a:p>
          <a:endParaRPr lang="nl-NL"/>
        </a:p>
      </dgm:t>
    </dgm:pt>
    <dgm:pt modelId="{BE5B0783-A41B-3647-90E6-9FA60DF2883F}" type="pres">
      <dgm:prSet presAssocID="{AB056FFF-162B-3D4F-BFFA-294B4355C040}" presName="parTxOnlySpace" presStyleCnt="0"/>
      <dgm:spPr/>
    </dgm:pt>
    <dgm:pt modelId="{18CF755B-99FB-D84E-9628-BFE94A784CF7}" type="pres">
      <dgm:prSet presAssocID="{A2C8D25A-5DA4-C54D-9BE3-7196A4A27476}" presName="parTxOnly" presStyleLbl="node1" presStyleIdx="3" presStyleCnt="5">
        <dgm:presLayoutVars>
          <dgm:chMax val="0"/>
          <dgm:chPref val="0"/>
          <dgm:bulletEnabled val="1"/>
        </dgm:presLayoutVars>
      </dgm:prSet>
      <dgm:spPr/>
      <dgm:t>
        <a:bodyPr/>
        <a:lstStyle/>
        <a:p>
          <a:endParaRPr lang="nl-NL"/>
        </a:p>
      </dgm:t>
    </dgm:pt>
    <dgm:pt modelId="{622DF022-859C-C445-B167-8783F616CBCA}" type="pres">
      <dgm:prSet presAssocID="{C94B292B-7FB9-B842-9B95-916175A52CE0}" presName="parTxOnlySpace" presStyleCnt="0"/>
      <dgm:spPr/>
    </dgm:pt>
    <dgm:pt modelId="{9BC9B958-CDF3-A34F-93A8-7222D08CE3B4}" type="pres">
      <dgm:prSet presAssocID="{CA261A1E-3724-D94F-87E6-5FBBD800320B}" presName="parTxOnly" presStyleLbl="node1" presStyleIdx="4" presStyleCnt="5">
        <dgm:presLayoutVars>
          <dgm:chMax val="0"/>
          <dgm:chPref val="0"/>
          <dgm:bulletEnabled val="1"/>
        </dgm:presLayoutVars>
      </dgm:prSet>
      <dgm:spPr/>
      <dgm:t>
        <a:bodyPr/>
        <a:lstStyle/>
        <a:p>
          <a:endParaRPr lang="nl-NL"/>
        </a:p>
      </dgm:t>
    </dgm:pt>
  </dgm:ptLst>
  <dgm:cxnLst>
    <dgm:cxn modelId="{A76AD1BC-49E4-8745-B526-A6ACE34BE2E2}" type="presOf" srcId="{B3E28E5F-215D-D546-8F20-5D2B25E9184D}" destId="{AD1F218F-8FA3-1D43-89F9-6D8D61497099}" srcOrd="0" destOrd="0" presId="urn:microsoft.com/office/officeart/2005/8/layout/chevron1"/>
    <dgm:cxn modelId="{EB946B8B-32AB-394B-94AF-8FA11B083FF8}" type="presOf" srcId="{15F469DB-EFE1-334A-9558-DE56569B8587}" destId="{CE275622-A321-8D46-8539-B8C18DB39A40}" srcOrd="0" destOrd="0" presId="urn:microsoft.com/office/officeart/2005/8/layout/chevron1"/>
    <dgm:cxn modelId="{0F334F27-1FBF-6B4D-821D-3E8077FC71D8}" srcId="{34FCAF80-7FA5-4740-917E-72DD0E980FC4}" destId="{15F469DB-EFE1-334A-9558-DE56569B8587}" srcOrd="2" destOrd="0" parTransId="{C010F6A9-47FD-D04F-8056-1E0B4B610001}" sibTransId="{AB056FFF-162B-3D4F-BFFA-294B4355C040}"/>
    <dgm:cxn modelId="{9DAE506B-A18A-F848-BE2D-3EDE28394CCE}" type="presOf" srcId="{CA261A1E-3724-D94F-87E6-5FBBD800320B}" destId="{9BC9B958-CDF3-A34F-93A8-7222D08CE3B4}" srcOrd="0" destOrd="0" presId="urn:microsoft.com/office/officeart/2005/8/layout/chevron1"/>
    <dgm:cxn modelId="{616D3513-D29B-B44B-9BF7-D0201A7BCA4C}" srcId="{34FCAF80-7FA5-4740-917E-72DD0E980FC4}" destId="{CA261A1E-3724-D94F-87E6-5FBBD800320B}" srcOrd="4" destOrd="0" parTransId="{143CC781-E4FF-0443-9B08-2DA36899ECB7}" sibTransId="{BB32B49C-C1AD-7E42-8276-212A56D33662}"/>
    <dgm:cxn modelId="{515C01BB-EFC8-8841-B555-F181DF2AEC9E}" srcId="{34FCAF80-7FA5-4740-917E-72DD0E980FC4}" destId="{A2C8D25A-5DA4-C54D-9BE3-7196A4A27476}" srcOrd="3" destOrd="0" parTransId="{B4E937FC-C31A-724D-A491-42206F137804}" sibTransId="{C94B292B-7FB9-B842-9B95-916175A52CE0}"/>
    <dgm:cxn modelId="{4ED94BDB-C499-2840-96D0-989E85A8AC79}" srcId="{34FCAF80-7FA5-4740-917E-72DD0E980FC4}" destId="{B3E28E5F-215D-D546-8F20-5D2B25E9184D}" srcOrd="1" destOrd="0" parTransId="{EBF02C8A-6747-0040-B0FA-D3BD32F990E4}" sibTransId="{FE1C2F92-642B-554F-AACD-47C1DCC44415}"/>
    <dgm:cxn modelId="{3F168EA9-B3A4-2742-821E-224E37AF089B}" type="presOf" srcId="{6962B96D-B522-AA4D-A5FB-77ED7A61F550}" destId="{F7E2C359-B3A0-9644-9D9C-326D544FA5E2}" srcOrd="0" destOrd="0" presId="urn:microsoft.com/office/officeart/2005/8/layout/chevron1"/>
    <dgm:cxn modelId="{F7F7DC65-5F40-9D47-8AE3-0064676FBB7A}" srcId="{34FCAF80-7FA5-4740-917E-72DD0E980FC4}" destId="{6962B96D-B522-AA4D-A5FB-77ED7A61F550}" srcOrd="0" destOrd="0" parTransId="{C2F90D87-8119-0949-9827-9203D6452A32}" sibTransId="{67D5CDE5-CCFD-DF43-B6F6-083E0933BC2B}"/>
    <dgm:cxn modelId="{BBFA7FB5-4732-4340-A9F6-2A821898C3D2}" type="presOf" srcId="{34FCAF80-7FA5-4740-917E-72DD0E980FC4}" destId="{5A705DA0-3C20-5642-AD14-441E733957E3}" srcOrd="0" destOrd="0" presId="urn:microsoft.com/office/officeart/2005/8/layout/chevron1"/>
    <dgm:cxn modelId="{9068D259-C155-D247-9D34-799CEA7B05DE}" type="presOf" srcId="{A2C8D25A-5DA4-C54D-9BE3-7196A4A27476}" destId="{18CF755B-99FB-D84E-9628-BFE94A784CF7}" srcOrd="0" destOrd="0" presId="urn:microsoft.com/office/officeart/2005/8/layout/chevron1"/>
    <dgm:cxn modelId="{99156CEE-6F29-0543-966F-DB287CA91639}" type="presParOf" srcId="{5A705DA0-3C20-5642-AD14-441E733957E3}" destId="{F7E2C359-B3A0-9644-9D9C-326D544FA5E2}" srcOrd="0" destOrd="0" presId="urn:microsoft.com/office/officeart/2005/8/layout/chevron1"/>
    <dgm:cxn modelId="{84B8112B-3BD8-1847-A582-5C3843EB4988}" type="presParOf" srcId="{5A705DA0-3C20-5642-AD14-441E733957E3}" destId="{64BD8E84-B8EB-3947-BD05-BCD587658E03}" srcOrd="1" destOrd="0" presId="urn:microsoft.com/office/officeart/2005/8/layout/chevron1"/>
    <dgm:cxn modelId="{2EDA90D1-A8DF-E44E-97CA-FD85C54021EE}" type="presParOf" srcId="{5A705DA0-3C20-5642-AD14-441E733957E3}" destId="{AD1F218F-8FA3-1D43-89F9-6D8D61497099}" srcOrd="2" destOrd="0" presId="urn:microsoft.com/office/officeart/2005/8/layout/chevron1"/>
    <dgm:cxn modelId="{B1477BF8-8584-2A4F-BE3A-EF68A7C3FE4D}" type="presParOf" srcId="{5A705DA0-3C20-5642-AD14-441E733957E3}" destId="{0C8600B9-D06C-8E40-8EB2-93457F74B607}" srcOrd="3" destOrd="0" presId="urn:microsoft.com/office/officeart/2005/8/layout/chevron1"/>
    <dgm:cxn modelId="{7A7EB2C8-6E5A-5644-B924-A5E7F63C66B4}" type="presParOf" srcId="{5A705DA0-3C20-5642-AD14-441E733957E3}" destId="{CE275622-A321-8D46-8539-B8C18DB39A40}" srcOrd="4" destOrd="0" presId="urn:microsoft.com/office/officeart/2005/8/layout/chevron1"/>
    <dgm:cxn modelId="{A96AA423-D0D6-0047-BE43-CA373C9C78DE}" type="presParOf" srcId="{5A705DA0-3C20-5642-AD14-441E733957E3}" destId="{BE5B0783-A41B-3647-90E6-9FA60DF2883F}" srcOrd="5" destOrd="0" presId="urn:microsoft.com/office/officeart/2005/8/layout/chevron1"/>
    <dgm:cxn modelId="{4E47884E-897C-F84A-A214-28902AED2A01}" type="presParOf" srcId="{5A705DA0-3C20-5642-AD14-441E733957E3}" destId="{18CF755B-99FB-D84E-9628-BFE94A784CF7}" srcOrd="6" destOrd="0" presId="urn:microsoft.com/office/officeart/2005/8/layout/chevron1"/>
    <dgm:cxn modelId="{BAEEC980-06EB-0A47-A034-00E5CD3742C7}" type="presParOf" srcId="{5A705DA0-3C20-5642-AD14-441E733957E3}" destId="{622DF022-859C-C445-B167-8783F616CBCA}" srcOrd="7" destOrd="0" presId="urn:microsoft.com/office/officeart/2005/8/layout/chevron1"/>
    <dgm:cxn modelId="{19E8CCBF-7944-8C42-AC5A-90567C873FEB}" type="presParOf" srcId="{5A705DA0-3C20-5642-AD14-441E733957E3}" destId="{9BC9B958-CDF3-A34F-93A8-7222D08CE3B4}"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FCAF80-7FA5-4740-917E-72DD0E980FC4}" type="doc">
      <dgm:prSet loTypeId="urn:microsoft.com/office/officeart/2005/8/layout/chevron1" loCatId="" qsTypeId="urn:microsoft.com/office/officeart/2005/8/quickstyle/simple1" qsCatId="simple" csTypeId="urn:microsoft.com/office/officeart/2005/8/colors/accent4_3" csCatId="accent4" phldr="1"/>
      <dgm:spPr/>
    </dgm:pt>
    <dgm:pt modelId="{6962B96D-B522-AA4D-A5FB-77ED7A61F550}">
      <dgm:prSet phldrT="[Text]"/>
      <dgm:spPr/>
      <dgm:t>
        <a:bodyPr/>
        <a:lstStyle/>
        <a:p>
          <a:r>
            <a:rPr lang="en-US" dirty="0">
              <a:latin typeface="Calibri" panose="020F0502020204030204" pitchFamily="34" charset="0"/>
              <a:cs typeface="Calibri" panose="020F0502020204030204" pitchFamily="34" charset="0"/>
            </a:rPr>
            <a:t>Idea</a:t>
          </a:r>
        </a:p>
      </dgm:t>
    </dgm:pt>
    <dgm:pt modelId="{C2F90D87-8119-0949-9827-9203D6452A32}" type="parTrans" cxnId="{F7F7DC65-5F40-9D47-8AE3-0064676FBB7A}">
      <dgm:prSet/>
      <dgm:spPr/>
      <dgm:t>
        <a:bodyPr/>
        <a:lstStyle/>
        <a:p>
          <a:endParaRPr lang="en-US"/>
        </a:p>
      </dgm:t>
    </dgm:pt>
    <dgm:pt modelId="{67D5CDE5-CCFD-DF43-B6F6-083E0933BC2B}" type="sibTrans" cxnId="{F7F7DC65-5F40-9D47-8AE3-0064676FBB7A}">
      <dgm:prSet/>
      <dgm:spPr/>
      <dgm:t>
        <a:bodyPr/>
        <a:lstStyle/>
        <a:p>
          <a:endParaRPr lang="en-US"/>
        </a:p>
      </dgm:t>
    </dgm:pt>
    <dgm:pt modelId="{B3E28E5F-215D-D546-8F20-5D2B25E9184D}">
      <dgm:prSet phldrT="[Text]"/>
      <dgm:spPr/>
      <dgm:t>
        <a:bodyPr/>
        <a:lstStyle/>
        <a:p>
          <a:r>
            <a:rPr lang="en-US" dirty="0">
              <a:latin typeface="Calibri" panose="020F0502020204030204" pitchFamily="34" charset="0"/>
              <a:cs typeface="Calibri" panose="020F0502020204030204" pitchFamily="34" charset="0"/>
            </a:rPr>
            <a:t>Funding</a:t>
          </a:r>
        </a:p>
      </dgm:t>
    </dgm:pt>
    <dgm:pt modelId="{EBF02C8A-6747-0040-B0FA-D3BD32F990E4}" type="parTrans" cxnId="{4ED94BDB-C499-2840-96D0-989E85A8AC79}">
      <dgm:prSet/>
      <dgm:spPr/>
      <dgm:t>
        <a:bodyPr/>
        <a:lstStyle/>
        <a:p>
          <a:endParaRPr lang="en-US"/>
        </a:p>
      </dgm:t>
    </dgm:pt>
    <dgm:pt modelId="{FE1C2F92-642B-554F-AACD-47C1DCC44415}" type="sibTrans" cxnId="{4ED94BDB-C499-2840-96D0-989E85A8AC79}">
      <dgm:prSet/>
      <dgm:spPr/>
      <dgm:t>
        <a:bodyPr/>
        <a:lstStyle/>
        <a:p>
          <a:endParaRPr lang="en-US"/>
        </a:p>
      </dgm:t>
    </dgm:pt>
    <dgm:pt modelId="{15F469DB-EFE1-334A-9558-DE56569B8587}">
      <dgm:prSet phldrT="[Text]"/>
      <dgm:spPr>
        <a:solidFill>
          <a:schemeClr val="accent2"/>
        </a:solidFill>
      </dgm:spPr>
      <dgm:t>
        <a:bodyPr/>
        <a:lstStyle/>
        <a:p>
          <a:r>
            <a:rPr lang="en-US" dirty="0">
              <a:latin typeface="Calibri" panose="020F0502020204030204" pitchFamily="34" charset="0"/>
              <a:cs typeface="Calibri" panose="020F0502020204030204" pitchFamily="34" charset="0"/>
            </a:rPr>
            <a:t>Set up</a:t>
          </a:r>
        </a:p>
      </dgm:t>
    </dgm:pt>
    <dgm:pt modelId="{C010F6A9-47FD-D04F-8056-1E0B4B610001}" type="parTrans" cxnId="{0F334F27-1FBF-6B4D-821D-3E8077FC71D8}">
      <dgm:prSet/>
      <dgm:spPr/>
      <dgm:t>
        <a:bodyPr/>
        <a:lstStyle/>
        <a:p>
          <a:endParaRPr lang="en-US"/>
        </a:p>
      </dgm:t>
    </dgm:pt>
    <dgm:pt modelId="{AB056FFF-162B-3D4F-BFFA-294B4355C040}" type="sibTrans" cxnId="{0F334F27-1FBF-6B4D-821D-3E8077FC71D8}">
      <dgm:prSet/>
      <dgm:spPr/>
      <dgm:t>
        <a:bodyPr/>
        <a:lstStyle/>
        <a:p>
          <a:endParaRPr lang="en-US"/>
        </a:p>
      </dgm:t>
    </dgm:pt>
    <dgm:pt modelId="{A2C8D25A-5DA4-C54D-9BE3-7196A4A27476}">
      <dgm:prSet phldrT="[Text]"/>
      <dgm:spPr/>
      <dgm:t>
        <a:bodyPr/>
        <a:lstStyle/>
        <a:p>
          <a:endParaRPr lang="en-US" dirty="0">
            <a:latin typeface="Calibri" panose="020F0502020204030204" pitchFamily="34" charset="0"/>
            <a:cs typeface="Calibri" panose="020F0502020204030204" pitchFamily="34" charset="0"/>
          </a:endParaRPr>
        </a:p>
      </dgm:t>
    </dgm:pt>
    <dgm:pt modelId="{B4E937FC-C31A-724D-A491-42206F137804}" type="parTrans" cxnId="{515C01BB-EFC8-8841-B555-F181DF2AEC9E}">
      <dgm:prSet/>
      <dgm:spPr/>
      <dgm:t>
        <a:bodyPr/>
        <a:lstStyle/>
        <a:p>
          <a:endParaRPr lang="en-US"/>
        </a:p>
      </dgm:t>
    </dgm:pt>
    <dgm:pt modelId="{C94B292B-7FB9-B842-9B95-916175A52CE0}" type="sibTrans" cxnId="{515C01BB-EFC8-8841-B555-F181DF2AEC9E}">
      <dgm:prSet/>
      <dgm:spPr/>
      <dgm:t>
        <a:bodyPr/>
        <a:lstStyle/>
        <a:p>
          <a:endParaRPr lang="en-US"/>
        </a:p>
      </dgm:t>
    </dgm:pt>
    <dgm:pt modelId="{CA261A1E-3724-D94F-87E6-5FBBD800320B}">
      <dgm:prSet phldrT="[Text]"/>
      <dgm:spPr/>
      <dgm:t>
        <a:bodyPr/>
        <a:lstStyle/>
        <a:p>
          <a:endParaRPr lang="en-US" dirty="0">
            <a:latin typeface="Calibri" panose="020F0502020204030204" pitchFamily="34" charset="0"/>
            <a:cs typeface="Calibri" panose="020F0502020204030204" pitchFamily="34" charset="0"/>
          </a:endParaRPr>
        </a:p>
      </dgm:t>
    </dgm:pt>
    <dgm:pt modelId="{143CC781-E4FF-0443-9B08-2DA36899ECB7}" type="parTrans" cxnId="{616D3513-D29B-B44B-9BF7-D0201A7BCA4C}">
      <dgm:prSet/>
      <dgm:spPr/>
      <dgm:t>
        <a:bodyPr/>
        <a:lstStyle/>
        <a:p>
          <a:endParaRPr lang="en-US"/>
        </a:p>
      </dgm:t>
    </dgm:pt>
    <dgm:pt modelId="{BB32B49C-C1AD-7E42-8276-212A56D33662}" type="sibTrans" cxnId="{616D3513-D29B-B44B-9BF7-D0201A7BCA4C}">
      <dgm:prSet/>
      <dgm:spPr/>
      <dgm:t>
        <a:bodyPr/>
        <a:lstStyle/>
        <a:p>
          <a:endParaRPr lang="en-US"/>
        </a:p>
      </dgm:t>
    </dgm:pt>
    <dgm:pt modelId="{5A705DA0-3C20-5642-AD14-441E733957E3}" type="pres">
      <dgm:prSet presAssocID="{34FCAF80-7FA5-4740-917E-72DD0E980FC4}" presName="Name0" presStyleCnt="0">
        <dgm:presLayoutVars>
          <dgm:dir/>
          <dgm:animLvl val="lvl"/>
          <dgm:resizeHandles val="exact"/>
        </dgm:presLayoutVars>
      </dgm:prSet>
      <dgm:spPr/>
    </dgm:pt>
    <dgm:pt modelId="{F7E2C359-B3A0-9644-9D9C-326D544FA5E2}" type="pres">
      <dgm:prSet presAssocID="{6962B96D-B522-AA4D-A5FB-77ED7A61F550}" presName="parTxOnly" presStyleLbl="node1" presStyleIdx="0" presStyleCnt="5">
        <dgm:presLayoutVars>
          <dgm:chMax val="0"/>
          <dgm:chPref val="0"/>
          <dgm:bulletEnabled val="1"/>
        </dgm:presLayoutVars>
      </dgm:prSet>
      <dgm:spPr/>
      <dgm:t>
        <a:bodyPr/>
        <a:lstStyle/>
        <a:p>
          <a:endParaRPr lang="nl-NL"/>
        </a:p>
      </dgm:t>
    </dgm:pt>
    <dgm:pt modelId="{64BD8E84-B8EB-3947-BD05-BCD587658E03}" type="pres">
      <dgm:prSet presAssocID="{67D5CDE5-CCFD-DF43-B6F6-083E0933BC2B}" presName="parTxOnlySpace" presStyleCnt="0"/>
      <dgm:spPr/>
    </dgm:pt>
    <dgm:pt modelId="{AD1F218F-8FA3-1D43-89F9-6D8D61497099}" type="pres">
      <dgm:prSet presAssocID="{B3E28E5F-215D-D546-8F20-5D2B25E9184D}" presName="parTxOnly" presStyleLbl="node1" presStyleIdx="1" presStyleCnt="5">
        <dgm:presLayoutVars>
          <dgm:chMax val="0"/>
          <dgm:chPref val="0"/>
          <dgm:bulletEnabled val="1"/>
        </dgm:presLayoutVars>
      </dgm:prSet>
      <dgm:spPr/>
      <dgm:t>
        <a:bodyPr/>
        <a:lstStyle/>
        <a:p>
          <a:endParaRPr lang="nl-NL"/>
        </a:p>
      </dgm:t>
    </dgm:pt>
    <dgm:pt modelId="{0C8600B9-D06C-8E40-8EB2-93457F74B607}" type="pres">
      <dgm:prSet presAssocID="{FE1C2F92-642B-554F-AACD-47C1DCC44415}" presName="parTxOnlySpace" presStyleCnt="0"/>
      <dgm:spPr/>
    </dgm:pt>
    <dgm:pt modelId="{CE275622-A321-8D46-8539-B8C18DB39A40}" type="pres">
      <dgm:prSet presAssocID="{15F469DB-EFE1-334A-9558-DE56569B8587}" presName="parTxOnly" presStyleLbl="node1" presStyleIdx="2" presStyleCnt="5">
        <dgm:presLayoutVars>
          <dgm:chMax val="0"/>
          <dgm:chPref val="0"/>
          <dgm:bulletEnabled val="1"/>
        </dgm:presLayoutVars>
      </dgm:prSet>
      <dgm:spPr/>
      <dgm:t>
        <a:bodyPr/>
        <a:lstStyle/>
        <a:p>
          <a:endParaRPr lang="nl-NL"/>
        </a:p>
      </dgm:t>
    </dgm:pt>
    <dgm:pt modelId="{BE5B0783-A41B-3647-90E6-9FA60DF2883F}" type="pres">
      <dgm:prSet presAssocID="{AB056FFF-162B-3D4F-BFFA-294B4355C040}" presName="parTxOnlySpace" presStyleCnt="0"/>
      <dgm:spPr/>
    </dgm:pt>
    <dgm:pt modelId="{18CF755B-99FB-D84E-9628-BFE94A784CF7}" type="pres">
      <dgm:prSet presAssocID="{A2C8D25A-5DA4-C54D-9BE3-7196A4A27476}" presName="parTxOnly" presStyleLbl="node1" presStyleIdx="3" presStyleCnt="5">
        <dgm:presLayoutVars>
          <dgm:chMax val="0"/>
          <dgm:chPref val="0"/>
          <dgm:bulletEnabled val="1"/>
        </dgm:presLayoutVars>
      </dgm:prSet>
      <dgm:spPr/>
      <dgm:t>
        <a:bodyPr/>
        <a:lstStyle/>
        <a:p>
          <a:endParaRPr lang="nl-NL"/>
        </a:p>
      </dgm:t>
    </dgm:pt>
    <dgm:pt modelId="{622DF022-859C-C445-B167-8783F616CBCA}" type="pres">
      <dgm:prSet presAssocID="{C94B292B-7FB9-B842-9B95-916175A52CE0}" presName="parTxOnlySpace" presStyleCnt="0"/>
      <dgm:spPr/>
    </dgm:pt>
    <dgm:pt modelId="{9BC9B958-CDF3-A34F-93A8-7222D08CE3B4}" type="pres">
      <dgm:prSet presAssocID="{CA261A1E-3724-D94F-87E6-5FBBD800320B}" presName="parTxOnly" presStyleLbl="node1" presStyleIdx="4" presStyleCnt="5">
        <dgm:presLayoutVars>
          <dgm:chMax val="0"/>
          <dgm:chPref val="0"/>
          <dgm:bulletEnabled val="1"/>
        </dgm:presLayoutVars>
      </dgm:prSet>
      <dgm:spPr/>
      <dgm:t>
        <a:bodyPr/>
        <a:lstStyle/>
        <a:p>
          <a:endParaRPr lang="nl-NL"/>
        </a:p>
      </dgm:t>
    </dgm:pt>
  </dgm:ptLst>
  <dgm:cxnLst>
    <dgm:cxn modelId="{A76AD1BC-49E4-8745-B526-A6ACE34BE2E2}" type="presOf" srcId="{B3E28E5F-215D-D546-8F20-5D2B25E9184D}" destId="{AD1F218F-8FA3-1D43-89F9-6D8D61497099}" srcOrd="0" destOrd="0" presId="urn:microsoft.com/office/officeart/2005/8/layout/chevron1"/>
    <dgm:cxn modelId="{EB946B8B-32AB-394B-94AF-8FA11B083FF8}" type="presOf" srcId="{15F469DB-EFE1-334A-9558-DE56569B8587}" destId="{CE275622-A321-8D46-8539-B8C18DB39A40}" srcOrd="0" destOrd="0" presId="urn:microsoft.com/office/officeart/2005/8/layout/chevron1"/>
    <dgm:cxn modelId="{0F334F27-1FBF-6B4D-821D-3E8077FC71D8}" srcId="{34FCAF80-7FA5-4740-917E-72DD0E980FC4}" destId="{15F469DB-EFE1-334A-9558-DE56569B8587}" srcOrd="2" destOrd="0" parTransId="{C010F6A9-47FD-D04F-8056-1E0B4B610001}" sibTransId="{AB056FFF-162B-3D4F-BFFA-294B4355C040}"/>
    <dgm:cxn modelId="{9DAE506B-A18A-F848-BE2D-3EDE28394CCE}" type="presOf" srcId="{CA261A1E-3724-D94F-87E6-5FBBD800320B}" destId="{9BC9B958-CDF3-A34F-93A8-7222D08CE3B4}" srcOrd="0" destOrd="0" presId="urn:microsoft.com/office/officeart/2005/8/layout/chevron1"/>
    <dgm:cxn modelId="{616D3513-D29B-B44B-9BF7-D0201A7BCA4C}" srcId="{34FCAF80-7FA5-4740-917E-72DD0E980FC4}" destId="{CA261A1E-3724-D94F-87E6-5FBBD800320B}" srcOrd="4" destOrd="0" parTransId="{143CC781-E4FF-0443-9B08-2DA36899ECB7}" sibTransId="{BB32B49C-C1AD-7E42-8276-212A56D33662}"/>
    <dgm:cxn modelId="{515C01BB-EFC8-8841-B555-F181DF2AEC9E}" srcId="{34FCAF80-7FA5-4740-917E-72DD0E980FC4}" destId="{A2C8D25A-5DA4-C54D-9BE3-7196A4A27476}" srcOrd="3" destOrd="0" parTransId="{B4E937FC-C31A-724D-A491-42206F137804}" sibTransId="{C94B292B-7FB9-B842-9B95-916175A52CE0}"/>
    <dgm:cxn modelId="{4ED94BDB-C499-2840-96D0-989E85A8AC79}" srcId="{34FCAF80-7FA5-4740-917E-72DD0E980FC4}" destId="{B3E28E5F-215D-D546-8F20-5D2B25E9184D}" srcOrd="1" destOrd="0" parTransId="{EBF02C8A-6747-0040-B0FA-D3BD32F990E4}" sibTransId="{FE1C2F92-642B-554F-AACD-47C1DCC44415}"/>
    <dgm:cxn modelId="{3F168EA9-B3A4-2742-821E-224E37AF089B}" type="presOf" srcId="{6962B96D-B522-AA4D-A5FB-77ED7A61F550}" destId="{F7E2C359-B3A0-9644-9D9C-326D544FA5E2}" srcOrd="0" destOrd="0" presId="urn:microsoft.com/office/officeart/2005/8/layout/chevron1"/>
    <dgm:cxn modelId="{F7F7DC65-5F40-9D47-8AE3-0064676FBB7A}" srcId="{34FCAF80-7FA5-4740-917E-72DD0E980FC4}" destId="{6962B96D-B522-AA4D-A5FB-77ED7A61F550}" srcOrd="0" destOrd="0" parTransId="{C2F90D87-8119-0949-9827-9203D6452A32}" sibTransId="{67D5CDE5-CCFD-DF43-B6F6-083E0933BC2B}"/>
    <dgm:cxn modelId="{BBFA7FB5-4732-4340-A9F6-2A821898C3D2}" type="presOf" srcId="{34FCAF80-7FA5-4740-917E-72DD0E980FC4}" destId="{5A705DA0-3C20-5642-AD14-441E733957E3}" srcOrd="0" destOrd="0" presId="urn:microsoft.com/office/officeart/2005/8/layout/chevron1"/>
    <dgm:cxn modelId="{9068D259-C155-D247-9D34-799CEA7B05DE}" type="presOf" srcId="{A2C8D25A-5DA4-C54D-9BE3-7196A4A27476}" destId="{18CF755B-99FB-D84E-9628-BFE94A784CF7}" srcOrd="0" destOrd="0" presId="urn:microsoft.com/office/officeart/2005/8/layout/chevron1"/>
    <dgm:cxn modelId="{99156CEE-6F29-0543-966F-DB287CA91639}" type="presParOf" srcId="{5A705DA0-3C20-5642-AD14-441E733957E3}" destId="{F7E2C359-B3A0-9644-9D9C-326D544FA5E2}" srcOrd="0" destOrd="0" presId="urn:microsoft.com/office/officeart/2005/8/layout/chevron1"/>
    <dgm:cxn modelId="{84B8112B-3BD8-1847-A582-5C3843EB4988}" type="presParOf" srcId="{5A705DA0-3C20-5642-AD14-441E733957E3}" destId="{64BD8E84-B8EB-3947-BD05-BCD587658E03}" srcOrd="1" destOrd="0" presId="urn:microsoft.com/office/officeart/2005/8/layout/chevron1"/>
    <dgm:cxn modelId="{2EDA90D1-A8DF-E44E-97CA-FD85C54021EE}" type="presParOf" srcId="{5A705DA0-3C20-5642-AD14-441E733957E3}" destId="{AD1F218F-8FA3-1D43-89F9-6D8D61497099}" srcOrd="2" destOrd="0" presId="urn:microsoft.com/office/officeart/2005/8/layout/chevron1"/>
    <dgm:cxn modelId="{B1477BF8-8584-2A4F-BE3A-EF68A7C3FE4D}" type="presParOf" srcId="{5A705DA0-3C20-5642-AD14-441E733957E3}" destId="{0C8600B9-D06C-8E40-8EB2-93457F74B607}" srcOrd="3" destOrd="0" presId="urn:microsoft.com/office/officeart/2005/8/layout/chevron1"/>
    <dgm:cxn modelId="{7A7EB2C8-6E5A-5644-B924-A5E7F63C66B4}" type="presParOf" srcId="{5A705DA0-3C20-5642-AD14-441E733957E3}" destId="{CE275622-A321-8D46-8539-B8C18DB39A40}" srcOrd="4" destOrd="0" presId="urn:microsoft.com/office/officeart/2005/8/layout/chevron1"/>
    <dgm:cxn modelId="{A96AA423-D0D6-0047-BE43-CA373C9C78DE}" type="presParOf" srcId="{5A705DA0-3C20-5642-AD14-441E733957E3}" destId="{BE5B0783-A41B-3647-90E6-9FA60DF2883F}" srcOrd="5" destOrd="0" presId="urn:microsoft.com/office/officeart/2005/8/layout/chevron1"/>
    <dgm:cxn modelId="{4E47884E-897C-F84A-A214-28902AED2A01}" type="presParOf" srcId="{5A705DA0-3C20-5642-AD14-441E733957E3}" destId="{18CF755B-99FB-D84E-9628-BFE94A784CF7}" srcOrd="6" destOrd="0" presId="urn:microsoft.com/office/officeart/2005/8/layout/chevron1"/>
    <dgm:cxn modelId="{BAEEC980-06EB-0A47-A034-00E5CD3742C7}" type="presParOf" srcId="{5A705DA0-3C20-5642-AD14-441E733957E3}" destId="{622DF022-859C-C445-B167-8783F616CBCA}" srcOrd="7" destOrd="0" presId="urn:microsoft.com/office/officeart/2005/8/layout/chevron1"/>
    <dgm:cxn modelId="{19E8CCBF-7944-8C42-AC5A-90567C873FEB}" type="presParOf" srcId="{5A705DA0-3C20-5642-AD14-441E733957E3}" destId="{9BC9B958-CDF3-A34F-93A8-7222D08CE3B4}"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FCAF80-7FA5-4740-917E-72DD0E980FC4}" type="doc">
      <dgm:prSet loTypeId="urn:microsoft.com/office/officeart/2005/8/layout/chevron1" loCatId="" qsTypeId="urn:microsoft.com/office/officeart/2005/8/quickstyle/simple1" qsCatId="simple" csTypeId="urn:microsoft.com/office/officeart/2005/8/colors/accent4_3" csCatId="accent4" phldr="1"/>
      <dgm:spPr/>
    </dgm:pt>
    <dgm:pt modelId="{6962B96D-B522-AA4D-A5FB-77ED7A61F550}">
      <dgm:prSet phldrT="[Text]" custT="1"/>
      <dgm:spPr/>
      <dgm:t>
        <a:bodyPr/>
        <a:lstStyle/>
        <a:p>
          <a:r>
            <a:rPr lang="en-US" sz="2400" dirty="0">
              <a:latin typeface="Calibri" panose="020F0502020204030204" pitchFamily="34" charset="0"/>
              <a:cs typeface="Calibri" panose="020F0502020204030204" pitchFamily="34" charset="0"/>
            </a:rPr>
            <a:t>Idea</a:t>
          </a:r>
        </a:p>
      </dgm:t>
    </dgm:pt>
    <dgm:pt modelId="{C2F90D87-8119-0949-9827-9203D6452A32}" type="parTrans" cxnId="{F7F7DC65-5F40-9D47-8AE3-0064676FBB7A}">
      <dgm:prSet/>
      <dgm:spPr/>
      <dgm:t>
        <a:bodyPr/>
        <a:lstStyle/>
        <a:p>
          <a:endParaRPr lang="en-US"/>
        </a:p>
      </dgm:t>
    </dgm:pt>
    <dgm:pt modelId="{67D5CDE5-CCFD-DF43-B6F6-083E0933BC2B}" type="sibTrans" cxnId="{F7F7DC65-5F40-9D47-8AE3-0064676FBB7A}">
      <dgm:prSet/>
      <dgm:spPr/>
      <dgm:t>
        <a:bodyPr/>
        <a:lstStyle/>
        <a:p>
          <a:endParaRPr lang="en-US"/>
        </a:p>
      </dgm:t>
    </dgm:pt>
    <dgm:pt modelId="{B3E28E5F-215D-D546-8F20-5D2B25E9184D}">
      <dgm:prSet phldrT="[Text]" custT="1"/>
      <dgm:spPr/>
      <dgm:t>
        <a:bodyPr/>
        <a:lstStyle/>
        <a:p>
          <a:r>
            <a:rPr lang="en-US" sz="2400" dirty="0">
              <a:latin typeface="Calibri" panose="020F0502020204030204" pitchFamily="34" charset="0"/>
              <a:cs typeface="Calibri" panose="020F0502020204030204" pitchFamily="34" charset="0"/>
            </a:rPr>
            <a:t>Funding</a:t>
          </a:r>
        </a:p>
      </dgm:t>
    </dgm:pt>
    <dgm:pt modelId="{EBF02C8A-6747-0040-B0FA-D3BD32F990E4}" type="parTrans" cxnId="{4ED94BDB-C499-2840-96D0-989E85A8AC79}">
      <dgm:prSet/>
      <dgm:spPr/>
      <dgm:t>
        <a:bodyPr/>
        <a:lstStyle/>
        <a:p>
          <a:endParaRPr lang="en-US"/>
        </a:p>
      </dgm:t>
    </dgm:pt>
    <dgm:pt modelId="{FE1C2F92-642B-554F-AACD-47C1DCC44415}" type="sibTrans" cxnId="{4ED94BDB-C499-2840-96D0-989E85A8AC79}">
      <dgm:prSet/>
      <dgm:spPr/>
      <dgm:t>
        <a:bodyPr/>
        <a:lstStyle/>
        <a:p>
          <a:endParaRPr lang="en-US"/>
        </a:p>
      </dgm:t>
    </dgm:pt>
    <dgm:pt modelId="{15F469DB-EFE1-334A-9558-DE56569B8587}">
      <dgm:prSet phldrT="[Text]" custT="1"/>
      <dgm:spPr/>
      <dgm:t>
        <a:bodyPr/>
        <a:lstStyle/>
        <a:p>
          <a:r>
            <a:rPr lang="en-US" sz="2400" dirty="0">
              <a:latin typeface="Calibri" panose="020F0502020204030204" pitchFamily="34" charset="0"/>
              <a:cs typeface="Calibri" panose="020F0502020204030204" pitchFamily="34" charset="0"/>
            </a:rPr>
            <a:t>Set up</a:t>
          </a:r>
        </a:p>
      </dgm:t>
    </dgm:pt>
    <dgm:pt modelId="{C010F6A9-47FD-D04F-8056-1E0B4B610001}" type="parTrans" cxnId="{0F334F27-1FBF-6B4D-821D-3E8077FC71D8}">
      <dgm:prSet/>
      <dgm:spPr/>
      <dgm:t>
        <a:bodyPr/>
        <a:lstStyle/>
        <a:p>
          <a:endParaRPr lang="en-US"/>
        </a:p>
      </dgm:t>
    </dgm:pt>
    <dgm:pt modelId="{AB056FFF-162B-3D4F-BFFA-294B4355C040}" type="sibTrans" cxnId="{0F334F27-1FBF-6B4D-821D-3E8077FC71D8}">
      <dgm:prSet/>
      <dgm:spPr/>
      <dgm:t>
        <a:bodyPr/>
        <a:lstStyle/>
        <a:p>
          <a:endParaRPr lang="en-US"/>
        </a:p>
      </dgm:t>
    </dgm:pt>
    <dgm:pt modelId="{A2C8D25A-5DA4-C54D-9BE3-7196A4A27476}">
      <dgm:prSet phldrT="[Text]" custT="1"/>
      <dgm:spPr>
        <a:solidFill>
          <a:schemeClr val="accent2"/>
        </a:solidFill>
      </dgm:spPr>
      <dgm:t>
        <a:bodyPr/>
        <a:lstStyle/>
        <a:p>
          <a:r>
            <a:rPr lang="en-US" sz="2400" dirty="0">
              <a:latin typeface="Calibri" panose="020F0502020204030204" pitchFamily="34" charset="0"/>
              <a:cs typeface="Calibri" panose="020F0502020204030204" pitchFamily="34" charset="0"/>
            </a:rPr>
            <a:t>Delivery</a:t>
          </a:r>
        </a:p>
      </dgm:t>
    </dgm:pt>
    <dgm:pt modelId="{B4E937FC-C31A-724D-A491-42206F137804}" type="parTrans" cxnId="{515C01BB-EFC8-8841-B555-F181DF2AEC9E}">
      <dgm:prSet/>
      <dgm:spPr/>
      <dgm:t>
        <a:bodyPr/>
        <a:lstStyle/>
        <a:p>
          <a:endParaRPr lang="en-US"/>
        </a:p>
      </dgm:t>
    </dgm:pt>
    <dgm:pt modelId="{C94B292B-7FB9-B842-9B95-916175A52CE0}" type="sibTrans" cxnId="{515C01BB-EFC8-8841-B555-F181DF2AEC9E}">
      <dgm:prSet/>
      <dgm:spPr/>
      <dgm:t>
        <a:bodyPr/>
        <a:lstStyle/>
        <a:p>
          <a:endParaRPr lang="en-US"/>
        </a:p>
      </dgm:t>
    </dgm:pt>
    <dgm:pt modelId="{CA261A1E-3724-D94F-87E6-5FBBD800320B}">
      <dgm:prSet phldrT="[Text]"/>
      <dgm:spPr/>
      <dgm:t>
        <a:bodyPr/>
        <a:lstStyle/>
        <a:p>
          <a:endParaRPr lang="en-US" dirty="0">
            <a:latin typeface="Calibri" panose="020F0502020204030204" pitchFamily="34" charset="0"/>
            <a:cs typeface="Calibri" panose="020F0502020204030204" pitchFamily="34" charset="0"/>
          </a:endParaRPr>
        </a:p>
      </dgm:t>
    </dgm:pt>
    <dgm:pt modelId="{143CC781-E4FF-0443-9B08-2DA36899ECB7}" type="parTrans" cxnId="{616D3513-D29B-B44B-9BF7-D0201A7BCA4C}">
      <dgm:prSet/>
      <dgm:spPr/>
      <dgm:t>
        <a:bodyPr/>
        <a:lstStyle/>
        <a:p>
          <a:endParaRPr lang="en-US"/>
        </a:p>
      </dgm:t>
    </dgm:pt>
    <dgm:pt modelId="{BB32B49C-C1AD-7E42-8276-212A56D33662}" type="sibTrans" cxnId="{616D3513-D29B-B44B-9BF7-D0201A7BCA4C}">
      <dgm:prSet/>
      <dgm:spPr/>
      <dgm:t>
        <a:bodyPr/>
        <a:lstStyle/>
        <a:p>
          <a:endParaRPr lang="en-US"/>
        </a:p>
      </dgm:t>
    </dgm:pt>
    <dgm:pt modelId="{5A705DA0-3C20-5642-AD14-441E733957E3}" type="pres">
      <dgm:prSet presAssocID="{34FCAF80-7FA5-4740-917E-72DD0E980FC4}" presName="Name0" presStyleCnt="0">
        <dgm:presLayoutVars>
          <dgm:dir/>
          <dgm:animLvl val="lvl"/>
          <dgm:resizeHandles val="exact"/>
        </dgm:presLayoutVars>
      </dgm:prSet>
      <dgm:spPr/>
    </dgm:pt>
    <dgm:pt modelId="{F7E2C359-B3A0-9644-9D9C-326D544FA5E2}" type="pres">
      <dgm:prSet presAssocID="{6962B96D-B522-AA4D-A5FB-77ED7A61F550}" presName="parTxOnly" presStyleLbl="node1" presStyleIdx="0" presStyleCnt="5">
        <dgm:presLayoutVars>
          <dgm:chMax val="0"/>
          <dgm:chPref val="0"/>
          <dgm:bulletEnabled val="1"/>
        </dgm:presLayoutVars>
      </dgm:prSet>
      <dgm:spPr/>
      <dgm:t>
        <a:bodyPr/>
        <a:lstStyle/>
        <a:p>
          <a:endParaRPr lang="nl-NL"/>
        </a:p>
      </dgm:t>
    </dgm:pt>
    <dgm:pt modelId="{64BD8E84-B8EB-3947-BD05-BCD587658E03}" type="pres">
      <dgm:prSet presAssocID="{67D5CDE5-CCFD-DF43-B6F6-083E0933BC2B}" presName="parTxOnlySpace" presStyleCnt="0"/>
      <dgm:spPr/>
    </dgm:pt>
    <dgm:pt modelId="{AD1F218F-8FA3-1D43-89F9-6D8D61497099}" type="pres">
      <dgm:prSet presAssocID="{B3E28E5F-215D-D546-8F20-5D2B25E9184D}" presName="parTxOnly" presStyleLbl="node1" presStyleIdx="1" presStyleCnt="5">
        <dgm:presLayoutVars>
          <dgm:chMax val="0"/>
          <dgm:chPref val="0"/>
          <dgm:bulletEnabled val="1"/>
        </dgm:presLayoutVars>
      </dgm:prSet>
      <dgm:spPr/>
      <dgm:t>
        <a:bodyPr/>
        <a:lstStyle/>
        <a:p>
          <a:endParaRPr lang="nl-NL"/>
        </a:p>
      </dgm:t>
    </dgm:pt>
    <dgm:pt modelId="{0C8600B9-D06C-8E40-8EB2-93457F74B607}" type="pres">
      <dgm:prSet presAssocID="{FE1C2F92-642B-554F-AACD-47C1DCC44415}" presName="parTxOnlySpace" presStyleCnt="0"/>
      <dgm:spPr/>
    </dgm:pt>
    <dgm:pt modelId="{CE275622-A321-8D46-8539-B8C18DB39A40}" type="pres">
      <dgm:prSet presAssocID="{15F469DB-EFE1-334A-9558-DE56569B8587}" presName="parTxOnly" presStyleLbl="node1" presStyleIdx="2" presStyleCnt="5">
        <dgm:presLayoutVars>
          <dgm:chMax val="0"/>
          <dgm:chPref val="0"/>
          <dgm:bulletEnabled val="1"/>
        </dgm:presLayoutVars>
      </dgm:prSet>
      <dgm:spPr/>
      <dgm:t>
        <a:bodyPr/>
        <a:lstStyle/>
        <a:p>
          <a:endParaRPr lang="nl-NL"/>
        </a:p>
      </dgm:t>
    </dgm:pt>
    <dgm:pt modelId="{BE5B0783-A41B-3647-90E6-9FA60DF2883F}" type="pres">
      <dgm:prSet presAssocID="{AB056FFF-162B-3D4F-BFFA-294B4355C040}" presName="parTxOnlySpace" presStyleCnt="0"/>
      <dgm:spPr/>
    </dgm:pt>
    <dgm:pt modelId="{18CF755B-99FB-D84E-9628-BFE94A784CF7}" type="pres">
      <dgm:prSet presAssocID="{A2C8D25A-5DA4-C54D-9BE3-7196A4A27476}" presName="parTxOnly" presStyleLbl="node1" presStyleIdx="3" presStyleCnt="5">
        <dgm:presLayoutVars>
          <dgm:chMax val="0"/>
          <dgm:chPref val="0"/>
          <dgm:bulletEnabled val="1"/>
        </dgm:presLayoutVars>
      </dgm:prSet>
      <dgm:spPr/>
      <dgm:t>
        <a:bodyPr/>
        <a:lstStyle/>
        <a:p>
          <a:endParaRPr lang="nl-NL"/>
        </a:p>
      </dgm:t>
    </dgm:pt>
    <dgm:pt modelId="{622DF022-859C-C445-B167-8783F616CBCA}" type="pres">
      <dgm:prSet presAssocID="{C94B292B-7FB9-B842-9B95-916175A52CE0}" presName="parTxOnlySpace" presStyleCnt="0"/>
      <dgm:spPr/>
    </dgm:pt>
    <dgm:pt modelId="{9BC9B958-CDF3-A34F-93A8-7222D08CE3B4}" type="pres">
      <dgm:prSet presAssocID="{CA261A1E-3724-D94F-87E6-5FBBD800320B}" presName="parTxOnly" presStyleLbl="node1" presStyleIdx="4" presStyleCnt="5">
        <dgm:presLayoutVars>
          <dgm:chMax val="0"/>
          <dgm:chPref val="0"/>
          <dgm:bulletEnabled val="1"/>
        </dgm:presLayoutVars>
      </dgm:prSet>
      <dgm:spPr/>
      <dgm:t>
        <a:bodyPr/>
        <a:lstStyle/>
        <a:p>
          <a:endParaRPr lang="nl-NL"/>
        </a:p>
      </dgm:t>
    </dgm:pt>
  </dgm:ptLst>
  <dgm:cxnLst>
    <dgm:cxn modelId="{A76AD1BC-49E4-8745-B526-A6ACE34BE2E2}" type="presOf" srcId="{B3E28E5F-215D-D546-8F20-5D2B25E9184D}" destId="{AD1F218F-8FA3-1D43-89F9-6D8D61497099}" srcOrd="0" destOrd="0" presId="urn:microsoft.com/office/officeart/2005/8/layout/chevron1"/>
    <dgm:cxn modelId="{EB946B8B-32AB-394B-94AF-8FA11B083FF8}" type="presOf" srcId="{15F469DB-EFE1-334A-9558-DE56569B8587}" destId="{CE275622-A321-8D46-8539-B8C18DB39A40}" srcOrd="0" destOrd="0" presId="urn:microsoft.com/office/officeart/2005/8/layout/chevron1"/>
    <dgm:cxn modelId="{0F334F27-1FBF-6B4D-821D-3E8077FC71D8}" srcId="{34FCAF80-7FA5-4740-917E-72DD0E980FC4}" destId="{15F469DB-EFE1-334A-9558-DE56569B8587}" srcOrd="2" destOrd="0" parTransId="{C010F6A9-47FD-D04F-8056-1E0B4B610001}" sibTransId="{AB056FFF-162B-3D4F-BFFA-294B4355C040}"/>
    <dgm:cxn modelId="{9DAE506B-A18A-F848-BE2D-3EDE28394CCE}" type="presOf" srcId="{CA261A1E-3724-D94F-87E6-5FBBD800320B}" destId="{9BC9B958-CDF3-A34F-93A8-7222D08CE3B4}" srcOrd="0" destOrd="0" presId="urn:microsoft.com/office/officeart/2005/8/layout/chevron1"/>
    <dgm:cxn modelId="{616D3513-D29B-B44B-9BF7-D0201A7BCA4C}" srcId="{34FCAF80-7FA5-4740-917E-72DD0E980FC4}" destId="{CA261A1E-3724-D94F-87E6-5FBBD800320B}" srcOrd="4" destOrd="0" parTransId="{143CC781-E4FF-0443-9B08-2DA36899ECB7}" sibTransId="{BB32B49C-C1AD-7E42-8276-212A56D33662}"/>
    <dgm:cxn modelId="{515C01BB-EFC8-8841-B555-F181DF2AEC9E}" srcId="{34FCAF80-7FA5-4740-917E-72DD0E980FC4}" destId="{A2C8D25A-5DA4-C54D-9BE3-7196A4A27476}" srcOrd="3" destOrd="0" parTransId="{B4E937FC-C31A-724D-A491-42206F137804}" sibTransId="{C94B292B-7FB9-B842-9B95-916175A52CE0}"/>
    <dgm:cxn modelId="{4ED94BDB-C499-2840-96D0-989E85A8AC79}" srcId="{34FCAF80-7FA5-4740-917E-72DD0E980FC4}" destId="{B3E28E5F-215D-D546-8F20-5D2B25E9184D}" srcOrd="1" destOrd="0" parTransId="{EBF02C8A-6747-0040-B0FA-D3BD32F990E4}" sibTransId="{FE1C2F92-642B-554F-AACD-47C1DCC44415}"/>
    <dgm:cxn modelId="{3F168EA9-B3A4-2742-821E-224E37AF089B}" type="presOf" srcId="{6962B96D-B522-AA4D-A5FB-77ED7A61F550}" destId="{F7E2C359-B3A0-9644-9D9C-326D544FA5E2}" srcOrd="0" destOrd="0" presId="urn:microsoft.com/office/officeart/2005/8/layout/chevron1"/>
    <dgm:cxn modelId="{F7F7DC65-5F40-9D47-8AE3-0064676FBB7A}" srcId="{34FCAF80-7FA5-4740-917E-72DD0E980FC4}" destId="{6962B96D-B522-AA4D-A5FB-77ED7A61F550}" srcOrd="0" destOrd="0" parTransId="{C2F90D87-8119-0949-9827-9203D6452A32}" sibTransId="{67D5CDE5-CCFD-DF43-B6F6-083E0933BC2B}"/>
    <dgm:cxn modelId="{BBFA7FB5-4732-4340-A9F6-2A821898C3D2}" type="presOf" srcId="{34FCAF80-7FA5-4740-917E-72DD0E980FC4}" destId="{5A705DA0-3C20-5642-AD14-441E733957E3}" srcOrd="0" destOrd="0" presId="urn:microsoft.com/office/officeart/2005/8/layout/chevron1"/>
    <dgm:cxn modelId="{9068D259-C155-D247-9D34-799CEA7B05DE}" type="presOf" srcId="{A2C8D25A-5DA4-C54D-9BE3-7196A4A27476}" destId="{18CF755B-99FB-D84E-9628-BFE94A784CF7}" srcOrd="0" destOrd="0" presId="urn:microsoft.com/office/officeart/2005/8/layout/chevron1"/>
    <dgm:cxn modelId="{99156CEE-6F29-0543-966F-DB287CA91639}" type="presParOf" srcId="{5A705DA0-3C20-5642-AD14-441E733957E3}" destId="{F7E2C359-B3A0-9644-9D9C-326D544FA5E2}" srcOrd="0" destOrd="0" presId="urn:microsoft.com/office/officeart/2005/8/layout/chevron1"/>
    <dgm:cxn modelId="{84B8112B-3BD8-1847-A582-5C3843EB4988}" type="presParOf" srcId="{5A705DA0-3C20-5642-AD14-441E733957E3}" destId="{64BD8E84-B8EB-3947-BD05-BCD587658E03}" srcOrd="1" destOrd="0" presId="urn:microsoft.com/office/officeart/2005/8/layout/chevron1"/>
    <dgm:cxn modelId="{2EDA90D1-A8DF-E44E-97CA-FD85C54021EE}" type="presParOf" srcId="{5A705DA0-3C20-5642-AD14-441E733957E3}" destId="{AD1F218F-8FA3-1D43-89F9-6D8D61497099}" srcOrd="2" destOrd="0" presId="urn:microsoft.com/office/officeart/2005/8/layout/chevron1"/>
    <dgm:cxn modelId="{B1477BF8-8584-2A4F-BE3A-EF68A7C3FE4D}" type="presParOf" srcId="{5A705DA0-3C20-5642-AD14-441E733957E3}" destId="{0C8600B9-D06C-8E40-8EB2-93457F74B607}" srcOrd="3" destOrd="0" presId="urn:microsoft.com/office/officeart/2005/8/layout/chevron1"/>
    <dgm:cxn modelId="{7A7EB2C8-6E5A-5644-B924-A5E7F63C66B4}" type="presParOf" srcId="{5A705DA0-3C20-5642-AD14-441E733957E3}" destId="{CE275622-A321-8D46-8539-B8C18DB39A40}" srcOrd="4" destOrd="0" presId="urn:microsoft.com/office/officeart/2005/8/layout/chevron1"/>
    <dgm:cxn modelId="{A96AA423-D0D6-0047-BE43-CA373C9C78DE}" type="presParOf" srcId="{5A705DA0-3C20-5642-AD14-441E733957E3}" destId="{BE5B0783-A41B-3647-90E6-9FA60DF2883F}" srcOrd="5" destOrd="0" presId="urn:microsoft.com/office/officeart/2005/8/layout/chevron1"/>
    <dgm:cxn modelId="{4E47884E-897C-F84A-A214-28902AED2A01}" type="presParOf" srcId="{5A705DA0-3C20-5642-AD14-441E733957E3}" destId="{18CF755B-99FB-D84E-9628-BFE94A784CF7}" srcOrd="6" destOrd="0" presId="urn:microsoft.com/office/officeart/2005/8/layout/chevron1"/>
    <dgm:cxn modelId="{BAEEC980-06EB-0A47-A034-00E5CD3742C7}" type="presParOf" srcId="{5A705DA0-3C20-5642-AD14-441E733957E3}" destId="{622DF022-859C-C445-B167-8783F616CBCA}" srcOrd="7" destOrd="0" presId="urn:microsoft.com/office/officeart/2005/8/layout/chevron1"/>
    <dgm:cxn modelId="{19E8CCBF-7944-8C42-AC5A-90567C873FEB}" type="presParOf" srcId="{5A705DA0-3C20-5642-AD14-441E733957E3}" destId="{9BC9B958-CDF3-A34F-93A8-7222D08CE3B4}"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FCAF80-7FA5-4740-917E-72DD0E980FC4}" type="doc">
      <dgm:prSet loTypeId="urn:microsoft.com/office/officeart/2005/8/layout/chevron1" loCatId="" qsTypeId="urn:microsoft.com/office/officeart/2005/8/quickstyle/simple1" qsCatId="simple" csTypeId="urn:microsoft.com/office/officeart/2005/8/colors/accent4_3" csCatId="accent4" phldr="1"/>
      <dgm:spPr/>
    </dgm:pt>
    <dgm:pt modelId="{6962B96D-B522-AA4D-A5FB-77ED7A61F550}">
      <dgm:prSet phldrT="[Text]"/>
      <dgm:spPr/>
      <dgm:t>
        <a:bodyPr/>
        <a:lstStyle/>
        <a:p>
          <a:r>
            <a:rPr lang="en-US" dirty="0">
              <a:latin typeface="Calibri" panose="020F0502020204030204" pitchFamily="34" charset="0"/>
              <a:cs typeface="Calibri" panose="020F0502020204030204" pitchFamily="34" charset="0"/>
            </a:rPr>
            <a:t>Idea</a:t>
          </a:r>
        </a:p>
      </dgm:t>
    </dgm:pt>
    <dgm:pt modelId="{C2F90D87-8119-0949-9827-9203D6452A32}" type="parTrans" cxnId="{F7F7DC65-5F40-9D47-8AE3-0064676FBB7A}">
      <dgm:prSet/>
      <dgm:spPr/>
      <dgm:t>
        <a:bodyPr/>
        <a:lstStyle/>
        <a:p>
          <a:endParaRPr lang="en-US"/>
        </a:p>
      </dgm:t>
    </dgm:pt>
    <dgm:pt modelId="{67D5CDE5-CCFD-DF43-B6F6-083E0933BC2B}" type="sibTrans" cxnId="{F7F7DC65-5F40-9D47-8AE3-0064676FBB7A}">
      <dgm:prSet/>
      <dgm:spPr/>
      <dgm:t>
        <a:bodyPr/>
        <a:lstStyle/>
        <a:p>
          <a:endParaRPr lang="en-US"/>
        </a:p>
      </dgm:t>
    </dgm:pt>
    <dgm:pt modelId="{B3E28E5F-215D-D546-8F20-5D2B25E9184D}">
      <dgm:prSet phldrT="[Text]"/>
      <dgm:spPr/>
      <dgm:t>
        <a:bodyPr/>
        <a:lstStyle/>
        <a:p>
          <a:r>
            <a:rPr lang="en-US" dirty="0">
              <a:latin typeface="Calibri" panose="020F0502020204030204" pitchFamily="34" charset="0"/>
              <a:cs typeface="Calibri" panose="020F0502020204030204" pitchFamily="34" charset="0"/>
            </a:rPr>
            <a:t>Funding</a:t>
          </a:r>
        </a:p>
      </dgm:t>
    </dgm:pt>
    <dgm:pt modelId="{EBF02C8A-6747-0040-B0FA-D3BD32F990E4}" type="parTrans" cxnId="{4ED94BDB-C499-2840-96D0-989E85A8AC79}">
      <dgm:prSet/>
      <dgm:spPr/>
      <dgm:t>
        <a:bodyPr/>
        <a:lstStyle/>
        <a:p>
          <a:endParaRPr lang="en-US"/>
        </a:p>
      </dgm:t>
    </dgm:pt>
    <dgm:pt modelId="{FE1C2F92-642B-554F-AACD-47C1DCC44415}" type="sibTrans" cxnId="{4ED94BDB-C499-2840-96D0-989E85A8AC79}">
      <dgm:prSet/>
      <dgm:spPr/>
      <dgm:t>
        <a:bodyPr/>
        <a:lstStyle/>
        <a:p>
          <a:endParaRPr lang="en-US"/>
        </a:p>
      </dgm:t>
    </dgm:pt>
    <dgm:pt modelId="{15F469DB-EFE1-334A-9558-DE56569B8587}">
      <dgm:prSet phldrT="[Text]"/>
      <dgm:spPr/>
      <dgm:t>
        <a:bodyPr/>
        <a:lstStyle/>
        <a:p>
          <a:r>
            <a:rPr lang="en-US" dirty="0">
              <a:latin typeface="Calibri" panose="020F0502020204030204" pitchFamily="34" charset="0"/>
              <a:cs typeface="Calibri" panose="020F0502020204030204" pitchFamily="34" charset="0"/>
            </a:rPr>
            <a:t>Set up</a:t>
          </a:r>
        </a:p>
      </dgm:t>
    </dgm:pt>
    <dgm:pt modelId="{C010F6A9-47FD-D04F-8056-1E0B4B610001}" type="parTrans" cxnId="{0F334F27-1FBF-6B4D-821D-3E8077FC71D8}">
      <dgm:prSet/>
      <dgm:spPr/>
      <dgm:t>
        <a:bodyPr/>
        <a:lstStyle/>
        <a:p>
          <a:endParaRPr lang="en-US"/>
        </a:p>
      </dgm:t>
    </dgm:pt>
    <dgm:pt modelId="{AB056FFF-162B-3D4F-BFFA-294B4355C040}" type="sibTrans" cxnId="{0F334F27-1FBF-6B4D-821D-3E8077FC71D8}">
      <dgm:prSet/>
      <dgm:spPr/>
      <dgm:t>
        <a:bodyPr/>
        <a:lstStyle/>
        <a:p>
          <a:endParaRPr lang="en-US"/>
        </a:p>
      </dgm:t>
    </dgm:pt>
    <dgm:pt modelId="{A2C8D25A-5DA4-C54D-9BE3-7196A4A27476}">
      <dgm:prSet phldrT="[Text]"/>
      <dgm:spPr/>
      <dgm:t>
        <a:bodyPr/>
        <a:lstStyle/>
        <a:p>
          <a:r>
            <a:rPr lang="en-US" dirty="0">
              <a:latin typeface="Calibri" panose="020F0502020204030204" pitchFamily="34" charset="0"/>
              <a:cs typeface="Calibri" panose="020F0502020204030204" pitchFamily="34" charset="0"/>
            </a:rPr>
            <a:t>Delivery</a:t>
          </a:r>
        </a:p>
      </dgm:t>
    </dgm:pt>
    <dgm:pt modelId="{B4E937FC-C31A-724D-A491-42206F137804}" type="parTrans" cxnId="{515C01BB-EFC8-8841-B555-F181DF2AEC9E}">
      <dgm:prSet/>
      <dgm:spPr/>
      <dgm:t>
        <a:bodyPr/>
        <a:lstStyle/>
        <a:p>
          <a:endParaRPr lang="en-US"/>
        </a:p>
      </dgm:t>
    </dgm:pt>
    <dgm:pt modelId="{C94B292B-7FB9-B842-9B95-916175A52CE0}" type="sibTrans" cxnId="{515C01BB-EFC8-8841-B555-F181DF2AEC9E}">
      <dgm:prSet/>
      <dgm:spPr/>
      <dgm:t>
        <a:bodyPr/>
        <a:lstStyle/>
        <a:p>
          <a:endParaRPr lang="en-US"/>
        </a:p>
      </dgm:t>
    </dgm:pt>
    <dgm:pt modelId="{CA261A1E-3724-D94F-87E6-5FBBD800320B}">
      <dgm:prSet phldrT="[Text]"/>
      <dgm:spPr>
        <a:solidFill>
          <a:schemeClr val="accent2"/>
        </a:solidFill>
      </dgm:spPr>
      <dgm:t>
        <a:bodyPr/>
        <a:lstStyle/>
        <a:p>
          <a:r>
            <a:rPr lang="en-US" dirty="0">
              <a:latin typeface="Calibri" panose="020F0502020204030204" pitchFamily="34" charset="0"/>
              <a:cs typeface="Calibri" panose="020F0502020204030204" pitchFamily="34" charset="0"/>
            </a:rPr>
            <a:t>Conclusion</a:t>
          </a:r>
        </a:p>
      </dgm:t>
    </dgm:pt>
    <dgm:pt modelId="{143CC781-E4FF-0443-9B08-2DA36899ECB7}" type="parTrans" cxnId="{616D3513-D29B-B44B-9BF7-D0201A7BCA4C}">
      <dgm:prSet/>
      <dgm:spPr/>
      <dgm:t>
        <a:bodyPr/>
        <a:lstStyle/>
        <a:p>
          <a:endParaRPr lang="en-US"/>
        </a:p>
      </dgm:t>
    </dgm:pt>
    <dgm:pt modelId="{BB32B49C-C1AD-7E42-8276-212A56D33662}" type="sibTrans" cxnId="{616D3513-D29B-B44B-9BF7-D0201A7BCA4C}">
      <dgm:prSet/>
      <dgm:spPr/>
      <dgm:t>
        <a:bodyPr/>
        <a:lstStyle/>
        <a:p>
          <a:endParaRPr lang="en-US"/>
        </a:p>
      </dgm:t>
    </dgm:pt>
    <dgm:pt modelId="{5A705DA0-3C20-5642-AD14-441E733957E3}" type="pres">
      <dgm:prSet presAssocID="{34FCAF80-7FA5-4740-917E-72DD0E980FC4}" presName="Name0" presStyleCnt="0">
        <dgm:presLayoutVars>
          <dgm:dir/>
          <dgm:animLvl val="lvl"/>
          <dgm:resizeHandles val="exact"/>
        </dgm:presLayoutVars>
      </dgm:prSet>
      <dgm:spPr/>
    </dgm:pt>
    <dgm:pt modelId="{F7E2C359-B3A0-9644-9D9C-326D544FA5E2}" type="pres">
      <dgm:prSet presAssocID="{6962B96D-B522-AA4D-A5FB-77ED7A61F550}" presName="parTxOnly" presStyleLbl="node1" presStyleIdx="0" presStyleCnt="5">
        <dgm:presLayoutVars>
          <dgm:chMax val="0"/>
          <dgm:chPref val="0"/>
          <dgm:bulletEnabled val="1"/>
        </dgm:presLayoutVars>
      </dgm:prSet>
      <dgm:spPr/>
      <dgm:t>
        <a:bodyPr/>
        <a:lstStyle/>
        <a:p>
          <a:endParaRPr lang="nl-NL"/>
        </a:p>
      </dgm:t>
    </dgm:pt>
    <dgm:pt modelId="{64BD8E84-B8EB-3947-BD05-BCD587658E03}" type="pres">
      <dgm:prSet presAssocID="{67D5CDE5-CCFD-DF43-B6F6-083E0933BC2B}" presName="parTxOnlySpace" presStyleCnt="0"/>
      <dgm:spPr/>
    </dgm:pt>
    <dgm:pt modelId="{AD1F218F-8FA3-1D43-89F9-6D8D61497099}" type="pres">
      <dgm:prSet presAssocID="{B3E28E5F-215D-D546-8F20-5D2B25E9184D}" presName="parTxOnly" presStyleLbl="node1" presStyleIdx="1" presStyleCnt="5">
        <dgm:presLayoutVars>
          <dgm:chMax val="0"/>
          <dgm:chPref val="0"/>
          <dgm:bulletEnabled val="1"/>
        </dgm:presLayoutVars>
      </dgm:prSet>
      <dgm:spPr/>
      <dgm:t>
        <a:bodyPr/>
        <a:lstStyle/>
        <a:p>
          <a:endParaRPr lang="nl-NL"/>
        </a:p>
      </dgm:t>
    </dgm:pt>
    <dgm:pt modelId="{0C8600B9-D06C-8E40-8EB2-93457F74B607}" type="pres">
      <dgm:prSet presAssocID="{FE1C2F92-642B-554F-AACD-47C1DCC44415}" presName="parTxOnlySpace" presStyleCnt="0"/>
      <dgm:spPr/>
    </dgm:pt>
    <dgm:pt modelId="{CE275622-A321-8D46-8539-B8C18DB39A40}" type="pres">
      <dgm:prSet presAssocID="{15F469DB-EFE1-334A-9558-DE56569B8587}" presName="parTxOnly" presStyleLbl="node1" presStyleIdx="2" presStyleCnt="5">
        <dgm:presLayoutVars>
          <dgm:chMax val="0"/>
          <dgm:chPref val="0"/>
          <dgm:bulletEnabled val="1"/>
        </dgm:presLayoutVars>
      </dgm:prSet>
      <dgm:spPr/>
      <dgm:t>
        <a:bodyPr/>
        <a:lstStyle/>
        <a:p>
          <a:endParaRPr lang="nl-NL"/>
        </a:p>
      </dgm:t>
    </dgm:pt>
    <dgm:pt modelId="{BE5B0783-A41B-3647-90E6-9FA60DF2883F}" type="pres">
      <dgm:prSet presAssocID="{AB056FFF-162B-3D4F-BFFA-294B4355C040}" presName="parTxOnlySpace" presStyleCnt="0"/>
      <dgm:spPr/>
    </dgm:pt>
    <dgm:pt modelId="{18CF755B-99FB-D84E-9628-BFE94A784CF7}" type="pres">
      <dgm:prSet presAssocID="{A2C8D25A-5DA4-C54D-9BE3-7196A4A27476}" presName="parTxOnly" presStyleLbl="node1" presStyleIdx="3" presStyleCnt="5">
        <dgm:presLayoutVars>
          <dgm:chMax val="0"/>
          <dgm:chPref val="0"/>
          <dgm:bulletEnabled val="1"/>
        </dgm:presLayoutVars>
      </dgm:prSet>
      <dgm:spPr/>
      <dgm:t>
        <a:bodyPr/>
        <a:lstStyle/>
        <a:p>
          <a:endParaRPr lang="nl-NL"/>
        </a:p>
      </dgm:t>
    </dgm:pt>
    <dgm:pt modelId="{622DF022-859C-C445-B167-8783F616CBCA}" type="pres">
      <dgm:prSet presAssocID="{C94B292B-7FB9-B842-9B95-916175A52CE0}" presName="parTxOnlySpace" presStyleCnt="0"/>
      <dgm:spPr/>
    </dgm:pt>
    <dgm:pt modelId="{9BC9B958-CDF3-A34F-93A8-7222D08CE3B4}" type="pres">
      <dgm:prSet presAssocID="{CA261A1E-3724-D94F-87E6-5FBBD800320B}" presName="parTxOnly" presStyleLbl="node1" presStyleIdx="4" presStyleCnt="5">
        <dgm:presLayoutVars>
          <dgm:chMax val="0"/>
          <dgm:chPref val="0"/>
          <dgm:bulletEnabled val="1"/>
        </dgm:presLayoutVars>
      </dgm:prSet>
      <dgm:spPr/>
      <dgm:t>
        <a:bodyPr/>
        <a:lstStyle/>
        <a:p>
          <a:endParaRPr lang="nl-NL"/>
        </a:p>
      </dgm:t>
    </dgm:pt>
  </dgm:ptLst>
  <dgm:cxnLst>
    <dgm:cxn modelId="{A76AD1BC-49E4-8745-B526-A6ACE34BE2E2}" type="presOf" srcId="{B3E28E5F-215D-D546-8F20-5D2B25E9184D}" destId="{AD1F218F-8FA3-1D43-89F9-6D8D61497099}" srcOrd="0" destOrd="0" presId="urn:microsoft.com/office/officeart/2005/8/layout/chevron1"/>
    <dgm:cxn modelId="{EB946B8B-32AB-394B-94AF-8FA11B083FF8}" type="presOf" srcId="{15F469DB-EFE1-334A-9558-DE56569B8587}" destId="{CE275622-A321-8D46-8539-B8C18DB39A40}" srcOrd="0" destOrd="0" presId="urn:microsoft.com/office/officeart/2005/8/layout/chevron1"/>
    <dgm:cxn modelId="{0F334F27-1FBF-6B4D-821D-3E8077FC71D8}" srcId="{34FCAF80-7FA5-4740-917E-72DD0E980FC4}" destId="{15F469DB-EFE1-334A-9558-DE56569B8587}" srcOrd="2" destOrd="0" parTransId="{C010F6A9-47FD-D04F-8056-1E0B4B610001}" sibTransId="{AB056FFF-162B-3D4F-BFFA-294B4355C040}"/>
    <dgm:cxn modelId="{9DAE506B-A18A-F848-BE2D-3EDE28394CCE}" type="presOf" srcId="{CA261A1E-3724-D94F-87E6-5FBBD800320B}" destId="{9BC9B958-CDF3-A34F-93A8-7222D08CE3B4}" srcOrd="0" destOrd="0" presId="urn:microsoft.com/office/officeart/2005/8/layout/chevron1"/>
    <dgm:cxn modelId="{616D3513-D29B-B44B-9BF7-D0201A7BCA4C}" srcId="{34FCAF80-7FA5-4740-917E-72DD0E980FC4}" destId="{CA261A1E-3724-D94F-87E6-5FBBD800320B}" srcOrd="4" destOrd="0" parTransId="{143CC781-E4FF-0443-9B08-2DA36899ECB7}" sibTransId="{BB32B49C-C1AD-7E42-8276-212A56D33662}"/>
    <dgm:cxn modelId="{515C01BB-EFC8-8841-B555-F181DF2AEC9E}" srcId="{34FCAF80-7FA5-4740-917E-72DD0E980FC4}" destId="{A2C8D25A-5DA4-C54D-9BE3-7196A4A27476}" srcOrd="3" destOrd="0" parTransId="{B4E937FC-C31A-724D-A491-42206F137804}" sibTransId="{C94B292B-7FB9-B842-9B95-916175A52CE0}"/>
    <dgm:cxn modelId="{4ED94BDB-C499-2840-96D0-989E85A8AC79}" srcId="{34FCAF80-7FA5-4740-917E-72DD0E980FC4}" destId="{B3E28E5F-215D-D546-8F20-5D2B25E9184D}" srcOrd="1" destOrd="0" parTransId="{EBF02C8A-6747-0040-B0FA-D3BD32F990E4}" sibTransId="{FE1C2F92-642B-554F-AACD-47C1DCC44415}"/>
    <dgm:cxn modelId="{3F168EA9-B3A4-2742-821E-224E37AF089B}" type="presOf" srcId="{6962B96D-B522-AA4D-A5FB-77ED7A61F550}" destId="{F7E2C359-B3A0-9644-9D9C-326D544FA5E2}" srcOrd="0" destOrd="0" presId="urn:microsoft.com/office/officeart/2005/8/layout/chevron1"/>
    <dgm:cxn modelId="{F7F7DC65-5F40-9D47-8AE3-0064676FBB7A}" srcId="{34FCAF80-7FA5-4740-917E-72DD0E980FC4}" destId="{6962B96D-B522-AA4D-A5FB-77ED7A61F550}" srcOrd="0" destOrd="0" parTransId="{C2F90D87-8119-0949-9827-9203D6452A32}" sibTransId="{67D5CDE5-CCFD-DF43-B6F6-083E0933BC2B}"/>
    <dgm:cxn modelId="{BBFA7FB5-4732-4340-A9F6-2A821898C3D2}" type="presOf" srcId="{34FCAF80-7FA5-4740-917E-72DD0E980FC4}" destId="{5A705DA0-3C20-5642-AD14-441E733957E3}" srcOrd="0" destOrd="0" presId="urn:microsoft.com/office/officeart/2005/8/layout/chevron1"/>
    <dgm:cxn modelId="{9068D259-C155-D247-9D34-799CEA7B05DE}" type="presOf" srcId="{A2C8D25A-5DA4-C54D-9BE3-7196A4A27476}" destId="{18CF755B-99FB-D84E-9628-BFE94A784CF7}" srcOrd="0" destOrd="0" presId="urn:microsoft.com/office/officeart/2005/8/layout/chevron1"/>
    <dgm:cxn modelId="{99156CEE-6F29-0543-966F-DB287CA91639}" type="presParOf" srcId="{5A705DA0-3C20-5642-AD14-441E733957E3}" destId="{F7E2C359-B3A0-9644-9D9C-326D544FA5E2}" srcOrd="0" destOrd="0" presId="urn:microsoft.com/office/officeart/2005/8/layout/chevron1"/>
    <dgm:cxn modelId="{84B8112B-3BD8-1847-A582-5C3843EB4988}" type="presParOf" srcId="{5A705DA0-3C20-5642-AD14-441E733957E3}" destId="{64BD8E84-B8EB-3947-BD05-BCD587658E03}" srcOrd="1" destOrd="0" presId="urn:microsoft.com/office/officeart/2005/8/layout/chevron1"/>
    <dgm:cxn modelId="{2EDA90D1-A8DF-E44E-97CA-FD85C54021EE}" type="presParOf" srcId="{5A705DA0-3C20-5642-AD14-441E733957E3}" destId="{AD1F218F-8FA3-1D43-89F9-6D8D61497099}" srcOrd="2" destOrd="0" presId="urn:microsoft.com/office/officeart/2005/8/layout/chevron1"/>
    <dgm:cxn modelId="{B1477BF8-8584-2A4F-BE3A-EF68A7C3FE4D}" type="presParOf" srcId="{5A705DA0-3C20-5642-AD14-441E733957E3}" destId="{0C8600B9-D06C-8E40-8EB2-93457F74B607}" srcOrd="3" destOrd="0" presId="urn:microsoft.com/office/officeart/2005/8/layout/chevron1"/>
    <dgm:cxn modelId="{7A7EB2C8-6E5A-5644-B924-A5E7F63C66B4}" type="presParOf" srcId="{5A705DA0-3C20-5642-AD14-441E733957E3}" destId="{CE275622-A321-8D46-8539-B8C18DB39A40}" srcOrd="4" destOrd="0" presId="urn:microsoft.com/office/officeart/2005/8/layout/chevron1"/>
    <dgm:cxn modelId="{A96AA423-D0D6-0047-BE43-CA373C9C78DE}" type="presParOf" srcId="{5A705DA0-3C20-5642-AD14-441E733957E3}" destId="{BE5B0783-A41B-3647-90E6-9FA60DF2883F}" srcOrd="5" destOrd="0" presId="urn:microsoft.com/office/officeart/2005/8/layout/chevron1"/>
    <dgm:cxn modelId="{4E47884E-897C-F84A-A214-28902AED2A01}" type="presParOf" srcId="{5A705DA0-3C20-5642-AD14-441E733957E3}" destId="{18CF755B-99FB-D84E-9628-BFE94A784CF7}" srcOrd="6" destOrd="0" presId="urn:microsoft.com/office/officeart/2005/8/layout/chevron1"/>
    <dgm:cxn modelId="{BAEEC980-06EB-0A47-A034-00E5CD3742C7}" type="presParOf" srcId="{5A705DA0-3C20-5642-AD14-441E733957E3}" destId="{622DF022-859C-C445-B167-8783F616CBCA}" srcOrd="7" destOrd="0" presId="urn:microsoft.com/office/officeart/2005/8/layout/chevron1"/>
    <dgm:cxn modelId="{19E8CCBF-7944-8C42-AC5A-90567C873FEB}" type="presParOf" srcId="{5A705DA0-3C20-5642-AD14-441E733957E3}" destId="{9BC9B958-CDF3-A34F-93A8-7222D08CE3B4}"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2C359-B3A0-9644-9D9C-326D544FA5E2}">
      <dsp:nvSpPr>
        <dsp:cNvPr id="0" name=""/>
        <dsp:cNvSpPr/>
      </dsp:nvSpPr>
      <dsp:spPr>
        <a:xfrm>
          <a:off x="2807" y="1007968"/>
          <a:ext cx="2498723" cy="999489"/>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endParaRPr lang="en-US" sz="2400" kern="1200" dirty="0">
            <a:latin typeface="Calibri" panose="020F0502020204030204" pitchFamily="34" charset="0"/>
            <a:cs typeface="Calibri" panose="020F0502020204030204" pitchFamily="34" charset="0"/>
          </a:endParaRPr>
        </a:p>
      </dsp:txBody>
      <dsp:txXfrm>
        <a:off x="502552" y="1007968"/>
        <a:ext cx="1499234" cy="999489"/>
      </dsp:txXfrm>
    </dsp:sp>
    <dsp:sp modelId="{AD1F218F-8FA3-1D43-89F9-6D8D61497099}">
      <dsp:nvSpPr>
        <dsp:cNvPr id="0" name=""/>
        <dsp:cNvSpPr/>
      </dsp:nvSpPr>
      <dsp:spPr>
        <a:xfrm>
          <a:off x="2251658" y="1007968"/>
          <a:ext cx="2498723" cy="999489"/>
        </a:xfrm>
        <a:prstGeom prst="chevron">
          <a:avLst/>
        </a:prstGeom>
        <a:solidFill>
          <a:schemeClr val="accent4">
            <a:shade val="80000"/>
            <a:hueOff val="160821"/>
            <a:satOff val="-9520"/>
            <a:lumOff val="8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2751403" y="1007968"/>
        <a:ext cx="1499234" cy="999489"/>
      </dsp:txXfrm>
    </dsp:sp>
    <dsp:sp modelId="{CE275622-A321-8D46-8539-B8C18DB39A40}">
      <dsp:nvSpPr>
        <dsp:cNvPr id="0" name=""/>
        <dsp:cNvSpPr/>
      </dsp:nvSpPr>
      <dsp:spPr>
        <a:xfrm>
          <a:off x="4500509" y="1007968"/>
          <a:ext cx="2498723" cy="999489"/>
        </a:xfrm>
        <a:prstGeom prst="chevron">
          <a:avLst/>
        </a:prstGeom>
        <a:solidFill>
          <a:schemeClr val="accent4">
            <a:shade val="80000"/>
            <a:hueOff val="321643"/>
            <a:satOff val="-19040"/>
            <a:lumOff val="170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5000254" y="1007968"/>
        <a:ext cx="1499234" cy="999489"/>
      </dsp:txXfrm>
    </dsp:sp>
    <dsp:sp modelId="{18CF755B-99FB-D84E-9628-BFE94A784CF7}">
      <dsp:nvSpPr>
        <dsp:cNvPr id="0" name=""/>
        <dsp:cNvSpPr/>
      </dsp:nvSpPr>
      <dsp:spPr>
        <a:xfrm>
          <a:off x="6749360" y="1007968"/>
          <a:ext cx="2498723" cy="999489"/>
        </a:xfrm>
        <a:prstGeom prst="chevron">
          <a:avLst/>
        </a:prstGeom>
        <a:solidFill>
          <a:schemeClr val="accent4">
            <a:shade val="80000"/>
            <a:hueOff val="482464"/>
            <a:satOff val="-28560"/>
            <a:lumOff val="256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7249105" y="1007968"/>
        <a:ext cx="1499234" cy="999489"/>
      </dsp:txXfrm>
    </dsp:sp>
    <dsp:sp modelId="{9BC9B958-CDF3-A34F-93A8-7222D08CE3B4}">
      <dsp:nvSpPr>
        <dsp:cNvPr id="0" name=""/>
        <dsp:cNvSpPr/>
      </dsp:nvSpPr>
      <dsp:spPr>
        <a:xfrm>
          <a:off x="8998211" y="1007968"/>
          <a:ext cx="2498723" cy="999489"/>
        </a:xfrm>
        <a:prstGeom prst="chevron">
          <a:avLst/>
        </a:prstGeom>
        <a:solidFill>
          <a:schemeClr val="accent4">
            <a:shade val="80000"/>
            <a:hueOff val="643285"/>
            <a:satOff val="-38080"/>
            <a:lumOff val="341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9497956" y="1007968"/>
        <a:ext cx="1499234" cy="9994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2C359-B3A0-9644-9D9C-326D544FA5E2}">
      <dsp:nvSpPr>
        <dsp:cNvPr id="0" name=""/>
        <dsp:cNvSpPr/>
      </dsp:nvSpPr>
      <dsp:spPr>
        <a:xfrm>
          <a:off x="2807" y="1007968"/>
          <a:ext cx="2498723" cy="999489"/>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Idea</a:t>
          </a:r>
        </a:p>
      </dsp:txBody>
      <dsp:txXfrm>
        <a:off x="502552" y="1007968"/>
        <a:ext cx="1499234" cy="999489"/>
      </dsp:txXfrm>
    </dsp:sp>
    <dsp:sp modelId="{AD1F218F-8FA3-1D43-89F9-6D8D61497099}">
      <dsp:nvSpPr>
        <dsp:cNvPr id="0" name=""/>
        <dsp:cNvSpPr/>
      </dsp:nvSpPr>
      <dsp:spPr>
        <a:xfrm>
          <a:off x="2251658" y="1007968"/>
          <a:ext cx="2498723" cy="999489"/>
        </a:xfrm>
        <a:prstGeom prst="chevron">
          <a:avLst/>
        </a:prstGeom>
        <a:solidFill>
          <a:schemeClr val="accent4">
            <a:shade val="80000"/>
            <a:hueOff val="160821"/>
            <a:satOff val="-9520"/>
            <a:lumOff val="8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2751403" y="1007968"/>
        <a:ext cx="1499234" cy="999489"/>
      </dsp:txXfrm>
    </dsp:sp>
    <dsp:sp modelId="{CE275622-A321-8D46-8539-B8C18DB39A40}">
      <dsp:nvSpPr>
        <dsp:cNvPr id="0" name=""/>
        <dsp:cNvSpPr/>
      </dsp:nvSpPr>
      <dsp:spPr>
        <a:xfrm>
          <a:off x="4500509" y="1007968"/>
          <a:ext cx="2498723" cy="999489"/>
        </a:xfrm>
        <a:prstGeom prst="chevron">
          <a:avLst/>
        </a:prstGeom>
        <a:solidFill>
          <a:schemeClr val="accent4">
            <a:shade val="80000"/>
            <a:hueOff val="321643"/>
            <a:satOff val="-19040"/>
            <a:lumOff val="170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5000254" y="1007968"/>
        <a:ext cx="1499234" cy="999489"/>
      </dsp:txXfrm>
    </dsp:sp>
    <dsp:sp modelId="{18CF755B-99FB-D84E-9628-BFE94A784CF7}">
      <dsp:nvSpPr>
        <dsp:cNvPr id="0" name=""/>
        <dsp:cNvSpPr/>
      </dsp:nvSpPr>
      <dsp:spPr>
        <a:xfrm>
          <a:off x="6749360" y="1007968"/>
          <a:ext cx="2498723" cy="999489"/>
        </a:xfrm>
        <a:prstGeom prst="chevron">
          <a:avLst/>
        </a:prstGeom>
        <a:solidFill>
          <a:schemeClr val="accent4">
            <a:shade val="80000"/>
            <a:hueOff val="482464"/>
            <a:satOff val="-28560"/>
            <a:lumOff val="256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7249105" y="1007968"/>
        <a:ext cx="1499234" cy="999489"/>
      </dsp:txXfrm>
    </dsp:sp>
    <dsp:sp modelId="{9BC9B958-CDF3-A34F-93A8-7222D08CE3B4}">
      <dsp:nvSpPr>
        <dsp:cNvPr id="0" name=""/>
        <dsp:cNvSpPr/>
      </dsp:nvSpPr>
      <dsp:spPr>
        <a:xfrm>
          <a:off x="8998211" y="1007968"/>
          <a:ext cx="2498723" cy="999489"/>
        </a:xfrm>
        <a:prstGeom prst="chevron">
          <a:avLst/>
        </a:prstGeom>
        <a:solidFill>
          <a:schemeClr val="accent4">
            <a:shade val="80000"/>
            <a:hueOff val="643285"/>
            <a:satOff val="-38080"/>
            <a:lumOff val="341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9497956" y="1007968"/>
        <a:ext cx="1499234" cy="9994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2C359-B3A0-9644-9D9C-326D544FA5E2}">
      <dsp:nvSpPr>
        <dsp:cNvPr id="0" name=""/>
        <dsp:cNvSpPr/>
      </dsp:nvSpPr>
      <dsp:spPr>
        <a:xfrm>
          <a:off x="2807" y="1007968"/>
          <a:ext cx="2498723" cy="999489"/>
        </a:xfrm>
        <a:prstGeom prst="chevron">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Idea</a:t>
          </a:r>
        </a:p>
      </dsp:txBody>
      <dsp:txXfrm>
        <a:off x="502552" y="1007968"/>
        <a:ext cx="1499234" cy="999489"/>
      </dsp:txXfrm>
    </dsp:sp>
    <dsp:sp modelId="{AD1F218F-8FA3-1D43-89F9-6D8D61497099}">
      <dsp:nvSpPr>
        <dsp:cNvPr id="0" name=""/>
        <dsp:cNvSpPr/>
      </dsp:nvSpPr>
      <dsp:spPr>
        <a:xfrm>
          <a:off x="2251658" y="1007968"/>
          <a:ext cx="2498723" cy="999489"/>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Funding</a:t>
          </a:r>
        </a:p>
      </dsp:txBody>
      <dsp:txXfrm>
        <a:off x="2751403" y="1007968"/>
        <a:ext cx="1499234" cy="999489"/>
      </dsp:txXfrm>
    </dsp:sp>
    <dsp:sp modelId="{CE275622-A321-8D46-8539-B8C18DB39A40}">
      <dsp:nvSpPr>
        <dsp:cNvPr id="0" name=""/>
        <dsp:cNvSpPr/>
      </dsp:nvSpPr>
      <dsp:spPr>
        <a:xfrm>
          <a:off x="4500509" y="1007968"/>
          <a:ext cx="2498723" cy="999489"/>
        </a:xfrm>
        <a:prstGeom prst="chevron">
          <a:avLst/>
        </a:prstGeom>
        <a:solidFill>
          <a:schemeClr val="accent4">
            <a:shade val="80000"/>
            <a:hueOff val="321643"/>
            <a:satOff val="-19040"/>
            <a:lumOff val="170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5000254" y="1007968"/>
        <a:ext cx="1499234" cy="999489"/>
      </dsp:txXfrm>
    </dsp:sp>
    <dsp:sp modelId="{18CF755B-99FB-D84E-9628-BFE94A784CF7}">
      <dsp:nvSpPr>
        <dsp:cNvPr id="0" name=""/>
        <dsp:cNvSpPr/>
      </dsp:nvSpPr>
      <dsp:spPr>
        <a:xfrm>
          <a:off x="6749360" y="1007968"/>
          <a:ext cx="2498723" cy="999489"/>
        </a:xfrm>
        <a:prstGeom prst="chevron">
          <a:avLst/>
        </a:prstGeom>
        <a:solidFill>
          <a:schemeClr val="accent4">
            <a:shade val="80000"/>
            <a:hueOff val="482464"/>
            <a:satOff val="-28560"/>
            <a:lumOff val="256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7249105" y="1007968"/>
        <a:ext cx="1499234" cy="999489"/>
      </dsp:txXfrm>
    </dsp:sp>
    <dsp:sp modelId="{9BC9B958-CDF3-A34F-93A8-7222D08CE3B4}">
      <dsp:nvSpPr>
        <dsp:cNvPr id="0" name=""/>
        <dsp:cNvSpPr/>
      </dsp:nvSpPr>
      <dsp:spPr>
        <a:xfrm>
          <a:off x="8998211" y="1007968"/>
          <a:ext cx="2498723" cy="999489"/>
        </a:xfrm>
        <a:prstGeom prst="chevron">
          <a:avLst/>
        </a:prstGeom>
        <a:solidFill>
          <a:schemeClr val="accent4">
            <a:shade val="80000"/>
            <a:hueOff val="643285"/>
            <a:satOff val="-38080"/>
            <a:lumOff val="341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9497956" y="1007968"/>
        <a:ext cx="1499234" cy="9994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2C359-B3A0-9644-9D9C-326D544FA5E2}">
      <dsp:nvSpPr>
        <dsp:cNvPr id="0" name=""/>
        <dsp:cNvSpPr/>
      </dsp:nvSpPr>
      <dsp:spPr>
        <a:xfrm>
          <a:off x="2807" y="1007968"/>
          <a:ext cx="2498723" cy="999489"/>
        </a:xfrm>
        <a:prstGeom prst="chevron">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kern="1200" dirty="0">
              <a:latin typeface="Calibri" panose="020F0502020204030204" pitchFamily="34" charset="0"/>
              <a:cs typeface="Calibri" panose="020F0502020204030204" pitchFamily="34" charset="0"/>
            </a:rPr>
            <a:t>Idea</a:t>
          </a:r>
        </a:p>
      </dsp:txBody>
      <dsp:txXfrm>
        <a:off x="502552" y="1007968"/>
        <a:ext cx="1499234" cy="999489"/>
      </dsp:txXfrm>
    </dsp:sp>
    <dsp:sp modelId="{AD1F218F-8FA3-1D43-89F9-6D8D61497099}">
      <dsp:nvSpPr>
        <dsp:cNvPr id="0" name=""/>
        <dsp:cNvSpPr/>
      </dsp:nvSpPr>
      <dsp:spPr>
        <a:xfrm>
          <a:off x="2251658" y="1007968"/>
          <a:ext cx="2498723" cy="999489"/>
        </a:xfrm>
        <a:prstGeom prst="chevron">
          <a:avLst/>
        </a:prstGeom>
        <a:solidFill>
          <a:schemeClr val="accent4">
            <a:shade val="80000"/>
            <a:hueOff val="160821"/>
            <a:satOff val="-9520"/>
            <a:lumOff val="8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kern="1200" dirty="0">
              <a:latin typeface="Calibri" panose="020F0502020204030204" pitchFamily="34" charset="0"/>
              <a:cs typeface="Calibri" panose="020F0502020204030204" pitchFamily="34" charset="0"/>
            </a:rPr>
            <a:t>Funding</a:t>
          </a:r>
        </a:p>
      </dsp:txBody>
      <dsp:txXfrm>
        <a:off x="2751403" y="1007968"/>
        <a:ext cx="1499234" cy="999489"/>
      </dsp:txXfrm>
    </dsp:sp>
    <dsp:sp modelId="{CE275622-A321-8D46-8539-B8C18DB39A40}">
      <dsp:nvSpPr>
        <dsp:cNvPr id="0" name=""/>
        <dsp:cNvSpPr/>
      </dsp:nvSpPr>
      <dsp:spPr>
        <a:xfrm>
          <a:off x="4500509" y="1007968"/>
          <a:ext cx="2498723" cy="999489"/>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kern="1200" dirty="0">
              <a:latin typeface="Calibri" panose="020F0502020204030204" pitchFamily="34" charset="0"/>
              <a:cs typeface="Calibri" panose="020F0502020204030204" pitchFamily="34" charset="0"/>
            </a:rPr>
            <a:t>Set up</a:t>
          </a:r>
        </a:p>
      </dsp:txBody>
      <dsp:txXfrm>
        <a:off x="5000254" y="1007968"/>
        <a:ext cx="1499234" cy="999489"/>
      </dsp:txXfrm>
    </dsp:sp>
    <dsp:sp modelId="{18CF755B-99FB-D84E-9628-BFE94A784CF7}">
      <dsp:nvSpPr>
        <dsp:cNvPr id="0" name=""/>
        <dsp:cNvSpPr/>
      </dsp:nvSpPr>
      <dsp:spPr>
        <a:xfrm>
          <a:off x="6749360" y="1007968"/>
          <a:ext cx="2498723" cy="999489"/>
        </a:xfrm>
        <a:prstGeom prst="chevron">
          <a:avLst/>
        </a:prstGeom>
        <a:solidFill>
          <a:schemeClr val="accent4">
            <a:shade val="80000"/>
            <a:hueOff val="482464"/>
            <a:satOff val="-28560"/>
            <a:lumOff val="256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endParaRPr lang="en-US" sz="3200" kern="1200" dirty="0">
            <a:latin typeface="Calibri" panose="020F0502020204030204" pitchFamily="34" charset="0"/>
            <a:cs typeface="Calibri" panose="020F0502020204030204" pitchFamily="34" charset="0"/>
          </a:endParaRPr>
        </a:p>
      </dsp:txBody>
      <dsp:txXfrm>
        <a:off x="7249105" y="1007968"/>
        <a:ext cx="1499234" cy="999489"/>
      </dsp:txXfrm>
    </dsp:sp>
    <dsp:sp modelId="{9BC9B958-CDF3-A34F-93A8-7222D08CE3B4}">
      <dsp:nvSpPr>
        <dsp:cNvPr id="0" name=""/>
        <dsp:cNvSpPr/>
      </dsp:nvSpPr>
      <dsp:spPr>
        <a:xfrm>
          <a:off x="8998211" y="1007968"/>
          <a:ext cx="2498723" cy="999489"/>
        </a:xfrm>
        <a:prstGeom prst="chevron">
          <a:avLst/>
        </a:prstGeom>
        <a:solidFill>
          <a:schemeClr val="accent4">
            <a:shade val="80000"/>
            <a:hueOff val="643285"/>
            <a:satOff val="-38080"/>
            <a:lumOff val="341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endParaRPr lang="en-US" sz="3200" kern="1200" dirty="0">
            <a:latin typeface="Calibri" panose="020F0502020204030204" pitchFamily="34" charset="0"/>
            <a:cs typeface="Calibri" panose="020F0502020204030204" pitchFamily="34" charset="0"/>
          </a:endParaRPr>
        </a:p>
      </dsp:txBody>
      <dsp:txXfrm>
        <a:off x="9497956" y="1007968"/>
        <a:ext cx="1499234" cy="9994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2C359-B3A0-9644-9D9C-326D544FA5E2}">
      <dsp:nvSpPr>
        <dsp:cNvPr id="0" name=""/>
        <dsp:cNvSpPr/>
      </dsp:nvSpPr>
      <dsp:spPr>
        <a:xfrm>
          <a:off x="2807" y="1007968"/>
          <a:ext cx="2498723" cy="999489"/>
        </a:xfrm>
        <a:prstGeom prst="chevron">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Idea</a:t>
          </a:r>
        </a:p>
      </dsp:txBody>
      <dsp:txXfrm>
        <a:off x="502552" y="1007968"/>
        <a:ext cx="1499234" cy="999489"/>
      </dsp:txXfrm>
    </dsp:sp>
    <dsp:sp modelId="{AD1F218F-8FA3-1D43-89F9-6D8D61497099}">
      <dsp:nvSpPr>
        <dsp:cNvPr id="0" name=""/>
        <dsp:cNvSpPr/>
      </dsp:nvSpPr>
      <dsp:spPr>
        <a:xfrm>
          <a:off x="2251658" y="1007968"/>
          <a:ext cx="2498723" cy="999489"/>
        </a:xfrm>
        <a:prstGeom prst="chevron">
          <a:avLst/>
        </a:prstGeom>
        <a:solidFill>
          <a:schemeClr val="accent4">
            <a:shade val="80000"/>
            <a:hueOff val="160821"/>
            <a:satOff val="-9520"/>
            <a:lumOff val="8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Funding</a:t>
          </a:r>
        </a:p>
      </dsp:txBody>
      <dsp:txXfrm>
        <a:off x="2751403" y="1007968"/>
        <a:ext cx="1499234" cy="999489"/>
      </dsp:txXfrm>
    </dsp:sp>
    <dsp:sp modelId="{CE275622-A321-8D46-8539-B8C18DB39A40}">
      <dsp:nvSpPr>
        <dsp:cNvPr id="0" name=""/>
        <dsp:cNvSpPr/>
      </dsp:nvSpPr>
      <dsp:spPr>
        <a:xfrm>
          <a:off x="4500509" y="1007968"/>
          <a:ext cx="2498723" cy="999489"/>
        </a:xfrm>
        <a:prstGeom prst="chevron">
          <a:avLst/>
        </a:prstGeom>
        <a:solidFill>
          <a:schemeClr val="accent4">
            <a:shade val="80000"/>
            <a:hueOff val="321643"/>
            <a:satOff val="-19040"/>
            <a:lumOff val="170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Set up</a:t>
          </a:r>
        </a:p>
      </dsp:txBody>
      <dsp:txXfrm>
        <a:off x="5000254" y="1007968"/>
        <a:ext cx="1499234" cy="999489"/>
      </dsp:txXfrm>
    </dsp:sp>
    <dsp:sp modelId="{18CF755B-99FB-D84E-9628-BFE94A784CF7}">
      <dsp:nvSpPr>
        <dsp:cNvPr id="0" name=""/>
        <dsp:cNvSpPr/>
      </dsp:nvSpPr>
      <dsp:spPr>
        <a:xfrm>
          <a:off x="6749360" y="1007968"/>
          <a:ext cx="2498723" cy="999489"/>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Delivery</a:t>
          </a:r>
        </a:p>
      </dsp:txBody>
      <dsp:txXfrm>
        <a:off x="7249105" y="1007968"/>
        <a:ext cx="1499234" cy="999489"/>
      </dsp:txXfrm>
    </dsp:sp>
    <dsp:sp modelId="{9BC9B958-CDF3-A34F-93A8-7222D08CE3B4}">
      <dsp:nvSpPr>
        <dsp:cNvPr id="0" name=""/>
        <dsp:cNvSpPr/>
      </dsp:nvSpPr>
      <dsp:spPr>
        <a:xfrm>
          <a:off x="8998211" y="1007968"/>
          <a:ext cx="2498723" cy="999489"/>
        </a:xfrm>
        <a:prstGeom prst="chevron">
          <a:avLst/>
        </a:prstGeom>
        <a:solidFill>
          <a:schemeClr val="accent4">
            <a:shade val="80000"/>
            <a:hueOff val="643285"/>
            <a:satOff val="-38080"/>
            <a:lumOff val="341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lvl="0" algn="ctr" defTabSz="2667000">
            <a:lnSpc>
              <a:spcPct val="90000"/>
            </a:lnSpc>
            <a:spcBef>
              <a:spcPct val="0"/>
            </a:spcBef>
            <a:spcAft>
              <a:spcPct val="35000"/>
            </a:spcAft>
          </a:pPr>
          <a:endParaRPr lang="en-US" sz="6000" kern="1200" dirty="0">
            <a:latin typeface="Calibri" panose="020F0502020204030204" pitchFamily="34" charset="0"/>
            <a:cs typeface="Calibri" panose="020F0502020204030204" pitchFamily="34" charset="0"/>
          </a:endParaRPr>
        </a:p>
      </dsp:txBody>
      <dsp:txXfrm>
        <a:off x="9497956" y="1007968"/>
        <a:ext cx="1499234" cy="9994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2C359-B3A0-9644-9D9C-326D544FA5E2}">
      <dsp:nvSpPr>
        <dsp:cNvPr id="0" name=""/>
        <dsp:cNvSpPr/>
      </dsp:nvSpPr>
      <dsp:spPr>
        <a:xfrm>
          <a:off x="2807" y="1007968"/>
          <a:ext cx="2498723" cy="999489"/>
        </a:xfrm>
        <a:prstGeom prst="chevron">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Idea</a:t>
          </a:r>
        </a:p>
      </dsp:txBody>
      <dsp:txXfrm>
        <a:off x="502552" y="1007968"/>
        <a:ext cx="1499234" cy="999489"/>
      </dsp:txXfrm>
    </dsp:sp>
    <dsp:sp modelId="{AD1F218F-8FA3-1D43-89F9-6D8D61497099}">
      <dsp:nvSpPr>
        <dsp:cNvPr id="0" name=""/>
        <dsp:cNvSpPr/>
      </dsp:nvSpPr>
      <dsp:spPr>
        <a:xfrm>
          <a:off x="2251658" y="1007968"/>
          <a:ext cx="2498723" cy="999489"/>
        </a:xfrm>
        <a:prstGeom prst="chevron">
          <a:avLst/>
        </a:prstGeom>
        <a:solidFill>
          <a:schemeClr val="accent4">
            <a:shade val="80000"/>
            <a:hueOff val="160821"/>
            <a:satOff val="-9520"/>
            <a:lumOff val="8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Funding</a:t>
          </a:r>
        </a:p>
      </dsp:txBody>
      <dsp:txXfrm>
        <a:off x="2751403" y="1007968"/>
        <a:ext cx="1499234" cy="999489"/>
      </dsp:txXfrm>
    </dsp:sp>
    <dsp:sp modelId="{CE275622-A321-8D46-8539-B8C18DB39A40}">
      <dsp:nvSpPr>
        <dsp:cNvPr id="0" name=""/>
        <dsp:cNvSpPr/>
      </dsp:nvSpPr>
      <dsp:spPr>
        <a:xfrm>
          <a:off x="4500509" y="1007968"/>
          <a:ext cx="2498723" cy="999489"/>
        </a:xfrm>
        <a:prstGeom prst="chevron">
          <a:avLst/>
        </a:prstGeom>
        <a:solidFill>
          <a:schemeClr val="accent4">
            <a:shade val="80000"/>
            <a:hueOff val="321643"/>
            <a:satOff val="-19040"/>
            <a:lumOff val="170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Set up</a:t>
          </a:r>
        </a:p>
      </dsp:txBody>
      <dsp:txXfrm>
        <a:off x="5000254" y="1007968"/>
        <a:ext cx="1499234" cy="999489"/>
      </dsp:txXfrm>
    </dsp:sp>
    <dsp:sp modelId="{18CF755B-99FB-D84E-9628-BFE94A784CF7}">
      <dsp:nvSpPr>
        <dsp:cNvPr id="0" name=""/>
        <dsp:cNvSpPr/>
      </dsp:nvSpPr>
      <dsp:spPr>
        <a:xfrm>
          <a:off x="6749360" y="1007968"/>
          <a:ext cx="2498723" cy="999489"/>
        </a:xfrm>
        <a:prstGeom prst="chevron">
          <a:avLst/>
        </a:prstGeom>
        <a:solidFill>
          <a:schemeClr val="accent4">
            <a:shade val="80000"/>
            <a:hueOff val="482464"/>
            <a:satOff val="-28560"/>
            <a:lumOff val="256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Delivery</a:t>
          </a:r>
        </a:p>
      </dsp:txBody>
      <dsp:txXfrm>
        <a:off x="7249105" y="1007968"/>
        <a:ext cx="1499234" cy="999489"/>
      </dsp:txXfrm>
    </dsp:sp>
    <dsp:sp modelId="{9BC9B958-CDF3-A34F-93A8-7222D08CE3B4}">
      <dsp:nvSpPr>
        <dsp:cNvPr id="0" name=""/>
        <dsp:cNvSpPr/>
      </dsp:nvSpPr>
      <dsp:spPr>
        <a:xfrm>
          <a:off x="8998211" y="1007968"/>
          <a:ext cx="2498723" cy="999489"/>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Calibri" panose="020F0502020204030204" pitchFamily="34" charset="0"/>
              <a:cs typeface="Calibri" panose="020F0502020204030204" pitchFamily="34" charset="0"/>
            </a:rPr>
            <a:t>Conclusion</a:t>
          </a:r>
        </a:p>
      </dsp:txBody>
      <dsp:txXfrm>
        <a:off x="9497956" y="1007968"/>
        <a:ext cx="1499234" cy="9994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03D07-847E-4BCE-9993-268727B1E98D}" type="datetimeFigureOut">
              <a:rPr lang="nl-NL" smtClean="0"/>
              <a:t>7-2-2022</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11AD97-2B6F-44DE-B6AC-B52FBD05C643}" type="slidenum">
              <a:rPr lang="nl-NL" smtClean="0"/>
              <a:t>‹nr.›</a:t>
            </a:fld>
            <a:endParaRPr lang="nl-NL"/>
          </a:p>
        </p:txBody>
      </p:sp>
    </p:spTree>
    <p:extLst>
      <p:ext uri="{BB962C8B-B14F-4D97-AF65-F5344CB8AC3E}">
        <p14:creationId xmlns:p14="http://schemas.microsoft.com/office/powerpoint/2010/main" val="253995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medrxiv.org/content/10.1101/2021.06.18.21259133v2"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medrxiv.org/content/10.1101/2021.06.11.21258760v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1983C-4F7D-4969-8231-1FBBD0753A5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4346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CA8F9C-6BA9-8243-A744-58026D986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221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Among critically ill adults with confirmed COVID-19, treatment with 2 units of high-titer, ABO-compatible convalescent plasma had a low likelihood of providing improvement in the number of organ support–free days.</a:t>
            </a:r>
          </a:p>
          <a:p>
            <a:r>
              <a:rPr lang="en-US" sz="1200" kern="1200" dirty="0">
                <a:solidFill>
                  <a:schemeClr val="tx1"/>
                </a:solidFill>
                <a:effectLst/>
                <a:latin typeface="+mn-lt"/>
                <a:ea typeface="+mn-ea"/>
                <a:cs typeface="+mn-cs"/>
              </a:rPr>
              <a:t>The median-adjusted OR was 0.97 (95%credible interval, 0.83 to 1.15) and the posterior probability of futility (OR &lt;1.2)was 99.4%for the convalescent plasma group compared with the no convalescent plasma group. The treatment effects were consistent across the primary outcome and the 11 secondary outcomes. Serious adverse events were reported in 3.0%(32/1075) of participants in the convalescent plasma group and in 1.3% (12/905) of participants in the no convalescent plasma group.</a:t>
            </a:r>
          </a:p>
          <a:p>
            <a:endParaRPr lang="en-NL" dirty="0"/>
          </a:p>
        </p:txBody>
      </p:sp>
      <p:sp>
        <p:nvSpPr>
          <p:cNvPr id="4" name="Slide Number Placeholder 3"/>
          <p:cNvSpPr>
            <a:spLocks noGrp="1"/>
          </p:cNvSpPr>
          <p:nvPr>
            <p:ph type="sldNum" sz="quarter" idx="5"/>
          </p:nvPr>
        </p:nvSpPr>
        <p:spPr/>
        <p:txBody>
          <a:bodyPr/>
          <a:lstStyle/>
          <a:p>
            <a:fld id="{D20278AD-6B72-49DC-93FA-B9ADA111FA23}" type="slidenum">
              <a:rPr lang="nl-NL" smtClean="0"/>
              <a:t>36</a:t>
            </a:fld>
            <a:endParaRPr lang="nl-NL"/>
          </a:p>
        </p:txBody>
      </p:sp>
    </p:spTree>
    <p:extLst>
      <p:ext uri="{BB962C8B-B14F-4D97-AF65-F5344CB8AC3E}">
        <p14:creationId xmlns:p14="http://schemas.microsoft.com/office/powerpoint/2010/main" val="2642196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summary of platform conclusions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CA8F9C-6BA9-8243-A744-58026D986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17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0" i="0" u="none" strike="noStrike" kern="1200" dirty="0">
                <a:solidFill>
                  <a:schemeClr val="tx1"/>
                </a:solidFill>
                <a:effectLst/>
                <a:latin typeface="+mn-lt"/>
                <a:ea typeface="+mn-ea"/>
                <a:cs typeface="+mn-cs"/>
              </a:rPr>
              <a:t>REMAP-CAP Investigators, JAMA 2020;324(13):1317-1329 (steroids)</a:t>
            </a:r>
            <a:endParaRPr lang="en-NL" sz="1200" b="0" i="0" u="none" strike="noStrike" kern="1200" dirty="0">
              <a:solidFill>
                <a:schemeClr val="tx1"/>
              </a:solidFill>
              <a:effectLst/>
              <a:latin typeface="+mn-lt"/>
              <a:ea typeface="+mn-ea"/>
              <a:cs typeface="+mn-cs"/>
            </a:endParaRPr>
          </a:p>
          <a:p>
            <a:pPr rtl="0" eaLnBrk="1" fontAlgn="auto" latinLnBrk="0" hangingPunct="1"/>
            <a:r>
              <a:rPr lang="en-NL" sz="1200" b="0" i="0" u="none" strike="noStrike" kern="1200" dirty="0">
                <a:solidFill>
                  <a:schemeClr val="tx1"/>
                </a:solidFill>
                <a:effectLst/>
                <a:latin typeface="+mn-lt"/>
                <a:ea typeface="+mn-ea"/>
                <a:cs typeface="+mn-cs"/>
              </a:rPr>
              <a:t>REMAP-CAP Investigators, </a:t>
            </a:r>
            <a:r>
              <a:rPr lang="en-US" sz="1200" b="0" i="0" u="none" strike="noStrike" kern="1200" dirty="0">
                <a:solidFill>
                  <a:schemeClr val="tx1"/>
                </a:solidFill>
                <a:effectLst/>
                <a:latin typeface="+mn-lt"/>
                <a:ea typeface="+mn-ea"/>
                <a:cs typeface="+mn-cs"/>
              </a:rPr>
              <a:t>Intensive Care Med 2021 Aug;47(8):867-886 (antiviral HCQ and lopinavir/r)</a:t>
            </a:r>
            <a:endParaRPr lang="en-NL"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The REMAP-CAP investigators NEJM 2021; 384(16):1491-1502 (IL-6ra)</a:t>
            </a:r>
            <a:endParaRPr lang="en-NL"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The REMAP-CAP Investigators </a:t>
            </a:r>
            <a:r>
              <a:rPr lang="en-US" sz="1200" b="0" i="0" u="none" strike="noStrike" kern="1200" dirty="0">
                <a:solidFill>
                  <a:schemeClr val="tx1"/>
                </a:solidFill>
                <a:effectLst/>
                <a:latin typeface="+mn-lt"/>
                <a:ea typeface="+mn-ea"/>
                <a:cs typeface="+mn-cs"/>
                <a:hlinkClick r:id="rId3"/>
              </a:rPr>
              <a:t>www.medrxiv.org/content/10.1101/2021.06.18.21259133v2</a:t>
            </a:r>
            <a:r>
              <a:rPr lang="en-US" sz="1200" b="0" i="0" u="none" strike="noStrike" kern="1200" dirty="0">
                <a:solidFill>
                  <a:schemeClr val="tx1"/>
                </a:solidFill>
                <a:effectLst/>
                <a:latin typeface="+mn-lt"/>
                <a:ea typeface="+mn-ea"/>
                <a:cs typeface="+mn-cs"/>
              </a:rPr>
              <a:t> (full IM1 including anakinra)</a:t>
            </a:r>
            <a:endParaRPr lang="en-NL"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The ATTACC, ACTIV-4a, and REMAP-CAP Investigators NEJM 2021; 385:790-802 (heparin in Severe State)</a:t>
            </a:r>
            <a:endParaRPr lang="en-NL" sz="12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The REMAP-CAP, ACTIV-4a, and ATTACC Investigators NEJM 2021; 385:777-789 (heparin in Moderate State)</a:t>
            </a:r>
            <a:endParaRPr lang="en-NL"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The REMAP-CAP Investigators </a:t>
            </a:r>
            <a:r>
              <a:rPr lang="en-US" sz="1200" b="0" i="0" u="none" strike="noStrike" kern="1200" dirty="0">
                <a:solidFill>
                  <a:schemeClr val="tx1"/>
                </a:solidFill>
                <a:effectLst/>
                <a:latin typeface="+mn-lt"/>
                <a:ea typeface="+mn-ea"/>
                <a:cs typeface="+mn-cs"/>
                <a:hlinkClick r:id="rId4"/>
              </a:rPr>
              <a:t>https://www.medrxiv.org/content/10.1101/2021.06.11.21258760v1</a:t>
            </a:r>
            <a:r>
              <a:rPr lang="en-US" sz="1200" b="0" i="0" u="none" strike="noStrike" kern="1200" dirty="0">
                <a:solidFill>
                  <a:schemeClr val="tx1"/>
                </a:solidFill>
                <a:effectLst/>
                <a:latin typeface="+mn-lt"/>
                <a:ea typeface="+mn-ea"/>
                <a:cs typeface="+mn-cs"/>
              </a:rPr>
              <a:t>  (CP)</a:t>
            </a:r>
            <a:endParaRPr lang="en-NL" sz="1200" b="0" i="0" u="none" strike="noStrike" kern="1200" dirty="0">
              <a:solidFill>
                <a:schemeClr val="tx1"/>
              </a:solidFill>
              <a:effectLst/>
              <a:latin typeface="+mn-lt"/>
              <a:ea typeface="+mn-ea"/>
              <a:cs typeface="+mn-cs"/>
            </a:endParaRPr>
          </a:p>
          <a:p>
            <a:endParaRPr lang="en-NL" b="0" dirty="0"/>
          </a:p>
          <a:p>
            <a:endParaRPr lang="en-NL" dirty="0"/>
          </a:p>
        </p:txBody>
      </p:sp>
      <p:sp>
        <p:nvSpPr>
          <p:cNvPr id="4" name="Slide Number Placeholder 3"/>
          <p:cNvSpPr>
            <a:spLocks noGrp="1"/>
          </p:cNvSpPr>
          <p:nvPr>
            <p:ph type="sldNum" sz="quarter" idx="5"/>
          </p:nvPr>
        </p:nvSpPr>
        <p:spPr/>
        <p:txBody>
          <a:bodyPr/>
          <a:lstStyle/>
          <a:p>
            <a:fld id="{D3CA8F9C-6BA9-8243-A744-58026D986E68}" type="slidenum">
              <a:rPr lang="en-US" smtClean="0"/>
              <a:t>38</a:t>
            </a:fld>
            <a:endParaRPr lang="en-US"/>
          </a:p>
        </p:txBody>
      </p:sp>
    </p:spTree>
    <p:extLst>
      <p:ext uri="{BB962C8B-B14F-4D97-AF65-F5344CB8AC3E}">
        <p14:creationId xmlns:p14="http://schemas.microsoft.com/office/powerpoint/2010/main" val="48980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CA8F9C-6BA9-8243-A744-58026D986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765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Together with HG, PH and MB, I have lived through those challenges for the last 2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we’ve recently written a Viewpoint about this, to which I will often refer in this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3434A86B-A0B0-4E0D-8CDA-1B2D0B375C25}" type="slidenum">
              <a:rPr lang="nl-NL" smtClean="0"/>
              <a:t>42</a:t>
            </a:fld>
            <a:endParaRPr lang="nl-NL"/>
          </a:p>
        </p:txBody>
      </p:sp>
    </p:spTree>
    <p:extLst>
      <p:ext uri="{BB962C8B-B14F-4D97-AF65-F5344CB8AC3E}">
        <p14:creationId xmlns:p14="http://schemas.microsoft.com/office/powerpoint/2010/main" val="367098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what I will do is take you through the steps of intervention research, and the thoughts we had on the challenges and on </a:t>
            </a:r>
            <a:r>
              <a:rPr lang="en-NL"/>
              <a:t>how we can </a:t>
            </a:r>
            <a:r>
              <a:rPr lang="en-NL" dirty="0"/>
              <a:t>improve.</a:t>
            </a:r>
          </a:p>
        </p:txBody>
      </p:sp>
      <p:sp>
        <p:nvSpPr>
          <p:cNvPr id="4" name="Slide Number Placeholder 3"/>
          <p:cNvSpPr>
            <a:spLocks noGrp="1"/>
          </p:cNvSpPr>
          <p:nvPr>
            <p:ph type="sldNum" sz="quarter" idx="5"/>
          </p:nvPr>
        </p:nvSpPr>
        <p:spPr/>
        <p:txBody>
          <a:bodyPr/>
          <a:lstStyle/>
          <a:p>
            <a:fld id="{D3CA8F9C-6BA9-8243-A744-58026D986E68}" type="slidenum">
              <a:rPr lang="en-US" smtClean="0"/>
              <a:t>43</a:t>
            </a:fld>
            <a:endParaRPr lang="en-US"/>
          </a:p>
        </p:txBody>
      </p:sp>
    </p:spTree>
    <p:extLst>
      <p:ext uri="{BB962C8B-B14F-4D97-AF65-F5344CB8AC3E}">
        <p14:creationId xmlns:p14="http://schemas.microsoft.com/office/powerpoint/2010/main" val="19610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First, there needs to be a good research idea.</a:t>
            </a:r>
          </a:p>
          <a:p>
            <a:r>
              <a:rPr lang="en-NL" dirty="0"/>
              <a:t>The challenge in </a:t>
            </a:r>
            <a:r>
              <a:rPr lang="en-US" dirty="0" err="1"/>
              <a:t>th</a:t>
            </a:r>
            <a:r>
              <a:rPr lang="en-NL" dirty="0"/>
              <a:t>is pandemic was not having an idea, but </a:t>
            </a:r>
            <a:r>
              <a:rPr lang="en-NL" b="1" dirty="0"/>
              <a:t>prioritization</a:t>
            </a:r>
            <a:r>
              <a:rPr lang="en-NL" dirty="0"/>
              <a:t>.</a:t>
            </a:r>
          </a:p>
          <a:p>
            <a:r>
              <a:rPr lang="en-NL" dirty="0"/>
              <a:t>In the manuscript I just referenced, the FDA calls this a screening system. </a:t>
            </a:r>
          </a:p>
          <a:p>
            <a:r>
              <a:rPr lang="en-NL" dirty="0"/>
              <a:t>The UK-CTAP has given input on interventions for both RECOVERY and REMAP-CAP, they are also both part of the JAAM set up under guidance of the EC, and are also guided by WHO priorities as well as internal priorization mechanisms.</a:t>
            </a:r>
          </a:p>
          <a:p>
            <a:r>
              <a:rPr lang="en-NL" b="1" dirty="0"/>
              <a:t>Secondly</a:t>
            </a:r>
            <a:r>
              <a:rPr lang="en-NL" dirty="0"/>
              <a:t>, What we know is that the first available drugs to investigate in new, pandemic, diseases, are repurposed drugs, so connection to EMA and other stakeholders is crucial.</a:t>
            </a:r>
          </a:p>
          <a:p>
            <a:r>
              <a:rPr lang="en-NL" dirty="0"/>
              <a:t>Also, we can be innovative by collaborating within, and outside t</a:t>
            </a:r>
            <a:r>
              <a:rPr lang="en-US" dirty="0"/>
              <a:t>he</a:t>
            </a:r>
            <a:r>
              <a:rPr lang="en-NL" dirty="0"/>
              <a:t> EU, with other groups to set up PMAs or mpRCTs, as we’ve successfully done with WHO but also with academic groups in the US in this pandemic.</a:t>
            </a:r>
          </a:p>
          <a:p>
            <a:r>
              <a:rPr lang="en-NL" dirty="0"/>
              <a:t>There may have to be hard choices, but it can pay off. RECOVERY and REMAP-CAP both received UPH status in the UK.</a:t>
            </a:r>
          </a:p>
        </p:txBody>
      </p:sp>
      <p:sp>
        <p:nvSpPr>
          <p:cNvPr id="4" name="Slide Number Placeholder 3"/>
          <p:cNvSpPr>
            <a:spLocks noGrp="1"/>
          </p:cNvSpPr>
          <p:nvPr>
            <p:ph type="sldNum" sz="quarter" idx="5"/>
          </p:nvPr>
        </p:nvSpPr>
        <p:spPr/>
        <p:txBody>
          <a:bodyPr/>
          <a:lstStyle/>
          <a:p>
            <a:fld id="{D3CA8F9C-6BA9-8243-A744-58026D986E68}" type="slidenum">
              <a:rPr lang="en-US" smtClean="0"/>
              <a:t>44</a:t>
            </a:fld>
            <a:endParaRPr lang="en-US"/>
          </a:p>
        </p:txBody>
      </p:sp>
    </p:spTree>
    <p:extLst>
      <p:ext uri="{BB962C8B-B14F-4D97-AF65-F5344CB8AC3E}">
        <p14:creationId xmlns:p14="http://schemas.microsoft.com/office/powerpoint/2010/main" val="2447376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second stage of the RCT process is obtaining 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 this pandemic, there was quick access to H2020 competitive calls, but it still required weeks of work to try and obtain these.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had to invest and scale up, hire personnel, in the absence of secured funds.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should aim to d</a:t>
            </a:r>
            <a:r>
              <a:rPr lang="en-US" sz="1200" b="1" kern="1200" dirty="0">
                <a:solidFill>
                  <a:schemeClr val="tx1"/>
                </a:solidFill>
                <a:effectLst/>
                <a:latin typeface="+mn-lt"/>
                <a:ea typeface="+mn-ea"/>
                <a:cs typeface="+mn-cs"/>
              </a:rPr>
              <a:t>evelop a mechanism to rapidly leverage pandemic funding and to connect EU funding with national funding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Funds provided by the EU Members States should </a:t>
            </a:r>
            <a:r>
              <a:rPr lang="en-US" sz="1200" kern="1200" dirty="0" err="1">
                <a:solidFill>
                  <a:schemeClr val="tx1"/>
                </a:solidFill>
                <a:effectLst/>
                <a:latin typeface="+mn-lt"/>
                <a:ea typeface="+mn-ea"/>
                <a:cs typeface="+mn-cs"/>
              </a:rPr>
              <a:t>incentivise</a:t>
            </a:r>
            <a:r>
              <a:rPr lang="en-US" sz="1200" kern="1200" dirty="0">
                <a:solidFill>
                  <a:schemeClr val="tx1"/>
                </a:solidFill>
                <a:effectLst/>
                <a:latin typeface="+mn-lt"/>
                <a:ea typeface="+mn-ea"/>
                <a:cs typeface="+mn-cs"/>
              </a:rPr>
              <a:t> academic and non-academic hospitals to participate in EU-funded clinical trials.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European Commission has </a:t>
            </a:r>
            <a:r>
              <a:rPr lang="en-US" sz="1200" kern="1200" dirty="0" err="1">
                <a:solidFill>
                  <a:schemeClr val="tx1"/>
                </a:solidFill>
                <a:effectLst/>
                <a:latin typeface="+mn-lt"/>
                <a:ea typeface="+mn-ea"/>
                <a:cs typeface="+mn-cs"/>
              </a:rPr>
              <a:t>recognised</a:t>
            </a:r>
            <a:r>
              <a:rPr lang="en-US" sz="1200" kern="1200" dirty="0">
                <a:solidFill>
                  <a:schemeClr val="tx1"/>
                </a:solidFill>
                <a:effectLst/>
                <a:latin typeface="+mn-lt"/>
                <a:ea typeface="+mn-ea"/>
                <a:cs typeface="+mn-cs"/>
              </a:rPr>
              <a:t> this and has now developed HERA and the HERA incubator for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not an easy hurdle to tackle, but it is a major one, and we should really improve here before the next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Practically, funding networks that have delivered before makes sense.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last remark, I wanted to flag that the current funding mechanisms are not ideal to maintain trial infrastructure between pandemics, which would be interesting to hear the views of the funders present here on.</a:t>
            </a:r>
          </a:p>
        </p:txBody>
      </p:sp>
      <p:sp>
        <p:nvSpPr>
          <p:cNvPr id="4" name="Slide Number Placeholder 3"/>
          <p:cNvSpPr>
            <a:spLocks noGrp="1"/>
          </p:cNvSpPr>
          <p:nvPr>
            <p:ph type="sldNum" sz="quarter" idx="5"/>
          </p:nvPr>
        </p:nvSpPr>
        <p:spPr/>
        <p:txBody>
          <a:bodyPr/>
          <a:lstStyle/>
          <a:p>
            <a:fld id="{D3CA8F9C-6BA9-8243-A744-58026D986E68}" type="slidenum">
              <a:rPr lang="en-US" smtClean="0"/>
              <a:t>45</a:t>
            </a:fld>
            <a:endParaRPr lang="en-US"/>
          </a:p>
        </p:txBody>
      </p:sp>
    </p:spTree>
    <p:extLst>
      <p:ext uri="{BB962C8B-B14F-4D97-AF65-F5344CB8AC3E}">
        <p14:creationId xmlns:p14="http://schemas.microsoft.com/office/powerpoint/2010/main" val="214789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Many of the succesfull trials in this pandemic have been platform trials.</a:t>
            </a:r>
          </a:p>
          <a:p>
            <a:r>
              <a:rPr lang="en-NL" dirty="0"/>
              <a:t>And trial success is also dependent on embedding the trial in clinical work, lowering the workload.</a:t>
            </a:r>
          </a:p>
          <a:p>
            <a:r>
              <a:rPr lang="en-NL" dirty="0"/>
              <a:t>We have to word towards a form of “learning while doing” where we integrate learning (trials) into our daily clinical practice, as descrbed by DA in JAMA</a:t>
            </a:r>
          </a:p>
          <a:p>
            <a:r>
              <a:rPr lang="en-NL" dirty="0"/>
              <a:t>We need to keep an open mind towards sometimes sacrificing sacred cows, like placebo, if appropriate, to make trials feasible. Perfect is the enemy of the good.</a:t>
            </a:r>
          </a:p>
          <a:p>
            <a:r>
              <a:rPr lang="en-NL" dirty="0"/>
              <a:t>It is great if the trial design can faciliate things like seamless phase II/II designs.</a:t>
            </a:r>
          </a:p>
          <a:p>
            <a:r>
              <a:rPr lang="en-NL" dirty="0"/>
              <a:t>And in the set-up, we need an international approach.</a:t>
            </a:r>
          </a:p>
        </p:txBody>
      </p:sp>
      <p:sp>
        <p:nvSpPr>
          <p:cNvPr id="4" name="Slide Number Placeholder 3"/>
          <p:cNvSpPr>
            <a:spLocks noGrp="1"/>
          </p:cNvSpPr>
          <p:nvPr>
            <p:ph type="sldNum" sz="quarter" idx="5"/>
          </p:nvPr>
        </p:nvSpPr>
        <p:spPr/>
        <p:txBody>
          <a:bodyPr/>
          <a:lstStyle/>
          <a:p>
            <a:fld id="{D3CA8F9C-6BA9-8243-A744-58026D986E68}" type="slidenum">
              <a:rPr lang="en-US" smtClean="0"/>
              <a:t>46</a:t>
            </a:fld>
            <a:endParaRPr lang="en-US"/>
          </a:p>
        </p:txBody>
      </p:sp>
    </p:spTree>
    <p:extLst>
      <p:ext uri="{BB962C8B-B14F-4D97-AF65-F5344CB8AC3E}">
        <p14:creationId xmlns:p14="http://schemas.microsoft.com/office/powerpoint/2010/main" val="2672776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sz="1200" kern="1200" dirty="0" smtClean="0">
                <a:solidFill>
                  <a:schemeClr val="tx1"/>
                </a:solidFill>
                <a:effectLst/>
                <a:latin typeface="+mn-lt"/>
                <a:ea typeface="+mn-ea"/>
                <a:cs typeface="+mn-cs"/>
              </a:rPr>
              <a:t>And with that design, instead of this</a:t>
            </a:r>
            <a:endParaRPr lang="en-US" dirty="0"/>
          </a:p>
        </p:txBody>
      </p:sp>
      <p:sp>
        <p:nvSpPr>
          <p:cNvPr id="4" name="Tijdelijke aanduiding voor dianummer 3"/>
          <p:cNvSpPr>
            <a:spLocks noGrp="1"/>
          </p:cNvSpPr>
          <p:nvPr>
            <p:ph type="sldNum" sz="quarter" idx="5"/>
          </p:nvPr>
        </p:nvSpPr>
        <p:spPr/>
        <p:txBody>
          <a:bodyPr/>
          <a:lstStyle/>
          <a:p>
            <a:fld id="{D3CA8F9C-6BA9-8243-A744-58026D986E68}" type="slidenum">
              <a:rPr lang="en-US" smtClean="0"/>
              <a:t>12</a:t>
            </a:fld>
            <a:endParaRPr lang="en-US"/>
          </a:p>
        </p:txBody>
      </p:sp>
    </p:spTree>
    <p:extLst>
      <p:ext uri="{BB962C8B-B14F-4D97-AF65-F5344CB8AC3E}">
        <p14:creationId xmlns:p14="http://schemas.microsoft.com/office/powerpoint/2010/main" val="2037678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Delivery of the trials is key. There is no trial without excellent delivery, for which we need operational infrastructure.</a:t>
            </a:r>
          </a:p>
          <a:p>
            <a:r>
              <a:rPr lang="en-NL" dirty="0"/>
              <a:t>And linking back to funding, this needs “maintenance”. You cannot build a new stadium for every pandemic game that you play.</a:t>
            </a:r>
          </a:p>
          <a:p>
            <a:r>
              <a:rPr lang="en-NL" dirty="0"/>
              <a:t>We need to keep trials as simple as we can, and as digital as we can, working within the rules but also re-evaluating these rules maybe.</a:t>
            </a:r>
          </a:p>
          <a:p>
            <a:r>
              <a:rPr lang="en-NL" dirty="0"/>
              <a:t>Thinking about platform trials we need to consider if and how we can have different granularity of data for different domains in the platform – for example for comparative effectiveness versus investigating IMPs.</a:t>
            </a:r>
          </a:p>
          <a:p>
            <a:r>
              <a:rPr lang="en-NL" dirty="0"/>
              <a:t>One of the biggest hurdles in delivery of trials during the pandemic from our perspective is the length of procedures for contracts and ethisc</a:t>
            </a:r>
          </a:p>
          <a:p>
            <a:r>
              <a:rPr lang="en-NL" dirty="0"/>
              <a:t>and the overwhelming amount of sometimes conficting regulations across the globe</a:t>
            </a:r>
          </a:p>
        </p:txBody>
      </p:sp>
      <p:sp>
        <p:nvSpPr>
          <p:cNvPr id="4" name="Slide Number Placeholder 3"/>
          <p:cNvSpPr>
            <a:spLocks noGrp="1"/>
          </p:cNvSpPr>
          <p:nvPr>
            <p:ph type="sldNum" sz="quarter" idx="5"/>
          </p:nvPr>
        </p:nvSpPr>
        <p:spPr/>
        <p:txBody>
          <a:bodyPr/>
          <a:lstStyle/>
          <a:p>
            <a:fld id="{D3CA8F9C-6BA9-8243-A744-58026D986E68}" type="slidenum">
              <a:rPr lang="en-US" smtClean="0"/>
              <a:t>47</a:t>
            </a:fld>
            <a:endParaRPr lang="en-US"/>
          </a:p>
        </p:txBody>
      </p:sp>
    </p:spTree>
    <p:extLst>
      <p:ext uri="{BB962C8B-B14F-4D97-AF65-F5344CB8AC3E}">
        <p14:creationId xmlns:p14="http://schemas.microsoft.com/office/powerpoint/2010/main" val="3825814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We did fairly well I think on making results available asap, especially with the use of preprints.</a:t>
            </a:r>
          </a:p>
          <a:p>
            <a:r>
              <a:rPr lang="en-NL" dirty="0"/>
              <a:t>Journals have made all things COVID open access, which has been great.</a:t>
            </a:r>
          </a:p>
          <a:p>
            <a:r>
              <a:rPr lang="en-NL" dirty="0"/>
              <a:t>And we’ve seen great collaboration with for instance WHO, but also national institutes, in incorporating the evidence into guidelines fast.</a:t>
            </a:r>
          </a:p>
        </p:txBody>
      </p:sp>
      <p:sp>
        <p:nvSpPr>
          <p:cNvPr id="4" name="Slide Number Placeholder 3"/>
          <p:cNvSpPr>
            <a:spLocks noGrp="1"/>
          </p:cNvSpPr>
          <p:nvPr>
            <p:ph type="sldNum" sz="quarter" idx="5"/>
          </p:nvPr>
        </p:nvSpPr>
        <p:spPr/>
        <p:txBody>
          <a:bodyPr/>
          <a:lstStyle/>
          <a:p>
            <a:fld id="{D3CA8F9C-6BA9-8243-A744-58026D986E68}" type="slidenum">
              <a:rPr lang="en-US" smtClean="0"/>
              <a:t>48</a:t>
            </a:fld>
            <a:endParaRPr lang="en-US"/>
          </a:p>
        </p:txBody>
      </p:sp>
    </p:spTree>
    <p:extLst>
      <p:ext uri="{BB962C8B-B14F-4D97-AF65-F5344CB8AC3E}">
        <p14:creationId xmlns:p14="http://schemas.microsoft.com/office/powerpoint/2010/main" val="2008882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In summary, there has been a lot of improvement since the 2009 pandemic, but this is the time to take steps to further prepare ourselves for the next pandemic.</a:t>
            </a:r>
          </a:p>
        </p:txBody>
      </p:sp>
      <p:sp>
        <p:nvSpPr>
          <p:cNvPr id="4" name="Slide Number Placeholder 3"/>
          <p:cNvSpPr>
            <a:spLocks noGrp="1"/>
          </p:cNvSpPr>
          <p:nvPr>
            <p:ph type="sldNum" sz="quarter" idx="5"/>
          </p:nvPr>
        </p:nvSpPr>
        <p:spPr/>
        <p:txBody>
          <a:bodyPr/>
          <a:lstStyle/>
          <a:p>
            <a:fld id="{D3CA8F9C-6BA9-8243-A744-58026D986E68}" type="slidenum">
              <a:rPr lang="en-US" smtClean="0"/>
              <a:t>49</a:t>
            </a:fld>
            <a:endParaRPr lang="en-US"/>
          </a:p>
        </p:txBody>
      </p:sp>
    </p:spTree>
    <p:extLst>
      <p:ext uri="{BB962C8B-B14F-4D97-AF65-F5344CB8AC3E}">
        <p14:creationId xmlns:p14="http://schemas.microsoft.com/office/powerpoint/2010/main" val="1341635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we disseminate results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4A86B-A0B0-4E0D-8CDA-1B2D0B375C2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627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9302EC-1B58-4242-99E0-27A45988D006}" type="slidenum">
              <a:rPr lang="en-US" smtClean="0"/>
              <a:t>26</a:t>
            </a:fld>
            <a:endParaRPr lang="en-US"/>
          </a:p>
        </p:txBody>
      </p:sp>
    </p:spTree>
    <p:extLst>
      <p:ext uri="{BB962C8B-B14F-4D97-AF65-F5344CB8AC3E}">
        <p14:creationId xmlns:p14="http://schemas.microsoft.com/office/powerpoint/2010/main" val="83531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CA8F9C-6BA9-8243-A744-58026D986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319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CA8F9C-6BA9-8243-A744-58026D986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05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CA8F9C-6BA9-8243-A744-58026D986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939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Here you can see a visual representation of the primary outcome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4A86B-A0B0-4E0D-8CDA-1B2D0B375C2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58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This shows you the primary and secondary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Median organ support-free days were 10 , 11 and 0 for tocilizumab, sarilumab and control groups, respectively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Compared with control, median adjusted odds ratios (from the primary model) were 1.64 for tocilizumab and 1.76 for sarilumab, yielding &gt;99.9% and 99.5% posterior probabilities of superiority.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Hospital mortality was 28.0% (98/350) for tocilizumab, 22.2% (10/45) for sarilumab and 35.8% (142/397) for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hospital mortality pooling both IL-6 receptor antagonists was 27.3% (108/395).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Compared with control, median adjusted odds ratios for hospital survival were 1.64 for tocilizumab and 2.01 for sarilumab, yielding 99.6% and 99.5% posterior probabilities of superiority.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sensitivity analyses were consistent with the primary analysis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Of note, the estimates of the treatment effect for patients treated either with tocilizumab or sarilumab and corticosteroids in combination were greater than for any intervention on its own, suggesting benefit of using both IL6 receptor antagonists and corticosteroids together in this critically ill population.</a:t>
            </a:r>
            <a:endParaRPr lang="nl-NL" sz="1200" b="1" kern="1200" dirty="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4A86B-A0B0-4E0D-8CDA-1B2D0B375C2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436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node size is proportional to the number of trials that include this treatment </a:t>
            </a:r>
            <a:endParaRPr lang="en-US" dirty="0">
              <a:effectLst/>
            </a:endParaRPr>
          </a:p>
          <a:p>
            <a:r>
              <a:rPr lang="en-US" sz="1200" kern="1200" dirty="0">
                <a:solidFill>
                  <a:schemeClr val="tx1"/>
                </a:solidFill>
                <a:effectLst/>
                <a:latin typeface="+mn-lt"/>
                <a:ea typeface="+mn-ea"/>
                <a:cs typeface="+mn-cs"/>
              </a:rPr>
              <a:t>The width of the lines is proportional to the total number of events involved in each direct comparison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ORs for 28-day mortality similar for tocilizumab and sarilumab compared with usual care or placebo is similar.</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CA8F9C-6BA9-8243-A744-58026D986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238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8.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6" name="Titel 1"/>
          <p:cNvSpPr>
            <a:spLocks noGrp="1"/>
          </p:cNvSpPr>
          <p:nvPr>
            <p:ph type="ctrTitle"/>
          </p:nvPr>
        </p:nvSpPr>
        <p:spPr>
          <a:xfrm>
            <a:off x="1219200" y="2451217"/>
            <a:ext cx="9870331" cy="782344"/>
          </a:xfrm>
          <a:prstGeom prst="rect">
            <a:avLst/>
          </a:prstGeom>
        </p:spPr>
        <p:txBody>
          <a:bodyPr/>
          <a:lstStyle>
            <a:lvl1pPr>
              <a:defRPr sz="3500" b="1" i="0" cap="none">
                <a:solidFill>
                  <a:schemeClr val="bg1"/>
                </a:solidFill>
                <a:latin typeface="Segoe UI"/>
              </a:defRPr>
            </a:lvl1pPr>
          </a:lstStyle>
          <a:p>
            <a:r>
              <a:rPr lang="nl-NL"/>
              <a:t>Klik om de stijl te bewerken</a:t>
            </a:r>
            <a:endParaRPr lang="nl-NL" dirty="0"/>
          </a:p>
        </p:txBody>
      </p:sp>
      <p:sp>
        <p:nvSpPr>
          <p:cNvPr id="7" name="Subtitel 2"/>
          <p:cNvSpPr>
            <a:spLocks noGrp="1"/>
          </p:cNvSpPr>
          <p:nvPr>
            <p:ph type="subTitle" idx="1"/>
          </p:nvPr>
        </p:nvSpPr>
        <p:spPr>
          <a:xfrm>
            <a:off x="1219199" y="3233561"/>
            <a:ext cx="9870332" cy="1752600"/>
          </a:xfrm>
          <a:prstGeom prst="rect">
            <a:avLst/>
          </a:prstGeom>
        </p:spPr>
        <p:txBody>
          <a:bodyPr/>
          <a:lstStyle>
            <a:lvl1pPr marL="0" indent="0" algn="l">
              <a:buNone/>
              <a:defRPr sz="2000" b="0" i="0" baseline="0">
                <a:solidFill>
                  <a:schemeClr val="bg1"/>
                </a:solidFill>
                <a:latin typeface="Segoe UI"/>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Tree>
    <p:extLst>
      <p:ext uri="{BB962C8B-B14F-4D97-AF65-F5344CB8AC3E}">
        <p14:creationId xmlns:p14="http://schemas.microsoft.com/office/powerpoint/2010/main" val="1709922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CC53F1EC-E8CD-4A31-8157-B71607FFE3B3}" type="datetimeFigureOut">
              <a:rPr lang="en-US" smtClean="0"/>
              <a:t>2/7/2022</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51E0ADA-637F-437A-BAD8-56CF454B1A3B}" type="slidenum">
              <a:rPr lang="en-US" smtClean="0"/>
              <a:t>‹nr.›</a:t>
            </a:fld>
            <a:endParaRPr lang="en-US"/>
          </a:p>
        </p:txBody>
      </p:sp>
    </p:spTree>
    <p:extLst>
      <p:ext uri="{BB962C8B-B14F-4D97-AF65-F5344CB8AC3E}">
        <p14:creationId xmlns:p14="http://schemas.microsoft.com/office/powerpoint/2010/main" val="273193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609605" y="805347"/>
            <a:ext cx="10255551" cy="612295"/>
          </a:xfrm>
        </p:spPr>
        <p:txBody>
          <a:bodyPr>
            <a:noAutofit/>
          </a:bodyPr>
          <a:lstStyle>
            <a:lvl1pPr algn="l">
              <a:defRPr sz="4000">
                <a:solidFill>
                  <a:srgbClr val="254061"/>
                </a:solidFill>
                <a:latin typeface="Arial" panose="020B0604020202020204" pitchFamily="34" charset="0"/>
                <a:cs typeface="Arial" panose="020B0604020202020204" pitchFamily="34" charset="0"/>
              </a:defRPr>
            </a:lvl1pPr>
          </a:lstStyle>
          <a:p>
            <a:r>
              <a:rPr lang="en-US" dirty="0"/>
              <a:t>Click to edit Master title style</a:t>
            </a:r>
            <a:endParaRPr lang="nl-NL" dirty="0"/>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32761" y="133181"/>
            <a:ext cx="995537" cy="882825"/>
          </a:xfrm>
          <a:prstGeom prst="rect">
            <a:avLst/>
          </a:prstGeom>
        </p:spPr>
      </p:pic>
    </p:spTree>
    <p:extLst>
      <p:ext uri="{BB962C8B-B14F-4D97-AF65-F5344CB8AC3E}">
        <p14:creationId xmlns:p14="http://schemas.microsoft.com/office/powerpoint/2010/main" val="582797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FB7BE-83CD-FD48-B14D-1106DCFA37C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B36D7C3-C40D-E549-A6ED-9153C164C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2063733-B776-3C44-B523-0B3E26586E36}"/>
              </a:ext>
            </a:extLst>
          </p:cNvPr>
          <p:cNvSpPr>
            <a:spLocks noGrp="1"/>
          </p:cNvSpPr>
          <p:nvPr>
            <p:ph type="dt" sz="half" idx="10"/>
          </p:nvPr>
        </p:nvSpPr>
        <p:spPr/>
        <p:txBody>
          <a:bodyPr/>
          <a:lstStyle/>
          <a:p>
            <a:fld id="{E6782E06-F90B-D04A-A9EE-DFEDCAABE6FF}" type="datetimeFigureOut">
              <a:rPr lang="nl-NL" smtClean="0"/>
              <a:t>7-2-2022</a:t>
            </a:fld>
            <a:endParaRPr lang="nl-NL"/>
          </a:p>
        </p:txBody>
      </p:sp>
      <p:sp>
        <p:nvSpPr>
          <p:cNvPr id="5" name="Tijdelijke aanduiding voor voettekst 4">
            <a:extLst>
              <a:ext uri="{FF2B5EF4-FFF2-40B4-BE49-F238E27FC236}">
                <a16:creationId xmlns:a16="http://schemas.microsoft.com/office/drawing/2014/main" id="{E16B68D6-A149-5F46-A75A-551305B124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91D8AA-803B-D24C-BE54-587680834345}"/>
              </a:ext>
            </a:extLst>
          </p:cNvPr>
          <p:cNvSpPr>
            <a:spLocks noGrp="1"/>
          </p:cNvSpPr>
          <p:nvPr>
            <p:ph type="sldNum" sz="quarter" idx="12"/>
          </p:nvPr>
        </p:nvSpPr>
        <p:spPr/>
        <p:txBody>
          <a:bodyPr/>
          <a:lstStyle/>
          <a:p>
            <a:fld id="{5DAAEDB3-5E12-0942-B441-6E3BD19A71E5}" type="slidenum">
              <a:rPr lang="nl-NL" smtClean="0"/>
              <a:t>‹nr.›</a:t>
            </a:fld>
            <a:endParaRPr lang="nl-NL"/>
          </a:p>
        </p:txBody>
      </p:sp>
    </p:spTree>
    <p:extLst>
      <p:ext uri="{BB962C8B-B14F-4D97-AF65-F5344CB8AC3E}">
        <p14:creationId xmlns:p14="http://schemas.microsoft.com/office/powerpoint/2010/main" val="391021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UAntwerpen_only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A766-FA6C-4E42-BAD1-58E378599FB5}"/>
              </a:ext>
            </a:extLst>
          </p:cNvPr>
          <p:cNvSpPr>
            <a:spLocks noGrp="1"/>
          </p:cNvSpPr>
          <p:nvPr>
            <p:ph type="title"/>
          </p:nvPr>
        </p:nvSpPr>
        <p:spPr/>
        <p:txBody>
          <a:bodyPr/>
          <a:lstStyle>
            <a:lvl1pPr>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B21DCFB5-39F0-E04F-B592-B890194C076F}"/>
              </a:ext>
            </a:extLst>
          </p:cNvPr>
          <p:cNvSpPr>
            <a:spLocks noGrp="1"/>
          </p:cNvSpPr>
          <p:nvPr>
            <p:ph type="sldNum" sz="quarter" idx="10"/>
          </p:nvPr>
        </p:nvSpPr>
        <p:spPr/>
        <p:txBody>
          <a:bodyPr/>
          <a:lstStyle/>
          <a:p>
            <a:fld id="{E038E271-308C-2E46-A3EC-56326F9084CC}" type="slidenum">
              <a:rPr lang="nl-BE" smtClean="0"/>
              <a:pPr/>
              <a:t>‹nr.›</a:t>
            </a:fld>
            <a:endParaRPr lang="nl-BE" dirty="0"/>
          </a:p>
        </p:txBody>
      </p:sp>
      <p:sp>
        <p:nvSpPr>
          <p:cNvPr id="6" name="Text Placeholder 5">
            <a:extLst>
              <a:ext uri="{FF2B5EF4-FFF2-40B4-BE49-F238E27FC236}">
                <a16:creationId xmlns:a16="http://schemas.microsoft.com/office/drawing/2014/main" id="{505A4F71-3F20-42EB-95C9-52E7339E420E}"/>
              </a:ext>
            </a:extLst>
          </p:cNvPr>
          <p:cNvSpPr>
            <a:spLocks noGrp="1"/>
          </p:cNvSpPr>
          <p:nvPr>
            <p:ph type="body" sz="quarter" idx="11"/>
          </p:nvPr>
        </p:nvSpPr>
        <p:spPr>
          <a:xfrm>
            <a:off x="623888" y="1516380"/>
            <a:ext cx="10944225" cy="4720907"/>
          </a:xfrm>
          <a:prstGeom prst="rect">
            <a:avLst/>
          </a:prstGeom>
        </p:spPr>
        <p:txBody>
          <a:bodyPr/>
          <a:lstStyle>
            <a:lvl1pPr>
              <a:buClr>
                <a:schemeClr val="accent2"/>
              </a:buClr>
              <a:defRPr/>
            </a:lvl1pPr>
            <a:lvl2pPr>
              <a:defRPr/>
            </a:lvl2pPr>
            <a:lvl3pPr>
              <a:defRPr/>
            </a:lvl3pPr>
            <a:lvl4pPr>
              <a:defRPr/>
            </a:lvl4pPr>
            <a:lvl5pPr>
              <a:defRPr/>
            </a:lvl5pPr>
            <a:lvl6pPr>
              <a:defRPr/>
            </a:lvl6pPr>
          </a:lstStyle>
          <a:p>
            <a:pPr lvl="0"/>
            <a:r>
              <a:rPr lang="en-US" noProof="0" dirty="0"/>
              <a:t>Click to edit Master text styles</a:t>
            </a:r>
          </a:p>
          <a:p>
            <a:pPr lvl="1"/>
            <a:r>
              <a:rPr lang="en-US" noProof="0" dirty="0"/>
              <a:t>Second level</a:t>
            </a:r>
          </a:p>
          <a:p>
            <a:pPr lvl="2"/>
            <a:r>
              <a:rPr lang="en-US" noProof="0" dirty="0"/>
              <a:t>Third level</a:t>
            </a:r>
          </a:p>
        </p:txBody>
      </p:sp>
    </p:spTree>
    <p:extLst>
      <p:ext uri="{BB962C8B-B14F-4D97-AF65-F5344CB8AC3E}">
        <p14:creationId xmlns:p14="http://schemas.microsoft.com/office/powerpoint/2010/main" val="1434220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72087" y="371690"/>
            <a:ext cx="11301044"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506437" y="1291082"/>
            <a:ext cx="11366693"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506437" y="6103451"/>
            <a:ext cx="3860800" cy="365125"/>
          </a:xfrm>
          <a:prstGeom prst="rect">
            <a:avLst/>
          </a:prstGeom>
        </p:spPr>
        <p:txBody>
          <a:bodyPr/>
          <a:lstStyle>
            <a:lvl1pPr fontAlgn="auto">
              <a:spcBef>
                <a:spcPts val="0"/>
              </a:spcBef>
              <a:spcAft>
                <a:spcPts val="0"/>
              </a:spcAft>
              <a:defRPr sz="1800">
                <a:latin typeface="Segoe UI"/>
                <a:ea typeface="+mn-ea"/>
                <a:cs typeface="+mn-cs"/>
              </a:defRPr>
            </a:lvl1pPr>
          </a:lstStyle>
          <a:p>
            <a:pPr>
              <a:defRPr/>
            </a:pPr>
            <a:endParaRPr lang="nl-NL" dirty="0">
              <a:solidFill>
                <a:srgbClr val="1C1C1C"/>
              </a:solidFill>
            </a:endParaRPr>
          </a:p>
        </p:txBody>
      </p:sp>
    </p:spTree>
    <p:extLst>
      <p:ext uri="{BB962C8B-B14F-4D97-AF65-F5344CB8AC3E}">
        <p14:creationId xmlns:p14="http://schemas.microsoft.com/office/powerpoint/2010/main" val="1446294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967759" y="1291445"/>
            <a:ext cx="4886888" cy="5247467"/>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6158727"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96731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3753722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86161" y="1302089"/>
            <a:ext cx="4891212"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4" name="Tijdelijke aanduiding voor inhoud 3"/>
          <p:cNvSpPr>
            <a:spLocks noGrp="1"/>
          </p:cNvSpPr>
          <p:nvPr>
            <p:ph sz="half" idx="2"/>
          </p:nvPr>
        </p:nvSpPr>
        <p:spPr>
          <a:xfrm>
            <a:off x="986161" y="2028321"/>
            <a:ext cx="4891212" cy="4510593"/>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tekst 2"/>
          <p:cNvSpPr>
            <a:spLocks noGrp="1"/>
          </p:cNvSpPr>
          <p:nvPr>
            <p:ph type="body" idx="13"/>
          </p:nvPr>
        </p:nvSpPr>
        <p:spPr>
          <a:xfrm>
            <a:off x="6159834" y="1302089"/>
            <a:ext cx="4891212"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11" name="Tijdelijke aanduiding voor inhoud 3"/>
          <p:cNvSpPr>
            <a:spLocks noGrp="1"/>
          </p:cNvSpPr>
          <p:nvPr>
            <p:ph sz="half" idx="14"/>
          </p:nvPr>
        </p:nvSpPr>
        <p:spPr>
          <a:xfrm>
            <a:off x="6159834" y="2028321"/>
            <a:ext cx="4891212"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7"/>
          <p:cNvSpPr>
            <a:spLocks noGrp="1"/>
          </p:cNvSpPr>
          <p:nvPr>
            <p:ph type="ftr" sz="quarter" idx="15"/>
          </p:nvPr>
        </p:nvSpPr>
        <p:spPr>
          <a:xfrm>
            <a:off x="98636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3604909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11" name="Tijdelijke aanduiding voor inhoud 3"/>
          <p:cNvSpPr>
            <a:spLocks noGrp="1"/>
          </p:cNvSpPr>
          <p:nvPr>
            <p:ph sz="half" idx="16"/>
          </p:nvPr>
        </p:nvSpPr>
        <p:spPr>
          <a:xfrm>
            <a:off x="6175507" y="1303097"/>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2" name="Tijdelijke aanduiding voor inhoud 3"/>
          <p:cNvSpPr>
            <a:spLocks noGrp="1"/>
          </p:cNvSpPr>
          <p:nvPr>
            <p:ph sz="half" idx="17"/>
          </p:nvPr>
        </p:nvSpPr>
        <p:spPr>
          <a:xfrm>
            <a:off x="6175507" y="3545864"/>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986160" y="3546809"/>
            <a:ext cx="4885267" cy="2992104"/>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0" y="1310393"/>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1"/>
          </p:nvPr>
        </p:nvSpPr>
        <p:spPr>
          <a:xfrm>
            <a:off x="984251"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633796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ee objecten">
    <p:spTree>
      <p:nvGrpSpPr>
        <p:cNvPr id="1" name=""/>
        <p:cNvGrpSpPr/>
        <p:nvPr/>
      </p:nvGrpSpPr>
      <p:grpSpPr>
        <a:xfrm>
          <a:off x="0" y="0"/>
          <a:ext cx="0" cy="0"/>
          <a:chOff x="0" y="0"/>
          <a:chExt cx="0" cy="0"/>
        </a:xfrm>
      </p:grpSpPr>
      <p:sp>
        <p:nvSpPr>
          <p:cNvPr id="12" name="Tijdelijke aanduiding voor inhoud 3"/>
          <p:cNvSpPr>
            <a:spLocks noGrp="1"/>
          </p:cNvSpPr>
          <p:nvPr>
            <p:ph sz="half" idx="17"/>
          </p:nvPr>
        </p:nvSpPr>
        <p:spPr>
          <a:xfrm>
            <a:off x="6175507" y="3534213"/>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6177128" y="1291850"/>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0" y="1291850"/>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jdelijke aanduiding voor inhoud 3"/>
          <p:cNvSpPr>
            <a:spLocks noGrp="1"/>
          </p:cNvSpPr>
          <p:nvPr>
            <p:ph sz="half" idx="21"/>
          </p:nvPr>
        </p:nvSpPr>
        <p:spPr>
          <a:xfrm>
            <a:off x="986160" y="3534213"/>
            <a:ext cx="4886888" cy="300470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9"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2"/>
          </p:nvPr>
        </p:nvSpPr>
        <p:spPr>
          <a:xfrm>
            <a:off x="98636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3998812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317634"/>
            <a:ext cx="12192000" cy="6540366"/>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2508141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219200" y="1807970"/>
            <a:ext cx="9870331" cy="667890"/>
          </a:xfrm>
          <a:prstGeom prst="rect">
            <a:avLst/>
          </a:prstGeom>
        </p:spPr>
        <p:txBody>
          <a:bodyPr/>
          <a:lstStyle>
            <a:lvl1pPr>
              <a:defRPr sz="3000" b="1" i="0" cap="none">
                <a:solidFill>
                  <a:schemeClr val="tx2"/>
                </a:solidFill>
                <a:latin typeface="Segoe UI"/>
              </a:defRPr>
            </a:lvl1pPr>
          </a:lstStyle>
          <a:p>
            <a:r>
              <a:rPr lang="nl-BE"/>
              <a:t>Titelstijl van model bewerken</a:t>
            </a:r>
            <a:endParaRPr lang="nl-NL" dirty="0"/>
          </a:p>
        </p:txBody>
      </p:sp>
      <p:sp>
        <p:nvSpPr>
          <p:cNvPr id="3" name="Subtitel 2"/>
          <p:cNvSpPr>
            <a:spLocks noGrp="1"/>
          </p:cNvSpPr>
          <p:nvPr>
            <p:ph type="subTitle" idx="1"/>
          </p:nvPr>
        </p:nvSpPr>
        <p:spPr>
          <a:xfrm>
            <a:off x="1219199" y="2673769"/>
            <a:ext cx="9870332" cy="2755542"/>
          </a:xfrm>
          <a:prstGeom prst="rect">
            <a:avLst/>
          </a:prstGeom>
        </p:spPr>
        <p:txBody>
          <a:bodyPr/>
          <a:lstStyle>
            <a:lvl1pPr marL="0" indent="0" algn="l">
              <a:buNone/>
              <a:defRPr sz="2000" b="0" i="0" baseline="0">
                <a:solidFill>
                  <a:schemeClr val="accent6"/>
                </a:solidFill>
                <a:latin typeface="Segoe UI"/>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Klik om de titelstijl van het model te bewerken</a:t>
            </a:r>
            <a:endParaRPr lang="nl-NL" dirty="0"/>
          </a:p>
        </p:txBody>
      </p:sp>
      <p:sp>
        <p:nvSpPr>
          <p:cNvPr id="4" name="Tijdelijke aanduiding voor voettekst 4"/>
          <p:cNvSpPr>
            <a:spLocks noGrp="1"/>
          </p:cNvSpPr>
          <p:nvPr>
            <p:ph type="ftr" sz="quarter" idx="10"/>
          </p:nvPr>
        </p:nvSpPr>
        <p:spPr>
          <a:xfrm>
            <a:off x="1219200" y="6173789"/>
            <a:ext cx="3860800" cy="365125"/>
          </a:xfrm>
          <a:prstGeom prst="rect">
            <a:avLst/>
          </a:prstGeom>
        </p:spPr>
        <p:txBody>
          <a:bodyPr/>
          <a:lstStyle>
            <a:lvl1pPr fontAlgn="auto">
              <a:spcBef>
                <a:spcPts val="0"/>
              </a:spcBef>
              <a:spcAft>
                <a:spcPts val="0"/>
              </a:spcAft>
              <a:defRPr sz="1400">
                <a:latin typeface="Segoe UI"/>
                <a:ea typeface="+mn-ea"/>
                <a:cs typeface="Segoe UI"/>
              </a:defRPr>
            </a:lvl1pPr>
          </a:lstStyle>
          <a:p>
            <a:pPr>
              <a:defRPr/>
            </a:pPr>
            <a:endParaRPr lang="nl-NL"/>
          </a:p>
        </p:txBody>
      </p:sp>
    </p:spTree>
    <p:extLst>
      <p:ext uri="{BB962C8B-B14F-4D97-AF65-F5344CB8AC3E}">
        <p14:creationId xmlns:p14="http://schemas.microsoft.com/office/powerpoint/2010/main" val="1824092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319087"/>
            <a:ext cx="12192000" cy="3950275"/>
          </a:xfrm>
          <a:prstGeom prst="rect">
            <a:avLst/>
          </a:prstGeom>
        </p:spPr>
        <p:txBody>
          <a:bodyPr vert="horz"/>
          <a:lstStyle>
            <a:lvl1pPr>
              <a:defRPr sz="2400">
                <a:latin typeface="Segoe UI"/>
              </a:defRPr>
            </a:lvl1pPr>
          </a:lstStyle>
          <a:p>
            <a:pPr lvl="0"/>
            <a:endParaRPr lang="nl-NL" noProof="0" dirty="0"/>
          </a:p>
        </p:txBody>
      </p:sp>
      <p:sp>
        <p:nvSpPr>
          <p:cNvPr id="5" name="Titel 1"/>
          <p:cNvSpPr>
            <a:spLocks noGrp="1"/>
          </p:cNvSpPr>
          <p:nvPr>
            <p:ph type="title"/>
          </p:nvPr>
        </p:nvSpPr>
        <p:spPr>
          <a:xfrm>
            <a:off x="986176" y="4457533"/>
            <a:ext cx="7687013" cy="606255"/>
          </a:xfrm>
          <a:prstGeom prst="rect">
            <a:avLst/>
          </a:prstGeom>
        </p:spPr>
        <p:txBody>
          <a:bodyPr/>
          <a:lstStyle>
            <a:lvl1pPr>
              <a:defRPr sz="2400"/>
            </a:lvl1pPr>
          </a:lstStyle>
          <a:p>
            <a:r>
              <a:rPr lang="nl-BE" dirty="0"/>
              <a:t>Titelstijl van model bewerken</a:t>
            </a:r>
            <a:endParaRPr lang="nl-NL" dirty="0"/>
          </a:p>
        </p:txBody>
      </p:sp>
      <p:sp>
        <p:nvSpPr>
          <p:cNvPr id="6" name="Tijdelijke aanduiding voor tekst 2"/>
          <p:cNvSpPr>
            <a:spLocks noGrp="1"/>
          </p:cNvSpPr>
          <p:nvPr>
            <p:ph type="body" idx="1"/>
          </p:nvPr>
        </p:nvSpPr>
        <p:spPr>
          <a:xfrm>
            <a:off x="986176" y="5063788"/>
            <a:ext cx="7687013" cy="421531"/>
          </a:xfrm>
          <a:prstGeom prst="rect">
            <a:avLst/>
          </a:prstGeom>
        </p:spPr>
        <p:txBody>
          <a:bodyPr anchor="b"/>
          <a:lstStyle>
            <a:lvl1pPr marL="0" indent="0">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7" name="Tijdelijke aanduiding voor voettekst 5"/>
          <p:cNvSpPr>
            <a:spLocks noGrp="1"/>
          </p:cNvSpPr>
          <p:nvPr>
            <p:ph type="ftr" sz="quarter" idx="11"/>
          </p:nvPr>
        </p:nvSpPr>
        <p:spPr>
          <a:xfrm>
            <a:off x="984251"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963926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72087" y="371690"/>
            <a:ext cx="11301044"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506437" y="1291082"/>
            <a:ext cx="11366693"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506437" y="6103451"/>
            <a:ext cx="3860800" cy="365125"/>
          </a:xfrm>
          <a:prstGeom prst="rect">
            <a:avLst/>
          </a:prstGeom>
        </p:spPr>
        <p:txBody>
          <a:bodyPr/>
          <a:lstStyle>
            <a:lvl1pPr fontAlgn="auto">
              <a:spcBef>
                <a:spcPts val="0"/>
              </a:spcBef>
              <a:spcAft>
                <a:spcPts val="0"/>
              </a:spcAft>
              <a:defRPr sz="1800">
                <a:latin typeface="Segoe UI"/>
                <a:ea typeface="+mn-ea"/>
                <a:cs typeface="+mn-cs"/>
              </a:defRPr>
            </a:lvl1pPr>
          </a:lstStyle>
          <a:p>
            <a:pPr>
              <a:defRPr/>
            </a:pPr>
            <a:endParaRPr lang="nl-NL" dirty="0">
              <a:solidFill>
                <a:srgbClr val="1C1C1C"/>
              </a:solidFill>
            </a:endParaRPr>
          </a:p>
        </p:txBody>
      </p:sp>
    </p:spTree>
    <p:extLst>
      <p:ext uri="{BB962C8B-B14F-4D97-AF65-F5344CB8AC3E}">
        <p14:creationId xmlns:p14="http://schemas.microsoft.com/office/powerpoint/2010/main" val="3389917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967759" y="1291445"/>
            <a:ext cx="4886888" cy="5247467"/>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6158727"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96731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229069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86161" y="1302089"/>
            <a:ext cx="4891212"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4" name="Tijdelijke aanduiding voor inhoud 3"/>
          <p:cNvSpPr>
            <a:spLocks noGrp="1"/>
          </p:cNvSpPr>
          <p:nvPr>
            <p:ph sz="half" idx="2"/>
          </p:nvPr>
        </p:nvSpPr>
        <p:spPr>
          <a:xfrm>
            <a:off x="986161" y="2028321"/>
            <a:ext cx="4891212" cy="4510593"/>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tekst 2"/>
          <p:cNvSpPr>
            <a:spLocks noGrp="1"/>
          </p:cNvSpPr>
          <p:nvPr>
            <p:ph type="body" idx="13"/>
          </p:nvPr>
        </p:nvSpPr>
        <p:spPr>
          <a:xfrm>
            <a:off x="6159834" y="1302089"/>
            <a:ext cx="4891212"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11" name="Tijdelijke aanduiding voor inhoud 3"/>
          <p:cNvSpPr>
            <a:spLocks noGrp="1"/>
          </p:cNvSpPr>
          <p:nvPr>
            <p:ph sz="half" idx="14"/>
          </p:nvPr>
        </p:nvSpPr>
        <p:spPr>
          <a:xfrm>
            <a:off x="6159834" y="2028321"/>
            <a:ext cx="4891212"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7"/>
          <p:cNvSpPr>
            <a:spLocks noGrp="1"/>
          </p:cNvSpPr>
          <p:nvPr>
            <p:ph type="ftr" sz="quarter" idx="15"/>
          </p:nvPr>
        </p:nvSpPr>
        <p:spPr>
          <a:xfrm>
            <a:off x="98636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216059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11" name="Tijdelijke aanduiding voor inhoud 3"/>
          <p:cNvSpPr>
            <a:spLocks noGrp="1"/>
          </p:cNvSpPr>
          <p:nvPr>
            <p:ph sz="half" idx="16"/>
          </p:nvPr>
        </p:nvSpPr>
        <p:spPr>
          <a:xfrm>
            <a:off x="6175507" y="1303097"/>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2" name="Tijdelijke aanduiding voor inhoud 3"/>
          <p:cNvSpPr>
            <a:spLocks noGrp="1"/>
          </p:cNvSpPr>
          <p:nvPr>
            <p:ph sz="half" idx="17"/>
          </p:nvPr>
        </p:nvSpPr>
        <p:spPr>
          <a:xfrm>
            <a:off x="6175507" y="3545864"/>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986160" y="3546809"/>
            <a:ext cx="4885267" cy="2992104"/>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0" y="1310393"/>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1"/>
          </p:nvPr>
        </p:nvSpPr>
        <p:spPr>
          <a:xfrm>
            <a:off x="984251"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1944528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ee objecten">
    <p:spTree>
      <p:nvGrpSpPr>
        <p:cNvPr id="1" name=""/>
        <p:cNvGrpSpPr/>
        <p:nvPr/>
      </p:nvGrpSpPr>
      <p:grpSpPr>
        <a:xfrm>
          <a:off x="0" y="0"/>
          <a:ext cx="0" cy="0"/>
          <a:chOff x="0" y="0"/>
          <a:chExt cx="0" cy="0"/>
        </a:xfrm>
      </p:grpSpPr>
      <p:sp>
        <p:nvSpPr>
          <p:cNvPr id="12" name="Tijdelijke aanduiding voor inhoud 3"/>
          <p:cNvSpPr>
            <a:spLocks noGrp="1"/>
          </p:cNvSpPr>
          <p:nvPr>
            <p:ph sz="half" idx="17"/>
          </p:nvPr>
        </p:nvSpPr>
        <p:spPr>
          <a:xfrm>
            <a:off x="6175507" y="3534213"/>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6177128" y="1291850"/>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0" y="1291850"/>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jdelijke aanduiding voor inhoud 3"/>
          <p:cNvSpPr>
            <a:spLocks noGrp="1"/>
          </p:cNvSpPr>
          <p:nvPr>
            <p:ph sz="half" idx="21"/>
          </p:nvPr>
        </p:nvSpPr>
        <p:spPr>
          <a:xfrm>
            <a:off x="986160" y="3534213"/>
            <a:ext cx="4886888" cy="300470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9"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2"/>
          </p:nvPr>
        </p:nvSpPr>
        <p:spPr>
          <a:xfrm>
            <a:off x="98636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1248919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317634"/>
            <a:ext cx="12192000" cy="6540366"/>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4027393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319087"/>
            <a:ext cx="12192000" cy="3950275"/>
          </a:xfrm>
          <a:prstGeom prst="rect">
            <a:avLst/>
          </a:prstGeom>
        </p:spPr>
        <p:txBody>
          <a:bodyPr vert="horz"/>
          <a:lstStyle>
            <a:lvl1pPr>
              <a:defRPr sz="2400">
                <a:latin typeface="Segoe UI"/>
              </a:defRPr>
            </a:lvl1pPr>
          </a:lstStyle>
          <a:p>
            <a:pPr lvl="0"/>
            <a:endParaRPr lang="nl-NL" noProof="0" dirty="0"/>
          </a:p>
        </p:txBody>
      </p:sp>
      <p:sp>
        <p:nvSpPr>
          <p:cNvPr id="5" name="Titel 1"/>
          <p:cNvSpPr>
            <a:spLocks noGrp="1"/>
          </p:cNvSpPr>
          <p:nvPr>
            <p:ph type="title"/>
          </p:nvPr>
        </p:nvSpPr>
        <p:spPr>
          <a:xfrm>
            <a:off x="986176" y="4457533"/>
            <a:ext cx="7687013" cy="606255"/>
          </a:xfrm>
          <a:prstGeom prst="rect">
            <a:avLst/>
          </a:prstGeom>
        </p:spPr>
        <p:txBody>
          <a:bodyPr/>
          <a:lstStyle>
            <a:lvl1pPr>
              <a:defRPr sz="2400"/>
            </a:lvl1pPr>
          </a:lstStyle>
          <a:p>
            <a:r>
              <a:rPr lang="nl-BE" dirty="0"/>
              <a:t>Titelstijl van model bewerken</a:t>
            </a:r>
            <a:endParaRPr lang="nl-NL" dirty="0"/>
          </a:p>
        </p:txBody>
      </p:sp>
      <p:sp>
        <p:nvSpPr>
          <p:cNvPr id="6" name="Tijdelijke aanduiding voor tekst 2"/>
          <p:cNvSpPr>
            <a:spLocks noGrp="1"/>
          </p:cNvSpPr>
          <p:nvPr>
            <p:ph type="body" idx="1"/>
          </p:nvPr>
        </p:nvSpPr>
        <p:spPr>
          <a:xfrm>
            <a:off x="986176" y="5063788"/>
            <a:ext cx="7687013" cy="421531"/>
          </a:xfrm>
          <a:prstGeom prst="rect">
            <a:avLst/>
          </a:prstGeom>
        </p:spPr>
        <p:txBody>
          <a:bodyPr anchor="b"/>
          <a:lstStyle>
            <a:lvl1pPr marL="0" indent="0">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7" name="Tijdelijke aanduiding voor voettekst 5"/>
          <p:cNvSpPr>
            <a:spLocks noGrp="1"/>
          </p:cNvSpPr>
          <p:nvPr>
            <p:ph type="ftr" sz="quarter" idx="11"/>
          </p:nvPr>
        </p:nvSpPr>
        <p:spPr>
          <a:xfrm>
            <a:off x="984251"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solidFill>
                <a:srgbClr val="1C1C1C"/>
              </a:solidFill>
            </a:endParaRPr>
          </a:p>
        </p:txBody>
      </p:sp>
    </p:spTree>
    <p:extLst>
      <p:ext uri="{BB962C8B-B14F-4D97-AF65-F5344CB8AC3E}">
        <p14:creationId xmlns:p14="http://schemas.microsoft.com/office/powerpoint/2010/main" val="2454969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278BF1-B840-487C-8C01-75D9A30B0FEB}"/>
              </a:ext>
            </a:extLst>
          </p:cNvPr>
          <p:cNvSpPr>
            <a:spLocks noGrp="1"/>
          </p:cNvSpPr>
          <p:nvPr>
            <p:ph type="title"/>
          </p:nvPr>
        </p:nvSpPr>
        <p:spPr>
          <a:xfrm>
            <a:off x="838200" y="365127"/>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6D1F7CE-E32A-4BDC-AC33-2372D39193F2}"/>
              </a:ext>
            </a:extLst>
          </p:cNvPr>
          <p:cNvSpPr>
            <a:spLocks noGrp="1"/>
          </p:cNvSpPr>
          <p:nvPr>
            <p:ph sz="half" idx="1"/>
          </p:nvPr>
        </p:nvSpPr>
        <p:spPr>
          <a:xfrm>
            <a:off x="838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943333E-2243-492B-818E-53E8DBE50CE3}"/>
              </a:ext>
            </a:extLst>
          </p:cNvPr>
          <p:cNvSpPr>
            <a:spLocks noGrp="1"/>
          </p:cNvSpPr>
          <p:nvPr>
            <p:ph sz="half" idx="2"/>
          </p:nvPr>
        </p:nvSpPr>
        <p:spPr>
          <a:xfrm>
            <a:off x="6172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AD1186D-A6CE-471D-B9FC-FB707AB35A32}"/>
              </a:ext>
            </a:extLst>
          </p:cNvPr>
          <p:cNvSpPr>
            <a:spLocks noGrp="1"/>
          </p:cNvSpPr>
          <p:nvPr>
            <p:ph type="dt" sz="half" idx="10"/>
          </p:nvPr>
        </p:nvSpPr>
        <p:spPr>
          <a:xfrm>
            <a:off x="838200" y="6356352"/>
            <a:ext cx="2743200" cy="365125"/>
          </a:xfrm>
          <a:prstGeom prst="rect">
            <a:avLst/>
          </a:prstGeom>
        </p:spPr>
        <p:txBody>
          <a:bodyPr/>
          <a:lstStyle/>
          <a:p>
            <a:fld id="{286594EB-94F0-451E-B62D-E5E5F7560094}" type="datetimeFigureOut">
              <a:rPr lang="nl-NL" smtClean="0">
                <a:solidFill>
                  <a:srgbClr val="1C1C1C"/>
                </a:solidFill>
              </a:rPr>
              <a:pPr/>
              <a:t>7-2-2022</a:t>
            </a:fld>
            <a:endParaRPr lang="nl-NL">
              <a:solidFill>
                <a:srgbClr val="1C1C1C"/>
              </a:solidFill>
            </a:endParaRPr>
          </a:p>
        </p:txBody>
      </p:sp>
      <p:sp>
        <p:nvSpPr>
          <p:cNvPr id="6" name="Tijdelijke aanduiding voor voettekst 5">
            <a:extLst>
              <a:ext uri="{FF2B5EF4-FFF2-40B4-BE49-F238E27FC236}">
                <a16:creationId xmlns:a16="http://schemas.microsoft.com/office/drawing/2014/main" id="{96D758A0-4303-4D03-98A3-26A9877CA267}"/>
              </a:ext>
            </a:extLst>
          </p:cNvPr>
          <p:cNvSpPr>
            <a:spLocks noGrp="1"/>
          </p:cNvSpPr>
          <p:nvPr>
            <p:ph type="ftr" sz="quarter" idx="11"/>
          </p:nvPr>
        </p:nvSpPr>
        <p:spPr>
          <a:xfrm>
            <a:off x="4038600" y="6356352"/>
            <a:ext cx="4114800" cy="365125"/>
          </a:xfrm>
          <a:prstGeom prst="rect">
            <a:avLst/>
          </a:prstGeom>
        </p:spPr>
        <p:txBody>
          <a:bodyPr/>
          <a:lstStyle/>
          <a:p>
            <a:endParaRPr lang="nl-NL">
              <a:solidFill>
                <a:srgbClr val="1C1C1C"/>
              </a:solidFill>
            </a:endParaRPr>
          </a:p>
        </p:txBody>
      </p:sp>
      <p:sp>
        <p:nvSpPr>
          <p:cNvPr id="7" name="Tijdelijke aanduiding voor dianummer 6">
            <a:extLst>
              <a:ext uri="{FF2B5EF4-FFF2-40B4-BE49-F238E27FC236}">
                <a16:creationId xmlns:a16="http://schemas.microsoft.com/office/drawing/2014/main" id="{489D83AA-D469-4889-B057-C02340ACA2DC}"/>
              </a:ext>
            </a:extLst>
          </p:cNvPr>
          <p:cNvSpPr>
            <a:spLocks noGrp="1"/>
          </p:cNvSpPr>
          <p:nvPr>
            <p:ph type="sldNum" sz="quarter" idx="12"/>
          </p:nvPr>
        </p:nvSpPr>
        <p:spPr>
          <a:xfrm>
            <a:off x="8610600" y="6356352"/>
            <a:ext cx="2743200" cy="365125"/>
          </a:xfrm>
          <a:prstGeom prst="rect">
            <a:avLst/>
          </a:prstGeom>
        </p:spPr>
        <p:txBody>
          <a:bodyPr/>
          <a:lstStyle/>
          <a:p>
            <a:fld id="{2541AA26-9B5C-401D-AAED-7CBB24571DA8}" type="slidenum">
              <a:rPr lang="nl-NL" smtClean="0">
                <a:solidFill>
                  <a:srgbClr val="1C1C1C"/>
                </a:solidFill>
              </a:rPr>
              <a:pPr/>
              <a:t>‹nr.›</a:t>
            </a:fld>
            <a:endParaRPr lang="nl-NL">
              <a:solidFill>
                <a:srgbClr val="1C1C1C"/>
              </a:solidFill>
            </a:endParaRPr>
          </a:p>
        </p:txBody>
      </p:sp>
    </p:spTree>
    <p:extLst>
      <p:ext uri="{BB962C8B-B14F-4D97-AF65-F5344CB8AC3E}">
        <p14:creationId xmlns:p14="http://schemas.microsoft.com/office/powerpoint/2010/main" val="3160861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5964" y="149706"/>
            <a:ext cx="11756507" cy="745608"/>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47537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72087" y="371690"/>
            <a:ext cx="11301044"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506437" y="1291082"/>
            <a:ext cx="11366693"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506437" y="6103451"/>
            <a:ext cx="3860800" cy="365125"/>
          </a:xfrm>
          <a:prstGeom prst="rect">
            <a:avLst/>
          </a:prstGeom>
        </p:spPr>
        <p:txBody>
          <a:bodyPr/>
          <a:lstStyle>
            <a:lvl1pPr fontAlgn="auto">
              <a:spcBef>
                <a:spcPts val="0"/>
              </a:spcBef>
              <a:spcAft>
                <a:spcPts val="0"/>
              </a:spcAft>
              <a:defRPr sz="1800">
                <a:latin typeface="Segoe UI"/>
                <a:ea typeface="+mn-ea"/>
                <a:cs typeface="+mn-cs"/>
              </a:defRPr>
            </a:lvl1pPr>
          </a:lstStyle>
          <a:p>
            <a:pPr>
              <a:defRPr/>
            </a:pPr>
            <a:endParaRPr lang="nl-NL" dirty="0"/>
          </a:p>
        </p:txBody>
      </p:sp>
    </p:spTree>
    <p:extLst>
      <p:ext uri="{BB962C8B-B14F-4D97-AF65-F5344CB8AC3E}">
        <p14:creationId xmlns:p14="http://schemas.microsoft.com/office/powerpoint/2010/main" val="484469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nl-NL"/>
              <a:t>Klik om de stijl te bewerken</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C53F1EC-E8CD-4A31-8157-B71607FFE3B3}" type="datetimeFigureOut">
              <a:rPr lang="en-US" smtClean="0">
                <a:solidFill>
                  <a:srgbClr val="1C1C1C"/>
                </a:solidFill>
              </a:rPr>
              <a:pPr/>
              <a:t>2/7/2022</a:t>
            </a:fld>
            <a:endParaRPr lang="en-US">
              <a:solidFill>
                <a:srgbClr val="1C1C1C"/>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1C1C1C"/>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51E0ADA-637F-437A-BAD8-56CF454B1A3B}" type="slidenum">
              <a:rPr lang="en-US" smtClean="0">
                <a:solidFill>
                  <a:srgbClr val="1C1C1C"/>
                </a:solidFill>
              </a:rPr>
              <a:pPr/>
              <a:t>‹nr.›</a:t>
            </a:fld>
            <a:endParaRPr lang="en-US">
              <a:solidFill>
                <a:srgbClr val="1C1C1C"/>
              </a:solidFill>
            </a:endParaRPr>
          </a:p>
        </p:txBody>
      </p:sp>
    </p:spTree>
    <p:extLst>
      <p:ext uri="{BB962C8B-B14F-4D97-AF65-F5344CB8AC3E}">
        <p14:creationId xmlns:p14="http://schemas.microsoft.com/office/powerpoint/2010/main" val="278095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t="2692"/>
          <a:stretch/>
        </p:blipFill>
        <p:spPr>
          <a:xfrm>
            <a:off x="499672" y="-3317544"/>
            <a:ext cx="11692328" cy="7754631"/>
          </a:xfrm>
          <a:prstGeom prst="rect">
            <a:avLst/>
          </a:prstGeom>
        </p:spPr>
      </p:pic>
      <p:sp>
        <p:nvSpPr>
          <p:cNvPr id="2" name="Titel 1"/>
          <p:cNvSpPr>
            <a:spLocks noGrp="1"/>
          </p:cNvSpPr>
          <p:nvPr>
            <p:ph type="ctrTitle"/>
          </p:nvPr>
        </p:nvSpPr>
        <p:spPr>
          <a:xfrm>
            <a:off x="665000" y="4461169"/>
            <a:ext cx="10418637" cy="1065851"/>
          </a:xfrm>
        </p:spPr>
        <p:txBody>
          <a:bodyPr/>
          <a:lstStyle>
            <a:lvl1pPr algn="l">
              <a:defRPr>
                <a:solidFill>
                  <a:srgbClr val="254061"/>
                </a:solidFill>
                <a:latin typeface="Arial" panose="020B0604020202020204" pitchFamily="34" charset="0"/>
                <a:cs typeface="Arial" panose="020B0604020202020204" pitchFamily="34" charset="0"/>
              </a:defRPr>
            </a:lvl1pPr>
          </a:lstStyle>
          <a:p>
            <a:r>
              <a:rPr lang="en-US"/>
              <a:t>Click to edit Master title style</a:t>
            </a:r>
            <a:endParaRPr lang="nl-NL" dirty="0"/>
          </a:p>
        </p:txBody>
      </p:sp>
      <p:sp>
        <p:nvSpPr>
          <p:cNvPr id="3" name="Subtitel 2"/>
          <p:cNvSpPr>
            <a:spLocks noGrp="1"/>
          </p:cNvSpPr>
          <p:nvPr>
            <p:ph type="subTitle" idx="1"/>
          </p:nvPr>
        </p:nvSpPr>
        <p:spPr>
          <a:xfrm>
            <a:off x="665001" y="5625626"/>
            <a:ext cx="9063971" cy="645183"/>
          </a:xfrm>
        </p:spPr>
        <p:txBody>
          <a:bodyPr>
            <a:normAutofit/>
          </a:bodyPr>
          <a:lstStyle>
            <a:lvl1pPr marL="0" indent="0" algn="l">
              <a:buNone/>
              <a:defRPr sz="2400">
                <a:solidFill>
                  <a:srgbClr val="FF6C00"/>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nl-NL" dirty="0"/>
          </a:p>
        </p:txBody>
      </p:sp>
      <p:pic>
        <p:nvPicPr>
          <p:cNvPr id="20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1039318"/>
            <a:ext cx="512233" cy="744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12971" y="5948221"/>
            <a:ext cx="1281988" cy="775251"/>
          </a:xfrm>
          <a:prstGeom prst="rect">
            <a:avLst/>
          </a:prstGeom>
        </p:spPr>
      </p:pic>
      <p:sp>
        <p:nvSpPr>
          <p:cNvPr id="14" name="Tekstvak 2"/>
          <p:cNvSpPr txBox="1">
            <a:spLocks noChangeArrowheads="1"/>
          </p:cNvSpPr>
          <p:nvPr userDrawn="1"/>
        </p:nvSpPr>
        <p:spPr bwMode="auto">
          <a:xfrm>
            <a:off x="3201940" y="6557506"/>
            <a:ext cx="7231560" cy="3004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Bef>
                <a:spcPts val="600"/>
              </a:spcBef>
              <a:spcAft>
                <a:spcPts val="2400"/>
              </a:spcAft>
            </a:pPr>
            <a:r>
              <a:rPr lang="en-US" sz="900" dirty="0">
                <a:effectLst/>
                <a:latin typeface="+mn-lt"/>
                <a:ea typeface="Times New Roman"/>
                <a:cs typeface="Arial"/>
              </a:rPr>
              <a:t>This project is funded by the European Commission’s FP7 </a:t>
            </a:r>
            <a:r>
              <a:rPr lang="en-US" sz="900" dirty="0" err="1">
                <a:effectLst/>
                <a:latin typeface="+mn-lt"/>
                <a:ea typeface="Times New Roman"/>
                <a:cs typeface="Arial"/>
              </a:rPr>
              <a:t>Programme</a:t>
            </a:r>
            <a:r>
              <a:rPr lang="en-US" sz="900" dirty="0">
                <a:effectLst/>
                <a:latin typeface="+mn-lt"/>
                <a:ea typeface="Times New Roman"/>
                <a:cs typeface="Arial"/>
              </a:rPr>
              <a:t> under grant agreement No. 602525</a:t>
            </a:r>
          </a:p>
          <a:p>
            <a:pPr algn="r">
              <a:lnSpc>
                <a:spcPct val="115000"/>
              </a:lnSpc>
              <a:spcBef>
                <a:spcPts val="600"/>
              </a:spcBef>
              <a:spcAft>
                <a:spcPts val="2400"/>
              </a:spcAft>
            </a:pPr>
            <a:r>
              <a:rPr lang="en-GB" sz="1100" dirty="0">
                <a:effectLst/>
                <a:latin typeface="Calibri"/>
                <a:ea typeface="Calibri"/>
                <a:cs typeface="Times New Roman"/>
              </a:rPr>
              <a:t> </a:t>
            </a:r>
          </a:p>
        </p:txBody>
      </p:sp>
      <p:sp>
        <p:nvSpPr>
          <p:cNvPr id="15" name="Rectangle 14"/>
          <p:cNvSpPr/>
          <p:nvPr userDrawn="1"/>
        </p:nvSpPr>
        <p:spPr>
          <a:xfrm>
            <a:off x="0" y="6475395"/>
            <a:ext cx="513600" cy="385200"/>
          </a:xfrm>
          <a:prstGeom prst="rect">
            <a:avLst/>
          </a:prstGeom>
          <a:gradFill flip="none" rotWithShape="1">
            <a:gsLst>
              <a:gs pos="0">
                <a:srgbClr val="254061"/>
              </a:gs>
              <a:gs pos="100000">
                <a:srgbClr val="365E8E"/>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996171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49838" y="274639"/>
            <a:ext cx="10615317" cy="1014516"/>
          </a:xfrm>
        </p:spPr>
        <p:txBody>
          <a:bodyPr>
            <a:noAutofit/>
          </a:bodyPr>
          <a:lstStyle>
            <a:lvl1pPr algn="l">
              <a:defRPr sz="3600">
                <a:solidFill>
                  <a:srgbClr val="254061"/>
                </a:solidFill>
                <a:latin typeface="Arial" panose="020B0604020202020204" pitchFamily="34" charset="0"/>
                <a:cs typeface="Arial" panose="020B0604020202020204" pitchFamily="34" charset="0"/>
              </a:defRPr>
            </a:lvl1pPr>
          </a:lstStyle>
          <a:p>
            <a:r>
              <a:rPr lang="en-US" dirty="0"/>
              <a:t>Click to edit Master title style</a:t>
            </a:r>
            <a:endParaRPr lang="nl-NL" dirty="0"/>
          </a:p>
        </p:txBody>
      </p:sp>
      <p:sp>
        <p:nvSpPr>
          <p:cNvPr id="3" name="Tijdelijke aanduiding voor inhoud 2"/>
          <p:cNvSpPr>
            <a:spLocks noGrp="1"/>
          </p:cNvSpPr>
          <p:nvPr>
            <p:ph idx="1" hasCustomPrompt="1"/>
          </p:nvPr>
        </p:nvSpPr>
        <p:spPr>
          <a:xfrm>
            <a:off x="249836" y="1340375"/>
            <a:ext cx="10972800" cy="4525963"/>
          </a:xfrm>
        </p:spPr>
        <p:txBody>
          <a:bodyPr/>
          <a:lstStyle>
            <a:lvl1pPr marL="342882" indent="-342882">
              <a:buFont typeface="Wingdings" panose="05000000000000000000" pitchFamily="2" charset="2"/>
              <a:buChar char="§"/>
              <a:defRPr sz="2800"/>
            </a:lvl1pPr>
            <a:lvl2pPr marL="742913" indent="-285737">
              <a:buFont typeface="Wingdings" panose="05000000000000000000" pitchFamily="2" charset="2"/>
              <a:buChar char="§"/>
              <a:defRPr sz="2400"/>
            </a:lvl2pPr>
            <a:lvl3pPr marL="1142942" indent="-228589">
              <a:buFont typeface="Wingdings" panose="05000000000000000000" pitchFamily="2" charset="2"/>
              <a:buChar char="§"/>
              <a:defRPr sz="2000"/>
            </a:lvl3pPr>
          </a:lstStyle>
          <a:p>
            <a:pPr lvl="0"/>
            <a:r>
              <a:rPr lang="en-US" dirty="0" err="1"/>
              <a:t>Klik</a:t>
            </a:r>
            <a:r>
              <a:rPr lang="en-US" dirty="0"/>
              <a:t> om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721" y="133181"/>
            <a:ext cx="935576" cy="882825"/>
          </a:xfrm>
          <a:prstGeom prst="rect">
            <a:avLst/>
          </a:prstGeom>
        </p:spPr>
      </p:pic>
    </p:spTree>
    <p:extLst>
      <p:ext uri="{BB962C8B-B14F-4D97-AF65-F5344CB8AC3E}">
        <p14:creationId xmlns:p14="http://schemas.microsoft.com/office/powerpoint/2010/main" val="4103672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609605" y="805347"/>
            <a:ext cx="10255551" cy="612295"/>
          </a:xfrm>
        </p:spPr>
        <p:txBody>
          <a:bodyPr>
            <a:noAutofit/>
          </a:bodyPr>
          <a:lstStyle>
            <a:lvl1pPr algn="l">
              <a:defRPr sz="3600">
                <a:solidFill>
                  <a:srgbClr val="254061"/>
                </a:solidFill>
                <a:latin typeface="Arial" panose="020B0604020202020204" pitchFamily="34" charset="0"/>
                <a:cs typeface="Arial" panose="020B0604020202020204" pitchFamily="34" charset="0"/>
              </a:defRPr>
            </a:lvl1pPr>
          </a:lstStyle>
          <a:p>
            <a:r>
              <a:rPr lang="en-US" dirty="0"/>
              <a:t>Click to edit Master title style</a:t>
            </a:r>
            <a:endParaRPr lang="nl-NL" dirty="0"/>
          </a:p>
        </p:txBody>
      </p:sp>
      <p:sp>
        <p:nvSpPr>
          <p:cNvPr id="3" name="Tijdelijke aanduiding voor inhoud 2"/>
          <p:cNvSpPr>
            <a:spLocks noGrp="1"/>
          </p:cNvSpPr>
          <p:nvPr>
            <p:ph sz="half" idx="1" hasCustomPrompt="1"/>
          </p:nvPr>
        </p:nvSpPr>
        <p:spPr>
          <a:xfrm>
            <a:off x="609600" y="1600205"/>
            <a:ext cx="5384800" cy="4525963"/>
          </a:xfrm>
        </p:spPr>
        <p:txBody>
          <a:bodyPr/>
          <a:lstStyle>
            <a:lvl1pPr marL="457178" indent="-457178">
              <a:buFont typeface="Wingdings" panose="05000000000000000000" pitchFamily="2" charset="2"/>
              <a:buChar char="§"/>
              <a:defRPr sz="2800"/>
            </a:lvl1pPr>
            <a:lvl2pPr marL="742913" indent="-285737">
              <a:buFont typeface="Wingdings" panose="05000000000000000000" pitchFamily="2" charset="2"/>
              <a:buChar char="§"/>
              <a:defRPr sz="2400"/>
            </a:lvl2pPr>
            <a:lvl3pPr marL="1142942" indent="-228589">
              <a:buFont typeface="Wingdings" panose="05000000000000000000"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err="1"/>
              <a:t>Klik</a:t>
            </a:r>
            <a:r>
              <a:rPr lang="en-US" dirty="0"/>
              <a:t> om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p:txBody>
      </p:sp>
      <p:sp>
        <p:nvSpPr>
          <p:cNvPr id="4" name="Tijdelijke aanduiding voor inhoud 3"/>
          <p:cNvSpPr>
            <a:spLocks noGrp="1"/>
          </p:cNvSpPr>
          <p:nvPr>
            <p:ph sz="half" idx="2" hasCustomPrompt="1"/>
          </p:nvPr>
        </p:nvSpPr>
        <p:spPr>
          <a:xfrm>
            <a:off x="6197600" y="1600205"/>
            <a:ext cx="5384800" cy="4525963"/>
          </a:xfrm>
        </p:spPr>
        <p:txBody>
          <a:bodyPr/>
          <a:lstStyle>
            <a:lvl1pPr marL="457178" indent="-457178">
              <a:buFont typeface="Wingdings" panose="05000000000000000000" pitchFamily="2" charset="2"/>
              <a:buChar char="§"/>
              <a:defRPr sz="2800"/>
            </a:lvl1pPr>
            <a:lvl2pPr marL="800060" indent="-342882">
              <a:buFont typeface="Wingdings" panose="05000000000000000000" pitchFamily="2" charset="2"/>
              <a:buChar char="§"/>
              <a:defRPr sz="2400"/>
            </a:lvl2pPr>
            <a:lvl3pPr marL="1257238" indent="-342882">
              <a:buFont typeface="Wingdings" panose="05000000000000000000"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err="1"/>
              <a:t>Klik</a:t>
            </a:r>
            <a:r>
              <a:rPr lang="en-US" dirty="0"/>
              <a:t> om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p:txBody>
      </p:sp>
      <p:sp>
        <p:nvSpPr>
          <p:cNvPr id="5" name="Tijdelijke aanduiding voor datum 4"/>
          <p:cNvSpPr>
            <a:spLocks noGrp="1"/>
          </p:cNvSpPr>
          <p:nvPr>
            <p:ph type="dt" sz="half" idx="10"/>
          </p:nvPr>
        </p:nvSpPr>
        <p:spPr/>
        <p:txBody>
          <a:bodyPr/>
          <a:lstStyle/>
          <a:p>
            <a:fld id="{F3B3E1BA-FD20-2A4E-9327-1D006C9DAE39}" type="datetimeFigureOut">
              <a:rPr lang="nl-NL" smtClean="0"/>
              <a:pPr/>
              <a:t>7-2-2022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F3F393C-3899-854C-9240-A4A0D063F3F0}" type="slidenum">
              <a:rPr lang="nl-NL" smtClean="0"/>
              <a:pPr/>
              <a:t>‹nr.›</a:t>
            </a:fld>
            <a:endParaRPr lang="nl-NL"/>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5155" y="133181"/>
            <a:ext cx="1163143" cy="882825"/>
          </a:xfrm>
          <a:prstGeom prst="rect">
            <a:avLst/>
          </a:prstGeom>
        </p:spPr>
      </p:pic>
      <p:sp>
        <p:nvSpPr>
          <p:cNvPr id="10" name="Rectangle 9"/>
          <p:cNvSpPr/>
          <p:nvPr userDrawn="1"/>
        </p:nvSpPr>
        <p:spPr>
          <a:xfrm>
            <a:off x="0" y="6355327"/>
            <a:ext cx="513600" cy="385200"/>
          </a:xfrm>
          <a:prstGeom prst="rect">
            <a:avLst/>
          </a:prstGeom>
          <a:gradFill flip="none" rotWithShape="1">
            <a:gsLst>
              <a:gs pos="0">
                <a:srgbClr val="254061"/>
              </a:gs>
              <a:gs pos="100000">
                <a:srgbClr val="365E8E"/>
              </a:gs>
            </a:gsLst>
            <a:lin ang="27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1" name="Rectangle 10"/>
          <p:cNvSpPr/>
          <p:nvPr userDrawn="1"/>
        </p:nvSpPr>
        <p:spPr>
          <a:xfrm rot="5400000">
            <a:off x="6208199" y="757751"/>
            <a:ext cx="385200" cy="11582400"/>
          </a:xfrm>
          <a:prstGeom prst="rect">
            <a:avLst/>
          </a:prstGeom>
          <a:gradFill>
            <a:gsLst>
              <a:gs pos="49000">
                <a:srgbClr val="FF7F18"/>
              </a:gs>
              <a:gs pos="100000">
                <a:srgbClr val="FF9900"/>
              </a:gs>
              <a:gs pos="74000">
                <a:srgbClr val="FFD4AE"/>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8" name="Pictur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5085" y="5"/>
            <a:ext cx="3676508" cy="785265"/>
          </a:xfrm>
          <a:prstGeom prst="rect">
            <a:avLst/>
          </a:prstGeom>
        </p:spPr>
      </p:pic>
    </p:spTree>
    <p:extLst>
      <p:ext uri="{BB962C8B-B14F-4D97-AF65-F5344CB8AC3E}">
        <p14:creationId xmlns:p14="http://schemas.microsoft.com/office/powerpoint/2010/main" val="2174859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5" y="805347"/>
            <a:ext cx="10255551" cy="612295"/>
          </a:xfrm>
        </p:spPr>
        <p:txBody>
          <a:bodyPr>
            <a:noAutofit/>
          </a:bodyPr>
          <a:lstStyle>
            <a:lvl1pPr algn="l">
              <a:defRPr sz="4000">
                <a:solidFill>
                  <a:srgbClr val="254061"/>
                </a:solidFill>
                <a:latin typeface="Arial" panose="020B0604020202020204" pitchFamily="34" charset="0"/>
                <a:cs typeface="Arial" panose="020B0604020202020204" pitchFamily="34" charset="0"/>
              </a:defRPr>
            </a:lvl1pPr>
          </a:lstStyle>
          <a:p>
            <a:r>
              <a:rPr lang="en-US" dirty="0"/>
              <a:t>Click to edit Master title style</a:t>
            </a:r>
            <a:endParaRPr lang="nl-NL" dirty="0"/>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Tijdelijke aanduiding voor inhoud 3"/>
          <p:cNvSpPr>
            <a:spLocks noGrp="1"/>
          </p:cNvSpPr>
          <p:nvPr>
            <p:ph sz="half" idx="2"/>
          </p:nvPr>
        </p:nvSpPr>
        <p:spPr>
          <a:xfrm>
            <a:off x="609600" y="2174875"/>
            <a:ext cx="5386917" cy="3951288"/>
          </a:xfrm>
        </p:spPr>
        <p:txBody>
          <a:bodyPr/>
          <a:lstStyle>
            <a:lvl1pPr marL="342882" indent="-342882">
              <a:buFont typeface="Wingdings" panose="05000000000000000000" pitchFamily="2" charset="2"/>
              <a:buChar char="§"/>
              <a:defRPr sz="2400"/>
            </a:lvl1pPr>
            <a:lvl2pPr marL="742913" indent="-285737">
              <a:buFont typeface="Wingdings" panose="05000000000000000000" pitchFamily="2" charset="2"/>
              <a:buChar char="§"/>
              <a:defRPr sz="2000"/>
            </a:lvl2pPr>
            <a:lvl3pPr marL="1142942" indent="-228589">
              <a:buFont typeface="Wingdings" panose="05000000000000000000" pitchFamily="2" charset="2"/>
              <a:buChar char="§"/>
              <a:defRPr sz="1800"/>
            </a:lvl3pPr>
            <a:lvl4pPr marL="1600120" indent="-228589">
              <a:buFont typeface="Wingdings" panose="05000000000000000000" pitchFamily="2" charset="2"/>
              <a:buChar char="§"/>
              <a:defRPr sz="1600"/>
            </a:lvl4pPr>
            <a:lvl5pPr marL="2057298" indent="-228589">
              <a:buFont typeface="Wingdings" panose="05000000000000000000"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6193372" y="1535113"/>
            <a:ext cx="5389033" cy="639763"/>
          </a:xfrm>
        </p:spPr>
        <p:txBody>
          <a:bodyPr anchor="b"/>
          <a:lstStyle>
            <a:lvl1pPr marL="0" indent="0">
              <a:buNone/>
              <a:defRPr sz="2400" b="1">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Tijdelijke aanduiding voor inhoud 5"/>
          <p:cNvSpPr>
            <a:spLocks noGrp="1"/>
          </p:cNvSpPr>
          <p:nvPr>
            <p:ph sz="quarter" idx="4"/>
          </p:nvPr>
        </p:nvSpPr>
        <p:spPr>
          <a:xfrm>
            <a:off x="6193372" y="2174875"/>
            <a:ext cx="5389033" cy="3951288"/>
          </a:xfrm>
        </p:spPr>
        <p:txBody>
          <a:bodyPr/>
          <a:lstStyle>
            <a:lvl1pPr marL="342882" indent="-342882">
              <a:buFont typeface="Wingdings" panose="05000000000000000000" pitchFamily="2" charset="2"/>
              <a:buChar char="§"/>
              <a:defRPr sz="2400"/>
            </a:lvl1pPr>
            <a:lvl2pPr marL="742913" indent="-285737">
              <a:buFont typeface="Wingdings" panose="05000000000000000000" pitchFamily="2" charset="2"/>
              <a:buChar char="§"/>
              <a:defRPr sz="2000"/>
            </a:lvl2pPr>
            <a:lvl3pPr marL="1142942" indent="-228589">
              <a:buFont typeface="Wingdings" panose="05000000000000000000" pitchFamily="2" charset="2"/>
              <a:buChar char="§"/>
              <a:defRPr sz="1800"/>
            </a:lvl3pPr>
            <a:lvl4pPr marL="1600120" indent="-228589">
              <a:buFont typeface="Wingdings" panose="05000000000000000000" pitchFamily="2" charset="2"/>
              <a:buChar char="§"/>
              <a:defRPr sz="1600"/>
            </a:lvl4pPr>
            <a:lvl5pPr marL="2057298" indent="-228589">
              <a:buFont typeface="Wingdings" panose="05000000000000000000"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Tijdelijke aanduiding voor datum 6"/>
          <p:cNvSpPr>
            <a:spLocks noGrp="1"/>
          </p:cNvSpPr>
          <p:nvPr>
            <p:ph type="dt" sz="half" idx="10"/>
          </p:nvPr>
        </p:nvSpPr>
        <p:spPr/>
        <p:txBody>
          <a:bodyPr/>
          <a:lstStyle/>
          <a:p>
            <a:fld id="{F3B3E1BA-FD20-2A4E-9327-1D006C9DAE39}" type="datetimeFigureOut">
              <a:rPr lang="nl-NL" smtClean="0"/>
              <a:pPr/>
              <a:t>7-2-2022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F3F393C-3899-854C-9240-A4A0D063F3F0}" type="slidenum">
              <a:rPr lang="nl-NL" smtClean="0"/>
              <a:pPr/>
              <a:t>‹nr.›</a:t>
            </a:fld>
            <a:endParaRPr lang="nl-NL"/>
          </a:p>
        </p:txBody>
      </p: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65155" y="133181"/>
            <a:ext cx="1163143" cy="882825"/>
          </a:xfrm>
          <a:prstGeom prst="rect">
            <a:avLst/>
          </a:prstGeom>
        </p:spPr>
      </p:pic>
      <p:sp>
        <p:nvSpPr>
          <p:cNvPr id="12" name="Rectangle 11"/>
          <p:cNvSpPr/>
          <p:nvPr userDrawn="1"/>
        </p:nvSpPr>
        <p:spPr>
          <a:xfrm>
            <a:off x="0" y="6355327"/>
            <a:ext cx="513600" cy="385200"/>
          </a:xfrm>
          <a:prstGeom prst="rect">
            <a:avLst/>
          </a:prstGeom>
          <a:gradFill flip="none" rotWithShape="1">
            <a:gsLst>
              <a:gs pos="0">
                <a:srgbClr val="254061"/>
              </a:gs>
              <a:gs pos="100000">
                <a:srgbClr val="365E8E"/>
              </a:gs>
            </a:gsLst>
            <a:lin ang="27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Rectangle 12"/>
          <p:cNvSpPr/>
          <p:nvPr userDrawn="1"/>
        </p:nvSpPr>
        <p:spPr>
          <a:xfrm rot="5400000">
            <a:off x="6208199" y="757751"/>
            <a:ext cx="385200" cy="11582400"/>
          </a:xfrm>
          <a:prstGeom prst="rect">
            <a:avLst/>
          </a:prstGeom>
          <a:gradFill>
            <a:gsLst>
              <a:gs pos="49000">
                <a:srgbClr val="FF7F18"/>
              </a:gs>
              <a:gs pos="100000">
                <a:srgbClr val="FF9900"/>
              </a:gs>
              <a:gs pos="74000">
                <a:srgbClr val="FFD4AE"/>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14" name="Picture 1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31957" y="6"/>
            <a:ext cx="3600091" cy="768943"/>
          </a:xfrm>
          <a:prstGeom prst="rect">
            <a:avLst/>
          </a:prstGeom>
        </p:spPr>
      </p:pic>
    </p:spTree>
    <p:extLst>
      <p:ext uri="{BB962C8B-B14F-4D97-AF65-F5344CB8AC3E}">
        <p14:creationId xmlns:p14="http://schemas.microsoft.com/office/powerpoint/2010/main" val="730733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609605" y="805347"/>
            <a:ext cx="10255551" cy="612295"/>
          </a:xfrm>
        </p:spPr>
        <p:txBody>
          <a:bodyPr>
            <a:noAutofit/>
          </a:bodyPr>
          <a:lstStyle>
            <a:lvl1pPr algn="l">
              <a:defRPr sz="4000">
                <a:solidFill>
                  <a:srgbClr val="254061"/>
                </a:solidFill>
                <a:latin typeface="Arial" panose="020B0604020202020204" pitchFamily="34" charset="0"/>
                <a:cs typeface="Arial" panose="020B0604020202020204" pitchFamily="34" charset="0"/>
              </a:defRPr>
            </a:lvl1pPr>
          </a:lstStyle>
          <a:p>
            <a:r>
              <a:rPr lang="en-US" dirty="0"/>
              <a:t>Click to edit Master title style</a:t>
            </a:r>
            <a:endParaRPr lang="nl-NL" dirty="0"/>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32761" y="133181"/>
            <a:ext cx="995537" cy="882825"/>
          </a:xfrm>
          <a:prstGeom prst="rect">
            <a:avLst/>
          </a:prstGeom>
        </p:spPr>
      </p:pic>
    </p:spTree>
    <p:extLst>
      <p:ext uri="{BB962C8B-B14F-4D97-AF65-F5344CB8AC3E}">
        <p14:creationId xmlns:p14="http://schemas.microsoft.com/office/powerpoint/2010/main" val="4075717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22767" y="133181"/>
            <a:ext cx="1005531" cy="882825"/>
          </a:xfrm>
          <a:prstGeom prst="rect">
            <a:avLst/>
          </a:prstGeom>
        </p:spPr>
      </p:pic>
    </p:spTree>
    <p:extLst>
      <p:ext uri="{BB962C8B-B14F-4D97-AF65-F5344CB8AC3E}">
        <p14:creationId xmlns:p14="http://schemas.microsoft.com/office/powerpoint/2010/main" val="190892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5" y="273049"/>
            <a:ext cx="4011084" cy="1162051"/>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nl-NL" dirty="0"/>
          </a:p>
        </p:txBody>
      </p:sp>
      <p:sp>
        <p:nvSpPr>
          <p:cNvPr id="3" name="Tijdelijke aanduiding voor inhoud 2"/>
          <p:cNvSpPr>
            <a:spLocks noGrp="1"/>
          </p:cNvSpPr>
          <p:nvPr>
            <p:ph idx="1"/>
          </p:nvPr>
        </p:nvSpPr>
        <p:spPr>
          <a:xfrm>
            <a:off x="4766733" y="273056"/>
            <a:ext cx="6815667" cy="5853113"/>
          </a:xfrm>
        </p:spPr>
        <p:txBody>
          <a:bodyPr/>
          <a:lstStyle>
            <a:lvl1pPr marL="342882" indent="-342882">
              <a:buFont typeface="Wingdings" panose="05000000000000000000" pitchFamily="2" charset="2"/>
              <a:buChar char="§"/>
              <a:defRPr sz="3200"/>
            </a:lvl1pPr>
            <a:lvl2pPr marL="742913" indent="-285737">
              <a:buFont typeface="Wingdings" panose="05000000000000000000" pitchFamily="2" charset="2"/>
              <a:buChar char="§"/>
              <a:defRPr sz="2800"/>
            </a:lvl2pPr>
            <a:lvl3pPr marL="1142942" indent="-228589">
              <a:buFont typeface="Wingdings" panose="05000000000000000000" pitchFamily="2" charset="2"/>
              <a:buChar char="§"/>
              <a:defRPr sz="2400"/>
            </a:lvl3pPr>
            <a:lvl4pPr marL="1600120" indent="-228589">
              <a:buFont typeface="Wingdings" panose="05000000000000000000" pitchFamily="2" charset="2"/>
              <a:buChar char="§"/>
              <a:defRPr sz="2000"/>
            </a:lvl4pPr>
            <a:lvl5pPr marL="2057298" indent="-228589">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tekst 3"/>
          <p:cNvSpPr>
            <a:spLocks noGrp="1"/>
          </p:cNvSpPr>
          <p:nvPr>
            <p:ph type="body" sz="half" idx="2"/>
          </p:nvPr>
        </p:nvSpPr>
        <p:spPr>
          <a:xfrm>
            <a:off x="609605"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Tijdelijke aanduiding voor datum 4"/>
          <p:cNvSpPr>
            <a:spLocks noGrp="1"/>
          </p:cNvSpPr>
          <p:nvPr>
            <p:ph type="dt" sz="half" idx="10"/>
          </p:nvPr>
        </p:nvSpPr>
        <p:spPr/>
        <p:txBody>
          <a:bodyPr/>
          <a:lstStyle/>
          <a:p>
            <a:fld id="{F3B3E1BA-FD20-2A4E-9327-1D006C9DAE39}" type="datetimeFigureOut">
              <a:rPr lang="nl-NL" smtClean="0"/>
              <a:pPr/>
              <a:t>7-2-2022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F3F393C-3899-854C-9240-A4A0D063F3F0}" type="slidenum">
              <a:rPr lang="nl-NL" smtClean="0"/>
              <a:pPr/>
              <a:t>‹nr.›</a:t>
            </a:fld>
            <a:endParaRPr lang="nl-NL"/>
          </a:p>
        </p:txBody>
      </p:sp>
      <p:sp>
        <p:nvSpPr>
          <p:cNvPr id="9" name="Rectangle 8"/>
          <p:cNvSpPr/>
          <p:nvPr userDrawn="1"/>
        </p:nvSpPr>
        <p:spPr>
          <a:xfrm>
            <a:off x="0" y="6355327"/>
            <a:ext cx="513600" cy="385200"/>
          </a:xfrm>
          <a:prstGeom prst="rect">
            <a:avLst/>
          </a:prstGeom>
          <a:gradFill flip="none" rotWithShape="1">
            <a:gsLst>
              <a:gs pos="0">
                <a:srgbClr val="254061"/>
              </a:gs>
              <a:gs pos="100000">
                <a:srgbClr val="365E8E"/>
              </a:gs>
            </a:gsLst>
            <a:lin ang="27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p:cNvSpPr/>
          <p:nvPr userDrawn="1"/>
        </p:nvSpPr>
        <p:spPr>
          <a:xfrm rot="5400000">
            <a:off x="6208199" y="757751"/>
            <a:ext cx="385200" cy="11582400"/>
          </a:xfrm>
          <a:prstGeom prst="rect">
            <a:avLst/>
          </a:prstGeom>
          <a:gradFill>
            <a:gsLst>
              <a:gs pos="49000">
                <a:srgbClr val="FF7F18"/>
              </a:gs>
              <a:gs pos="100000">
                <a:srgbClr val="FF9900"/>
              </a:gs>
              <a:gs pos="74000">
                <a:srgbClr val="FFD4AE"/>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348669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0">
                <a:solidFill>
                  <a:srgbClr val="254061"/>
                </a:solidFill>
                <a:latin typeface="Arial" panose="020B0604020202020204" pitchFamily="34" charset="0"/>
                <a:cs typeface="Arial" panose="020B0604020202020204" pitchFamily="34" charset="0"/>
              </a:defRPr>
            </a:lvl1pPr>
          </a:lstStyle>
          <a:p>
            <a:r>
              <a:rPr lang="en-US"/>
              <a:t>Click to edit Master title style</a:t>
            </a:r>
            <a:endParaRPr lang="nl-NL" dirty="0"/>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nl-NL"/>
          </a:p>
        </p:txBody>
      </p:sp>
      <p:sp>
        <p:nvSpPr>
          <p:cNvPr id="4" name="Tijdelijke aanduiding voor tekst 3"/>
          <p:cNvSpPr>
            <a:spLocks noGrp="1"/>
          </p:cNvSpPr>
          <p:nvPr>
            <p:ph type="body" sz="half" idx="2"/>
          </p:nvPr>
        </p:nvSpPr>
        <p:spPr>
          <a:xfrm>
            <a:off x="2389717" y="5367338"/>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Tijdelijke aanduiding voor datum 4"/>
          <p:cNvSpPr>
            <a:spLocks noGrp="1"/>
          </p:cNvSpPr>
          <p:nvPr>
            <p:ph type="dt" sz="half" idx="10"/>
          </p:nvPr>
        </p:nvSpPr>
        <p:spPr/>
        <p:txBody>
          <a:bodyPr/>
          <a:lstStyle/>
          <a:p>
            <a:fld id="{F3B3E1BA-FD20-2A4E-9327-1D006C9DAE39}" type="datetimeFigureOut">
              <a:rPr lang="nl-NL" smtClean="0"/>
              <a:pPr/>
              <a:t>7-2-2022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F3F393C-3899-854C-9240-A4A0D063F3F0}" type="slidenum">
              <a:rPr lang="nl-NL" smtClean="0"/>
              <a:pPr/>
              <a:t>‹nr.›</a:t>
            </a:fld>
            <a:endParaRPr lang="nl-NL"/>
          </a:p>
        </p:txBody>
      </p:sp>
      <p:sp>
        <p:nvSpPr>
          <p:cNvPr id="9" name="Rectangle 8"/>
          <p:cNvSpPr/>
          <p:nvPr userDrawn="1"/>
        </p:nvSpPr>
        <p:spPr>
          <a:xfrm>
            <a:off x="0" y="6355327"/>
            <a:ext cx="513600" cy="385200"/>
          </a:xfrm>
          <a:prstGeom prst="rect">
            <a:avLst/>
          </a:prstGeom>
          <a:gradFill flip="none" rotWithShape="1">
            <a:gsLst>
              <a:gs pos="0">
                <a:srgbClr val="254061"/>
              </a:gs>
              <a:gs pos="100000">
                <a:srgbClr val="365E8E"/>
              </a:gs>
            </a:gsLst>
            <a:lin ang="27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p:cNvSpPr/>
          <p:nvPr userDrawn="1"/>
        </p:nvSpPr>
        <p:spPr>
          <a:xfrm rot="5400000">
            <a:off x="6208199" y="757751"/>
            <a:ext cx="385200" cy="11582400"/>
          </a:xfrm>
          <a:prstGeom prst="rect">
            <a:avLst/>
          </a:prstGeom>
          <a:gradFill>
            <a:gsLst>
              <a:gs pos="49000">
                <a:srgbClr val="FF7F18"/>
              </a:gs>
              <a:gs pos="100000">
                <a:srgbClr val="FF9900"/>
              </a:gs>
              <a:gs pos="74000">
                <a:srgbClr val="FFD4AE"/>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609379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fbeelding met bijschrift">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F3B3E1BA-FD20-2A4E-9327-1D006C9DAE39}" type="datetimeFigureOut">
              <a:rPr lang="nl-NL" smtClean="0"/>
              <a:pPr/>
              <a:t>7-2-2022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F3F393C-3899-854C-9240-A4A0D063F3F0}" type="slidenum">
              <a:rPr lang="nl-NL" smtClean="0"/>
              <a:pPr/>
              <a:t>‹nr.›</a:t>
            </a:fld>
            <a:endParaRPr lang="nl-NL"/>
          </a:p>
        </p:txBody>
      </p:sp>
      <p:sp>
        <p:nvSpPr>
          <p:cNvPr id="10" name="Chart Placeholder 9"/>
          <p:cNvSpPr>
            <a:spLocks noGrp="1"/>
          </p:cNvSpPr>
          <p:nvPr>
            <p:ph type="chart" sz="quarter" idx="13"/>
          </p:nvPr>
        </p:nvSpPr>
        <p:spPr>
          <a:xfrm>
            <a:off x="609605" y="1664855"/>
            <a:ext cx="10255551" cy="4064000"/>
          </a:xfrm>
        </p:spPr>
        <p:txBody>
          <a:bodyPr/>
          <a:lstStyle/>
          <a:p>
            <a:r>
              <a:rPr lang="en-US"/>
              <a:t>Click icon to add chart</a:t>
            </a:r>
            <a:endParaRPr lang="en-GB" dirty="0"/>
          </a:p>
        </p:txBody>
      </p:sp>
      <p:sp>
        <p:nvSpPr>
          <p:cNvPr id="11" name="Titel 1"/>
          <p:cNvSpPr>
            <a:spLocks noGrp="1"/>
          </p:cNvSpPr>
          <p:nvPr>
            <p:ph type="title"/>
          </p:nvPr>
        </p:nvSpPr>
        <p:spPr>
          <a:xfrm>
            <a:off x="609605" y="274639"/>
            <a:ext cx="10255551" cy="1143000"/>
          </a:xfrm>
        </p:spPr>
        <p:txBody>
          <a:bodyPr/>
          <a:lstStyle>
            <a:lvl1pPr algn="l">
              <a:defRPr>
                <a:solidFill>
                  <a:srgbClr val="254061"/>
                </a:solidFill>
                <a:latin typeface="Arial" panose="020B0604020202020204" pitchFamily="34" charset="0"/>
                <a:cs typeface="Arial" panose="020B0604020202020204" pitchFamily="34" charset="0"/>
              </a:defRPr>
            </a:lvl1pPr>
          </a:lstStyle>
          <a:p>
            <a:r>
              <a:rPr lang="en-US"/>
              <a:t>Click to edit Master title style</a:t>
            </a:r>
            <a:endParaRPr lang="nl-NL" dirty="0"/>
          </a:p>
        </p:txBody>
      </p:sp>
      <p:sp>
        <p:nvSpPr>
          <p:cNvPr id="12" name="Rectangle 11"/>
          <p:cNvSpPr/>
          <p:nvPr userDrawn="1"/>
        </p:nvSpPr>
        <p:spPr>
          <a:xfrm>
            <a:off x="0" y="6355327"/>
            <a:ext cx="513600" cy="385200"/>
          </a:xfrm>
          <a:prstGeom prst="rect">
            <a:avLst/>
          </a:prstGeom>
          <a:gradFill flip="none" rotWithShape="1">
            <a:gsLst>
              <a:gs pos="0">
                <a:srgbClr val="254061"/>
              </a:gs>
              <a:gs pos="100000">
                <a:srgbClr val="365E8E"/>
              </a:gs>
            </a:gsLst>
            <a:lin ang="27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Rectangle 12"/>
          <p:cNvSpPr/>
          <p:nvPr userDrawn="1"/>
        </p:nvSpPr>
        <p:spPr>
          <a:xfrm rot="5400000">
            <a:off x="6208199" y="757751"/>
            <a:ext cx="385200" cy="11582400"/>
          </a:xfrm>
          <a:prstGeom prst="rect">
            <a:avLst/>
          </a:prstGeom>
          <a:gradFill>
            <a:gsLst>
              <a:gs pos="49000">
                <a:srgbClr val="FF7F18"/>
              </a:gs>
              <a:gs pos="100000">
                <a:srgbClr val="FF9900"/>
              </a:gs>
              <a:gs pos="74000">
                <a:srgbClr val="FFD4AE"/>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4865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967759" y="1291445"/>
            <a:ext cx="4886888" cy="5247467"/>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6158727"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96731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2075679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3"/>
            <a:ext cx="2743200" cy="5851525"/>
          </a:xfrm>
        </p:spPr>
        <p:txBody>
          <a:bodyPr vert="eaVert"/>
          <a:lstStyle/>
          <a:p>
            <a:r>
              <a:rPr lang="en-US"/>
              <a:t>Click to edit Master title style</a:t>
            </a:r>
            <a:endParaRPr lang="nl-NL"/>
          </a:p>
        </p:txBody>
      </p:sp>
      <p:sp>
        <p:nvSpPr>
          <p:cNvPr id="3" name="Tijdelijke aanduiding voor verticale tekst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F3B3E1BA-FD20-2A4E-9327-1D006C9DAE39}" type="datetimeFigureOut">
              <a:rPr lang="nl-NL" smtClean="0"/>
              <a:pPr/>
              <a:t>7-2-2022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F3F393C-3899-854C-9240-A4A0D063F3F0}" type="slidenum">
              <a:rPr lang="nl-NL" smtClean="0"/>
              <a:pPr/>
              <a:t>‹nr.›</a:t>
            </a:fld>
            <a:endParaRPr lang="nl-NL"/>
          </a:p>
        </p:txBody>
      </p:sp>
      <p:sp>
        <p:nvSpPr>
          <p:cNvPr id="7" name="Rectangle 6"/>
          <p:cNvSpPr/>
          <p:nvPr userDrawn="1"/>
        </p:nvSpPr>
        <p:spPr>
          <a:xfrm>
            <a:off x="0" y="6355327"/>
            <a:ext cx="513600" cy="385200"/>
          </a:xfrm>
          <a:prstGeom prst="rect">
            <a:avLst/>
          </a:prstGeom>
          <a:gradFill flip="none" rotWithShape="1">
            <a:gsLst>
              <a:gs pos="0">
                <a:srgbClr val="254061"/>
              </a:gs>
              <a:gs pos="100000">
                <a:srgbClr val="365E8E"/>
              </a:gs>
            </a:gsLst>
            <a:lin ang="27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8" name="Rectangle 7"/>
          <p:cNvSpPr/>
          <p:nvPr userDrawn="1"/>
        </p:nvSpPr>
        <p:spPr>
          <a:xfrm rot="5400000">
            <a:off x="6208199" y="757751"/>
            <a:ext cx="385200" cy="11582400"/>
          </a:xfrm>
          <a:prstGeom prst="rect">
            <a:avLst/>
          </a:prstGeom>
          <a:gradFill>
            <a:gsLst>
              <a:gs pos="49000">
                <a:srgbClr val="FF7F18"/>
              </a:gs>
              <a:gs pos="100000">
                <a:srgbClr val="FF9900"/>
              </a:gs>
              <a:gs pos="74000">
                <a:srgbClr val="FFD4AE"/>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4406104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UAntwerpen_only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A766-FA6C-4E42-BAD1-58E378599FB5}"/>
              </a:ext>
            </a:extLst>
          </p:cNvPr>
          <p:cNvSpPr>
            <a:spLocks noGrp="1"/>
          </p:cNvSpPr>
          <p:nvPr>
            <p:ph type="title"/>
          </p:nvPr>
        </p:nvSpPr>
        <p:spPr/>
        <p:txBody>
          <a:bodyPr/>
          <a:lstStyle>
            <a:lvl1pPr>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B21DCFB5-39F0-E04F-B592-B890194C076F}"/>
              </a:ext>
            </a:extLst>
          </p:cNvPr>
          <p:cNvSpPr>
            <a:spLocks noGrp="1"/>
          </p:cNvSpPr>
          <p:nvPr>
            <p:ph type="sldNum" sz="quarter" idx="10"/>
          </p:nvPr>
        </p:nvSpPr>
        <p:spPr/>
        <p:txBody>
          <a:bodyPr/>
          <a:lstStyle/>
          <a:p>
            <a:fld id="{E038E271-308C-2E46-A3EC-56326F9084CC}" type="slidenum">
              <a:rPr lang="nl-BE" smtClean="0"/>
              <a:pPr/>
              <a:t>‹nr.›</a:t>
            </a:fld>
            <a:endParaRPr lang="nl-BE" dirty="0"/>
          </a:p>
        </p:txBody>
      </p:sp>
      <p:sp>
        <p:nvSpPr>
          <p:cNvPr id="6" name="Text Placeholder 5">
            <a:extLst>
              <a:ext uri="{FF2B5EF4-FFF2-40B4-BE49-F238E27FC236}">
                <a16:creationId xmlns:a16="http://schemas.microsoft.com/office/drawing/2014/main" id="{505A4F71-3F20-42EB-95C9-52E7339E420E}"/>
              </a:ext>
            </a:extLst>
          </p:cNvPr>
          <p:cNvSpPr>
            <a:spLocks noGrp="1"/>
          </p:cNvSpPr>
          <p:nvPr>
            <p:ph type="body" sz="quarter" idx="11"/>
          </p:nvPr>
        </p:nvSpPr>
        <p:spPr>
          <a:xfrm>
            <a:off x="623888" y="1516380"/>
            <a:ext cx="10944225" cy="4720907"/>
          </a:xfrm>
          <a:prstGeom prst="rect">
            <a:avLst/>
          </a:prstGeom>
        </p:spPr>
        <p:txBody>
          <a:bodyPr/>
          <a:lstStyle>
            <a:lvl1pPr>
              <a:buClr>
                <a:schemeClr val="accent2"/>
              </a:buClr>
              <a:defRPr/>
            </a:lvl1pPr>
            <a:lvl2pPr>
              <a:defRPr/>
            </a:lvl2pPr>
            <a:lvl3pPr>
              <a:defRPr/>
            </a:lvl3pPr>
            <a:lvl4pPr>
              <a:defRPr/>
            </a:lvl4pPr>
            <a:lvl5pPr>
              <a:defRPr/>
            </a:lvl5pPr>
            <a:lvl6pPr>
              <a:defRPr/>
            </a:lvl6pPr>
          </a:lstStyle>
          <a:p>
            <a:pPr lvl="0"/>
            <a:r>
              <a:rPr lang="en-US" noProof="0" dirty="0"/>
              <a:t>Click to edit Master text styles</a:t>
            </a:r>
          </a:p>
          <a:p>
            <a:pPr lvl="1"/>
            <a:r>
              <a:rPr lang="en-US" noProof="0" dirty="0"/>
              <a:t>Second level</a:t>
            </a:r>
          </a:p>
          <a:p>
            <a:pPr lvl="2"/>
            <a:r>
              <a:rPr lang="en-US" noProof="0" dirty="0"/>
              <a:t>Third level</a:t>
            </a:r>
          </a:p>
        </p:txBody>
      </p:sp>
    </p:spTree>
    <p:extLst>
      <p:ext uri="{BB962C8B-B14F-4D97-AF65-F5344CB8AC3E}">
        <p14:creationId xmlns:p14="http://schemas.microsoft.com/office/powerpoint/2010/main" val="403555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UAntwerpen_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p:nvPr>
        </p:nvSpPr>
        <p:spPr>
          <a:xfrm>
            <a:off x="6564313" y="620713"/>
            <a:ext cx="5003800" cy="1385085"/>
          </a:xfrm>
        </p:spPr>
        <p:txBody>
          <a:bodyPr/>
          <a:lstStyle>
            <a:lvl1pPr>
              <a:defRPr b="1" i="0">
                <a:solidFill>
                  <a:schemeClr val="accent2"/>
                </a:solidFill>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6" name="Content Placeholder 5">
            <a:extLst>
              <a:ext uri="{FF2B5EF4-FFF2-40B4-BE49-F238E27FC236}">
                <a16:creationId xmlns:a16="http://schemas.microsoft.com/office/drawing/2014/main" id="{1800C433-47C4-4D3D-A245-AA41DF75B6E3}"/>
              </a:ext>
            </a:extLst>
          </p:cNvPr>
          <p:cNvSpPr>
            <a:spLocks noGrp="1"/>
          </p:cNvSpPr>
          <p:nvPr>
            <p:ph sz="quarter" idx="12" hasCustomPrompt="1"/>
          </p:nvPr>
        </p:nvSpPr>
        <p:spPr>
          <a:xfrm>
            <a:off x="6564313" y="2271713"/>
            <a:ext cx="5004000" cy="3965575"/>
          </a:xfrm>
        </p:spPr>
        <p:txBody>
          <a:bodyPr/>
          <a:lstStyle>
            <a:lvl1pPr>
              <a:buClr>
                <a:schemeClr val="accent2"/>
              </a:buClr>
              <a:defRPr b="0"/>
            </a:lvl1pPr>
          </a:lstStyle>
          <a:p>
            <a:pPr lvl="0"/>
            <a:r>
              <a:rPr lang="en-US" noProof="0" dirty="0"/>
              <a:t>Object</a:t>
            </a:r>
          </a:p>
        </p:txBody>
      </p:sp>
    </p:spTree>
    <p:extLst>
      <p:ext uri="{BB962C8B-B14F-4D97-AF65-F5344CB8AC3E}">
        <p14:creationId xmlns:p14="http://schemas.microsoft.com/office/powerpoint/2010/main" val="651609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Antwerpen_imagequote">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B12DC5D2-C15B-384E-ACE3-F0E40CA5B411}"/>
              </a:ext>
            </a:extLst>
          </p:cNvPr>
          <p:cNvSpPr>
            <a:spLocks noGrp="1"/>
          </p:cNvSpPr>
          <p:nvPr>
            <p:ph type="body" sz="quarter" idx="12" hasCustomPrompt="1"/>
          </p:nvPr>
        </p:nvSpPr>
        <p:spPr>
          <a:xfrm>
            <a:off x="6419850" y="3790950"/>
            <a:ext cx="4679950" cy="728662"/>
          </a:xfrm>
          <a:prstGeom prst="rect">
            <a:avLst/>
          </a:prstGeom>
        </p:spPr>
        <p:txBody>
          <a:bodyPr lIns="0" tIns="0" rIns="0" bIns="0">
            <a:noAutofit/>
          </a:bodyPr>
          <a:lstStyle>
            <a:lvl1pPr marL="0" indent="0">
              <a:buNone/>
              <a:defRPr sz="2400" b="1" i="0">
                <a:latin typeface="Calibri" panose="020F0502020204030204" pitchFamily="34" charset="0"/>
                <a:cs typeface="Calibri" panose="020F0502020204030204" pitchFamily="34" charset="0"/>
              </a:defRPr>
            </a:lvl1pPr>
          </a:lstStyle>
          <a:p>
            <a:r>
              <a:rPr lang="en-US" noProof="0"/>
              <a:t>First Name Name</a:t>
            </a:r>
          </a:p>
        </p:txBody>
      </p:sp>
      <p:sp>
        <p:nvSpPr>
          <p:cNvPr id="6" name="Tijdelijke aanduiding voor dianummer 3">
            <a:extLst>
              <a:ext uri="{FF2B5EF4-FFF2-40B4-BE49-F238E27FC236}">
                <a16:creationId xmlns:a16="http://schemas.microsoft.com/office/drawing/2014/main" id="{00FD63E4-7A1F-3F45-BEA4-5214676296E8}"/>
              </a:ext>
            </a:extLst>
          </p:cNvPr>
          <p:cNvSpPr txBox="1">
            <a:spLocks/>
          </p:cNvSpPr>
          <p:nvPr userDrawn="1"/>
        </p:nvSpPr>
        <p:spPr>
          <a:xfrm>
            <a:off x="8923493" y="6339173"/>
            <a:ext cx="2743200" cy="365125"/>
          </a:xfrm>
          <a:prstGeom prst="rect">
            <a:avLst/>
          </a:prstGeom>
        </p:spPr>
        <p:txBody>
          <a:bodyPr vert="horz" lIns="91440" tIns="45720" rIns="91440" bIns="45720" rtlCol="0" anchor="ctr"/>
          <a:lstStyle>
            <a:defPPr>
              <a:defRPr lang="nl-BE"/>
            </a:defPPr>
            <a:lvl1pPr algn="r" rtl="0" eaLnBrk="0" fontAlgn="base" hangingPunct="0">
              <a:spcBef>
                <a:spcPct val="0"/>
              </a:spcBef>
              <a:spcAft>
                <a:spcPct val="0"/>
              </a:spcAft>
              <a:defRPr sz="1000" b="0" i="0" kern="1200">
                <a:solidFill>
                  <a:schemeClr val="tx2"/>
                </a:solidFill>
                <a:latin typeface="ITC Officina Sans Std Book" panose="020B0506040203020204" pitchFamily="34" charset="77"/>
                <a:ea typeface="+mn-ea"/>
                <a:cs typeface="+mn-cs"/>
              </a:defRPr>
            </a:lvl1pPr>
            <a:lvl2pPr marL="609585"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3047924" algn="l" defTabSz="1219170" rtl="0" eaLnBrk="1" latinLnBrk="0" hangingPunct="1">
              <a:defRPr kern="1200">
                <a:solidFill>
                  <a:schemeClr val="tx1"/>
                </a:solidFill>
                <a:latin typeface="Trebuchet MS" panose="020B0603020202020204" pitchFamily="34" charset="0"/>
                <a:ea typeface="+mn-ea"/>
                <a:cs typeface="+mn-cs"/>
              </a:defRPr>
            </a:lvl6pPr>
            <a:lvl7pPr marL="3657509" algn="l" defTabSz="1219170" rtl="0" eaLnBrk="1" latinLnBrk="0" hangingPunct="1">
              <a:defRPr kern="1200">
                <a:solidFill>
                  <a:schemeClr val="tx1"/>
                </a:solidFill>
                <a:latin typeface="Trebuchet MS" panose="020B0603020202020204" pitchFamily="34" charset="0"/>
                <a:ea typeface="+mn-ea"/>
                <a:cs typeface="+mn-cs"/>
              </a:defRPr>
            </a:lvl7pPr>
            <a:lvl8pPr marL="4267093" algn="l" defTabSz="1219170" rtl="0" eaLnBrk="1" latinLnBrk="0" hangingPunct="1">
              <a:defRPr kern="1200">
                <a:solidFill>
                  <a:schemeClr val="tx1"/>
                </a:solidFill>
                <a:latin typeface="Trebuchet MS" panose="020B0603020202020204" pitchFamily="34" charset="0"/>
                <a:ea typeface="+mn-ea"/>
                <a:cs typeface="+mn-cs"/>
              </a:defRPr>
            </a:lvl8pPr>
            <a:lvl9pPr marL="4876678" algn="l" defTabSz="1219170" rtl="0" eaLnBrk="1" latinLnBrk="0" hangingPunct="1">
              <a:defRPr kern="1200">
                <a:solidFill>
                  <a:schemeClr val="tx1"/>
                </a:solidFill>
                <a:latin typeface="Trebuchet MS" panose="020B0603020202020204" pitchFamily="34" charset="0"/>
                <a:ea typeface="+mn-ea"/>
                <a:cs typeface="+mn-cs"/>
              </a:defRPr>
            </a:lvl9pPr>
          </a:lstStyle>
          <a:p>
            <a:fld id="{E038E271-308C-2E46-A3EC-56326F9084CC}" type="slidenum">
              <a:rPr lang="nl-BE" b="0" i="0" smtClean="0">
                <a:latin typeface="Calibri Light" panose="020F0302020204030204" pitchFamily="34" charset="0"/>
                <a:cs typeface="Calibri Light" panose="020F0302020204030204" pitchFamily="34" charset="0"/>
              </a:rPr>
              <a:pPr/>
              <a:t>‹nr.›</a:t>
            </a:fld>
            <a:endParaRPr lang="nl-BE" b="0" i="0" dirty="0">
              <a:latin typeface="Calibri Light" panose="020F0302020204030204" pitchFamily="34" charset="0"/>
              <a:cs typeface="Calibri Light" panose="020F0302020204030204" pitchFamily="34" charset="0"/>
            </a:endParaRPr>
          </a:p>
        </p:txBody>
      </p:sp>
      <p:sp>
        <p:nvSpPr>
          <p:cNvPr id="7" name="Text Placeholder 6">
            <a:extLst>
              <a:ext uri="{FF2B5EF4-FFF2-40B4-BE49-F238E27FC236}">
                <a16:creationId xmlns:a16="http://schemas.microsoft.com/office/drawing/2014/main" id="{028C578B-3D4D-A146-A851-282B51A240E9}"/>
              </a:ext>
            </a:extLst>
          </p:cNvPr>
          <p:cNvSpPr>
            <a:spLocks noGrp="1"/>
          </p:cNvSpPr>
          <p:nvPr>
            <p:ph type="body" sz="quarter" idx="14" hasCustomPrompt="1"/>
          </p:nvPr>
        </p:nvSpPr>
        <p:spPr>
          <a:xfrm>
            <a:off x="6419850" y="1550988"/>
            <a:ext cx="5148263" cy="2009775"/>
          </a:xfrm>
          <a:prstGeom prst="rect">
            <a:avLst/>
          </a:prstGeom>
        </p:spPr>
        <p:txBody>
          <a:bodyPr/>
          <a:lstStyle>
            <a:lvl1pPr>
              <a:buFontTx/>
              <a:buNone/>
              <a:defRPr sz="4000" b="1" i="0">
                <a:latin typeface="Calibri" panose="020F0502020204030204" pitchFamily="34" charset="0"/>
                <a:cs typeface="Calibri" panose="020F0502020204030204" pitchFamily="34" charset="0"/>
              </a:defRPr>
            </a:lvl1pPr>
            <a:lvl2pPr>
              <a:buFontTx/>
              <a:buNone/>
              <a:defRPr b="1" i="0">
                <a:latin typeface="ITC Officina Sans Std Book" panose="020B0506040203020204" pitchFamily="34" charset="77"/>
              </a:defRPr>
            </a:lvl2pPr>
            <a:lvl3pPr>
              <a:buFontTx/>
              <a:buNone/>
              <a:defRPr b="1" i="0">
                <a:latin typeface="ITC Officina Sans Std Book" panose="020B0506040203020204" pitchFamily="34" charset="77"/>
              </a:defRPr>
            </a:lvl3pPr>
            <a:lvl4pPr>
              <a:buFontTx/>
              <a:buNone/>
              <a:defRPr b="1" i="0">
                <a:latin typeface="ITC Officina Sans Std Book" panose="020B0506040203020204" pitchFamily="34" charset="77"/>
              </a:defRPr>
            </a:lvl4pPr>
            <a:lvl5pPr>
              <a:buFontTx/>
              <a:buNone/>
              <a:defRPr b="1" i="0">
                <a:latin typeface="ITC Officina Sans Std Book" panose="020B0506040203020204" pitchFamily="34" charset="77"/>
              </a:defRPr>
            </a:lvl5pPr>
          </a:lstStyle>
          <a:p>
            <a:pPr lvl="0"/>
            <a:r>
              <a:rPr lang="en-US" noProof="0"/>
              <a:t>Quote</a:t>
            </a:r>
          </a:p>
        </p:txBody>
      </p:sp>
      <p:sp>
        <p:nvSpPr>
          <p:cNvPr id="8" name="Picture Placeholder 32">
            <a:extLst>
              <a:ext uri="{FF2B5EF4-FFF2-40B4-BE49-F238E27FC236}">
                <a16:creationId xmlns:a16="http://schemas.microsoft.com/office/drawing/2014/main" id="{EC1F9A97-4534-9843-B646-D059D7C6C13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9" name="TextBox 8">
            <a:extLst>
              <a:ext uri="{FF2B5EF4-FFF2-40B4-BE49-F238E27FC236}">
                <a16:creationId xmlns:a16="http://schemas.microsoft.com/office/drawing/2014/main" id="{6A5BB1C7-FC5A-B946-BB68-C1CE13FA7270}"/>
              </a:ext>
            </a:extLst>
          </p:cNvPr>
          <p:cNvSpPr txBox="1"/>
          <p:nvPr userDrawn="1"/>
        </p:nvSpPr>
        <p:spPr>
          <a:xfrm>
            <a:off x="7758545" y="1939636"/>
            <a:ext cx="0" cy="0"/>
          </a:xfrm>
          <a:prstGeom prst="rect">
            <a:avLst/>
          </a:prstGeom>
        </p:spPr>
        <p:txBody>
          <a:bodyPr vert="horz" wrap="none" lIns="91440" tIns="45720" rIns="91440" bIns="45720" rtlCol="0">
            <a:normAutofit fontScale="25000" lnSpcReduction="20000"/>
          </a:bodyPr>
          <a:lstStyle/>
          <a:p>
            <a:pPr algn="l"/>
            <a:endParaRPr lang="en-US" sz="1600" b="0" i="0" noProof="0">
              <a:latin typeface="ITC Officina Sans Std Book" panose="020B0506040203020204" pitchFamily="34" charset="77"/>
            </a:endParaRPr>
          </a:p>
        </p:txBody>
      </p:sp>
      <p:pic>
        <p:nvPicPr>
          <p:cNvPr id="13" name="Afbeelding 9">
            <a:extLst>
              <a:ext uri="{FF2B5EF4-FFF2-40B4-BE49-F238E27FC236}">
                <a16:creationId xmlns:a16="http://schemas.microsoft.com/office/drawing/2014/main" id="{EE23BB5E-2115-40E1-8113-A98AEEC81551}"/>
              </a:ext>
            </a:extLst>
          </p:cNvPr>
          <p:cNvPicPr>
            <a:picLocks noChangeAspect="1"/>
          </p:cNvPicPr>
          <p:nvPr userDrawn="1"/>
        </p:nvPicPr>
        <p:blipFill>
          <a:blip r:embed="rId2"/>
          <a:stretch>
            <a:fillRect/>
          </a:stretch>
        </p:blipFill>
        <p:spPr>
          <a:xfrm>
            <a:off x="6419850" y="620713"/>
            <a:ext cx="457200" cy="431800"/>
          </a:xfrm>
          <a:prstGeom prst="rect">
            <a:avLst/>
          </a:prstGeom>
        </p:spPr>
      </p:pic>
    </p:spTree>
    <p:extLst>
      <p:ext uri="{BB962C8B-B14F-4D97-AF65-F5344CB8AC3E}">
        <p14:creationId xmlns:p14="http://schemas.microsoft.com/office/powerpoint/2010/main" val="27348605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UAntwerpen_small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6F1C0-FB41-374F-96D7-91F7C4144D94}"/>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tel 4">
            <a:extLst>
              <a:ext uri="{FF2B5EF4-FFF2-40B4-BE49-F238E27FC236}">
                <a16:creationId xmlns:a16="http://schemas.microsoft.com/office/drawing/2014/main" id="{9356378E-A322-0148-887E-E179D9487B69}"/>
              </a:ext>
            </a:extLst>
          </p:cNvPr>
          <p:cNvSpPr>
            <a:spLocks noGrp="1"/>
          </p:cNvSpPr>
          <p:nvPr>
            <p:ph type="title"/>
          </p:nvPr>
        </p:nvSpPr>
        <p:spPr>
          <a:xfrm>
            <a:off x="4187825" y="620713"/>
            <a:ext cx="7380287" cy="1524317"/>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5" name="Tijdelijke aanduiding voor inhoud 19">
            <a:extLst>
              <a:ext uri="{FF2B5EF4-FFF2-40B4-BE49-F238E27FC236}">
                <a16:creationId xmlns:a16="http://schemas.microsoft.com/office/drawing/2014/main" id="{FF5D94AB-D4EB-5448-86E3-3EB6A7057B58}"/>
              </a:ext>
            </a:extLst>
          </p:cNvPr>
          <p:cNvSpPr>
            <a:spLocks noGrp="1"/>
          </p:cNvSpPr>
          <p:nvPr>
            <p:ph sz="quarter" idx="11" hasCustomPrompt="1"/>
          </p:nvPr>
        </p:nvSpPr>
        <p:spPr>
          <a:xfrm>
            <a:off x="4187825" y="2386148"/>
            <a:ext cx="7380287" cy="3851139"/>
          </a:xfrm>
          <a:prstGeom prst="rect">
            <a:avLst/>
          </a:prstGeom>
        </p:spPr>
        <p:txBody>
          <a:bodyPr lIns="0" tIns="0" rIns="0" bIns="0"/>
          <a:lstStyle>
            <a:lvl1pPr>
              <a:buClr>
                <a:schemeClr val="accent2"/>
              </a:buClr>
              <a:defRPr b="0" i="0">
                <a:latin typeface="Calibri" panose="020F0502020204030204" pitchFamily="34" charset="0"/>
                <a:cs typeface="Calibri" panose="020F0502020204030204" pitchFamily="34" charset="0"/>
              </a:defRPr>
            </a:lvl1pPr>
          </a:lstStyle>
          <a:p>
            <a:r>
              <a:rPr lang="en-US" noProof="0" dirty="0"/>
              <a:t>Object</a:t>
            </a:r>
          </a:p>
        </p:txBody>
      </p:sp>
      <p:sp>
        <p:nvSpPr>
          <p:cNvPr id="7" name="Picture Placeholder 24">
            <a:extLst>
              <a:ext uri="{FF2B5EF4-FFF2-40B4-BE49-F238E27FC236}">
                <a16:creationId xmlns:a16="http://schemas.microsoft.com/office/drawing/2014/main" id="{68654313-1537-5142-95BA-4A8661FBC4E6}"/>
              </a:ext>
            </a:extLst>
          </p:cNvPr>
          <p:cNvSpPr>
            <a:spLocks noGrp="1"/>
          </p:cNvSpPr>
          <p:nvPr>
            <p:ph type="pic" idx="1" hasCustomPrompt="1"/>
          </p:nvPr>
        </p:nvSpPr>
        <p:spPr>
          <a:xfrm>
            <a:off x="623888" y="620713"/>
            <a:ext cx="2596742" cy="5616575"/>
          </a:xfrm>
          <a:custGeom>
            <a:avLst/>
            <a:gdLst>
              <a:gd name="connsiteX0" fmla="*/ 0 w 2596742"/>
              <a:gd name="connsiteY0" fmla="*/ 0 h 5616575"/>
              <a:gd name="connsiteX1" fmla="*/ 2596742 w 2596742"/>
              <a:gd name="connsiteY1" fmla="*/ 0 h 5616575"/>
              <a:gd name="connsiteX2" fmla="*/ 2596742 w 2596742"/>
              <a:gd name="connsiteY2" fmla="*/ 5616575 h 5616575"/>
              <a:gd name="connsiteX3" fmla="*/ 253304 w 2596742"/>
              <a:gd name="connsiteY3" fmla="*/ 5616575 h 5616575"/>
              <a:gd name="connsiteX4" fmla="*/ 202263 w 2596742"/>
              <a:gd name="connsiteY4" fmla="*/ 5611430 h 5616575"/>
              <a:gd name="connsiteX5" fmla="*/ 0 w 259674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742" h="5616575">
                <a:moveTo>
                  <a:pt x="0" y="0"/>
                </a:moveTo>
                <a:lnTo>
                  <a:pt x="2596742" y="0"/>
                </a:lnTo>
                <a:lnTo>
                  <a:pt x="2596742" y="5616575"/>
                </a:lnTo>
                <a:lnTo>
                  <a:pt x="253304" y="5616575"/>
                </a:lnTo>
                <a:lnTo>
                  <a:pt x="202263" y="5611430"/>
                </a:lnTo>
                <a:cubicBezTo>
                  <a:pt x="86832" y="5587809"/>
                  <a:pt x="0" y="5485676"/>
                  <a:pt x="0" y="53632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Tree>
    <p:extLst>
      <p:ext uri="{BB962C8B-B14F-4D97-AF65-F5344CB8AC3E}">
        <p14:creationId xmlns:p14="http://schemas.microsoft.com/office/powerpoint/2010/main" val="4006511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UAntwerpen_wide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B888CD-A307-4440-9DD3-B7D11E6E0368}"/>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tel 4">
            <a:extLst>
              <a:ext uri="{FF2B5EF4-FFF2-40B4-BE49-F238E27FC236}">
                <a16:creationId xmlns:a16="http://schemas.microsoft.com/office/drawing/2014/main" id="{83767035-9902-FC49-AC72-35DC514AC308}"/>
              </a:ext>
            </a:extLst>
          </p:cNvPr>
          <p:cNvSpPr>
            <a:spLocks noGrp="1"/>
          </p:cNvSpPr>
          <p:nvPr>
            <p:ph type="title"/>
          </p:nvPr>
        </p:nvSpPr>
        <p:spPr>
          <a:xfrm>
            <a:off x="623887" y="3981389"/>
            <a:ext cx="10934529" cy="665480"/>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5" name="Tijdelijke aanduiding voor inhoud 19">
            <a:extLst>
              <a:ext uri="{FF2B5EF4-FFF2-40B4-BE49-F238E27FC236}">
                <a16:creationId xmlns:a16="http://schemas.microsoft.com/office/drawing/2014/main" id="{A4040A68-34E6-9A48-9414-CDB50C7EDBAA}"/>
              </a:ext>
            </a:extLst>
          </p:cNvPr>
          <p:cNvSpPr>
            <a:spLocks noGrp="1"/>
          </p:cNvSpPr>
          <p:nvPr>
            <p:ph sz="quarter" idx="11" hasCustomPrompt="1"/>
          </p:nvPr>
        </p:nvSpPr>
        <p:spPr>
          <a:xfrm>
            <a:off x="623888" y="4857371"/>
            <a:ext cx="10934529" cy="1379915"/>
          </a:xfrm>
          <a:prstGeom prst="rect">
            <a:avLst/>
          </a:prstGeom>
        </p:spPr>
        <p:txBody>
          <a:bodyPr lIns="0" tIns="0" rIns="0" bIns="0"/>
          <a:lstStyle>
            <a:lvl1pPr>
              <a:buClr>
                <a:schemeClr val="accent2"/>
              </a:buClr>
              <a:defRPr b="0" i="0">
                <a:latin typeface="Calibri Light" panose="020F0302020204030204" pitchFamily="34" charset="0"/>
                <a:cs typeface="Calibri Light" panose="020F0302020204030204" pitchFamily="34" charset="0"/>
              </a:defRPr>
            </a:lvl1pPr>
          </a:lstStyle>
          <a:p>
            <a:r>
              <a:rPr lang="en-US" noProof="0" dirty="0"/>
              <a:t>Object</a:t>
            </a:r>
          </a:p>
        </p:txBody>
      </p:sp>
      <p:sp>
        <p:nvSpPr>
          <p:cNvPr id="6" name="Picture Placeholder 6">
            <a:extLst>
              <a:ext uri="{FF2B5EF4-FFF2-40B4-BE49-F238E27FC236}">
                <a16:creationId xmlns:a16="http://schemas.microsoft.com/office/drawing/2014/main" id="{D9E92B83-A16B-FC4F-BC12-7624D8F23711}"/>
              </a:ext>
            </a:extLst>
          </p:cNvPr>
          <p:cNvSpPr>
            <a:spLocks noGrp="1"/>
          </p:cNvSpPr>
          <p:nvPr>
            <p:ph type="pic" idx="1" hasCustomPrompt="1"/>
          </p:nvPr>
        </p:nvSpPr>
        <p:spPr>
          <a:xfrm>
            <a:off x="623888" y="620713"/>
            <a:ext cx="10934529" cy="3150175"/>
          </a:xfrm>
          <a:custGeom>
            <a:avLst/>
            <a:gdLst>
              <a:gd name="connsiteX0" fmla="*/ 0 w 10934529"/>
              <a:gd name="connsiteY0" fmla="*/ 0 h 3150175"/>
              <a:gd name="connsiteX1" fmla="*/ 10934529 w 10934529"/>
              <a:gd name="connsiteY1" fmla="*/ 0 h 3150175"/>
              <a:gd name="connsiteX2" fmla="*/ 10934529 w 10934529"/>
              <a:gd name="connsiteY2" fmla="*/ 3150175 h 3150175"/>
              <a:gd name="connsiteX3" fmla="*/ 253304 w 10934529"/>
              <a:gd name="connsiteY3" fmla="*/ 3150175 h 3150175"/>
              <a:gd name="connsiteX4" fmla="*/ 202263 w 10934529"/>
              <a:gd name="connsiteY4" fmla="*/ 3145030 h 3150175"/>
              <a:gd name="connsiteX5" fmla="*/ 0 w 10934529"/>
              <a:gd name="connsiteY5" fmla="*/ 2896862 h 315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4529" h="3150175">
                <a:moveTo>
                  <a:pt x="0" y="0"/>
                </a:moveTo>
                <a:lnTo>
                  <a:pt x="10934529" y="0"/>
                </a:lnTo>
                <a:lnTo>
                  <a:pt x="10934529" y="3150175"/>
                </a:lnTo>
                <a:lnTo>
                  <a:pt x="253304" y="3150175"/>
                </a:lnTo>
                <a:lnTo>
                  <a:pt x="202263" y="3145030"/>
                </a:lnTo>
                <a:cubicBezTo>
                  <a:pt x="86832" y="3121409"/>
                  <a:pt x="0" y="3019276"/>
                  <a:pt x="0" y="28968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Tree>
    <p:extLst>
      <p:ext uri="{BB962C8B-B14F-4D97-AF65-F5344CB8AC3E}">
        <p14:creationId xmlns:p14="http://schemas.microsoft.com/office/powerpoint/2010/main" val="226562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UAntwerpen_3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4380411"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8" name="Tijdelijke aanduiding voor tekst 3">
            <a:extLst>
              <a:ext uri="{FF2B5EF4-FFF2-40B4-BE49-F238E27FC236}">
                <a16:creationId xmlns:a16="http://schemas.microsoft.com/office/drawing/2014/main" id="{45C6B10F-3A7A-0A4C-A932-1D4E1382BFDF}"/>
              </a:ext>
            </a:extLst>
          </p:cNvPr>
          <p:cNvSpPr>
            <a:spLocks noGrp="1"/>
          </p:cNvSpPr>
          <p:nvPr>
            <p:ph type="body" sz="quarter" idx="21" hasCustomPrompt="1"/>
          </p:nvPr>
        </p:nvSpPr>
        <p:spPr>
          <a:xfrm>
            <a:off x="8128097"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4"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11" name="Picture Placeholder 18">
            <a:extLst>
              <a:ext uri="{FF2B5EF4-FFF2-40B4-BE49-F238E27FC236}">
                <a16:creationId xmlns:a16="http://schemas.microsoft.com/office/drawing/2014/main" id="{9EEB3BC6-5818-4244-A78C-1A7B9F04BE53}"/>
              </a:ext>
            </a:extLst>
          </p:cNvPr>
          <p:cNvSpPr>
            <a:spLocks noGrp="1"/>
          </p:cNvSpPr>
          <p:nvPr>
            <p:ph type="pic" sz="quarter" idx="12" hasCustomPrompt="1"/>
          </p:nvPr>
        </p:nvSpPr>
        <p:spPr>
          <a:xfrm>
            <a:off x="632722"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4380410"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3" name="Picture Placeholder 21">
            <a:extLst>
              <a:ext uri="{FF2B5EF4-FFF2-40B4-BE49-F238E27FC236}">
                <a16:creationId xmlns:a16="http://schemas.microsoft.com/office/drawing/2014/main" id="{B04326B7-E91B-9740-A418-C88B2E74C607}"/>
              </a:ext>
            </a:extLst>
          </p:cNvPr>
          <p:cNvSpPr>
            <a:spLocks noGrp="1"/>
          </p:cNvSpPr>
          <p:nvPr>
            <p:ph type="pic" sz="quarter" idx="24" hasCustomPrompt="1"/>
          </p:nvPr>
        </p:nvSpPr>
        <p:spPr>
          <a:xfrm>
            <a:off x="8128097"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0" name="Content Placeholder 9">
            <a:extLst>
              <a:ext uri="{FF2B5EF4-FFF2-40B4-BE49-F238E27FC236}">
                <a16:creationId xmlns:a16="http://schemas.microsoft.com/office/drawing/2014/main" id="{8D414A82-8300-43F5-8449-10B8D34A3010}"/>
              </a:ext>
            </a:extLst>
          </p:cNvPr>
          <p:cNvSpPr>
            <a:spLocks noGrp="1"/>
          </p:cNvSpPr>
          <p:nvPr>
            <p:ph sz="quarter" idx="25" hasCustomPrompt="1"/>
          </p:nvPr>
        </p:nvSpPr>
        <p:spPr>
          <a:xfrm>
            <a:off x="632723" y="4181794"/>
            <a:ext cx="3456000" cy="205304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14" name="Content Placeholder 9">
            <a:extLst>
              <a:ext uri="{FF2B5EF4-FFF2-40B4-BE49-F238E27FC236}">
                <a16:creationId xmlns:a16="http://schemas.microsoft.com/office/drawing/2014/main" id="{C55D1222-512A-4020-AE86-8C428804EA1D}"/>
              </a:ext>
            </a:extLst>
          </p:cNvPr>
          <p:cNvSpPr>
            <a:spLocks noGrp="1"/>
          </p:cNvSpPr>
          <p:nvPr>
            <p:ph sz="quarter" idx="26" hasCustomPrompt="1"/>
          </p:nvPr>
        </p:nvSpPr>
        <p:spPr>
          <a:xfrm>
            <a:off x="4380410" y="4181794"/>
            <a:ext cx="3456000" cy="205304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15" name="Content Placeholder 9">
            <a:extLst>
              <a:ext uri="{FF2B5EF4-FFF2-40B4-BE49-F238E27FC236}">
                <a16:creationId xmlns:a16="http://schemas.microsoft.com/office/drawing/2014/main" id="{A007419B-9354-4CE8-81AF-E975BC83ACBC}"/>
              </a:ext>
            </a:extLst>
          </p:cNvPr>
          <p:cNvSpPr>
            <a:spLocks noGrp="1"/>
          </p:cNvSpPr>
          <p:nvPr>
            <p:ph sz="quarter" idx="27" hasCustomPrompt="1"/>
          </p:nvPr>
        </p:nvSpPr>
        <p:spPr>
          <a:xfrm>
            <a:off x="8128097" y="4181794"/>
            <a:ext cx="3456000" cy="205304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Tree>
    <p:extLst>
      <p:ext uri="{BB962C8B-B14F-4D97-AF65-F5344CB8AC3E}">
        <p14:creationId xmlns:p14="http://schemas.microsoft.com/office/powerpoint/2010/main" val="2266423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UAntwerpen_3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5" name="Tijdelijke aanduiding voor afbeelding 33">
            <a:extLst>
              <a:ext uri="{FF2B5EF4-FFF2-40B4-BE49-F238E27FC236}">
                <a16:creationId xmlns:a16="http://schemas.microsoft.com/office/drawing/2014/main" id="{9BF78AC3-F061-4145-A432-3FB7391D0F0E}"/>
              </a:ext>
            </a:extLst>
          </p:cNvPr>
          <p:cNvSpPr>
            <a:spLocks noGrp="1"/>
          </p:cNvSpPr>
          <p:nvPr>
            <p:ph type="pic" sz="quarter" idx="12" hasCustomPrompt="1"/>
          </p:nvPr>
        </p:nvSpPr>
        <p:spPr>
          <a:xfrm>
            <a:off x="1514198"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6" name="Tijdelijke aanduiding voor afbeelding 33">
            <a:extLst>
              <a:ext uri="{FF2B5EF4-FFF2-40B4-BE49-F238E27FC236}">
                <a16:creationId xmlns:a16="http://schemas.microsoft.com/office/drawing/2014/main" id="{AAA97E2B-5188-B740-8501-2BF96B4796A0}"/>
              </a:ext>
            </a:extLst>
          </p:cNvPr>
          <p:cNvSpPr>
            <a:spLocks noGrp="1"/>
          </p:cNvSpPr>
          <p:nvPr>
            <p:ph type="pic" sz="quarter" idx="18" hasCustomPrompt="1"/>
          </p:nvPr>
        </p:nvSpPr>
        <p:spPr>
          <a:xfrm>
            <a:off x="5260054"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7" name="Tijdelijke aanduiding voor afbeelding 33">
            <a:extLst>
              <a:ext uri="{FF2B5EF4-FFF2-40B4-BE49-F238E27FC236}">
                <a16:creationId xmlns:a16="http://schemas.microsoft.com/office/drawing/2014/main" id="{6410F448-44B9-E245-8CA2-3AC4F6FCD9F3}"/>
              </a:ext>
            </a:extLst>
          </p:cNvPr>
          <p:cNvSpPr>
            <a:spLocks noGrp="1"/>
          </p:cNvSpPr>
          <p:nvPr>
            <p:ph type="pic" sz="quarter" idx="19" hasCustomPrompt="1"/>
          </p:nvPr>
        </p:nvSpPr>
        <p:spPr>
          <a:xfrm>
            <a:off x="9005909"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10"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11" name="Tijdelijke aanduiding voor tekst 3">
            <a:extLst>
              <a:ext uri="{FF2B5EF4-FFF2-40B4-BE49-F238E27FC236}">
                <a16:creationId xmlns:a16="http://schemas.microsoft.com/office/drawing/2014/main" id="{642A680A-1625-824E-8281-465F0A135B3A}"/>
              </a:ext>
            </a:extLst>
          </p:cNvPr>
          <p:cNvSpPr>
            <a:spLocks noGrp="1"/>
          </p:cNvSpPr>
          <p:nvPr>
            <p:ph type="body" sz="quarter" idx="24" hasCustomPrompt="1"/>
          </p:nvPr>
        </p:nvSpPr>
        <p:spPr>
          <a:xfrm>
            <a:off x="8136376"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4383593"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Subtitle</a:t>
            </a:r>
          </a:p>
        </p:txBody>
      </p:sp>
      <p:sp>
        <p:nvSpPr>
          <p:cNvPr id="15" name="Content Placeholder 9">
            <a:extLst>
              <a:ext uri="{FF2B5EF4-FFF2-40B4-BE49-F238E27FC236}">
                <a16:creationId xmlns:a16="http://schemas.microsoft.com/office/drawing/2014/main" id="{66692AD7-78D2-4CCE-AF2E-3E0B2562ECFE}"/>
              </a:ext>
            </a:extLst>
          </p:cNvPr>
          <p:cNvSpPr>
            <a:spLocks noGrp="1"/>
          </p:cNvSpPr>
          <p:nvPr>
            <p:ph sz="quarter" idx="27" hasCustomPrompt="1"/>
          </p:nvPr>
        </p:nvSpPr>
        <p:spPr>
          <a:xfrm>
            <a:off x="630810"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16" name="Content Placeholder 9">
            <a:extLst>
              <a:ext uri="{FF2B5EF4-FFF2-40B4-BE49-F238E27FC236}">
                <a16:creationId xmlns:a16="http://schemas.microsoft.com/office/drawing/2014/main" id="{FC120415-A1CE-44F6-BDB2-ECE056C8A736}"/>
              </a:ext>
            </a:extLst>
          </p:cNvPr>
          <p:cNvSpPr>
            <a:spLocks noGrp="1"/>
          </p:cNvSpPr>
          <p:nvPr>
            <p:ph sz="quarter" idx="28" hasCustomPrompt="1"/>
          </p:nvPr>
        </p:nvSpPr>
        <p:spPr>
          <a:xfrm>
            <a:off x="4383593"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17" name="Content Placeholder 9">
            <a:extLst>
              <a:ext uri="{FF2B5EF4-FFF2-40B4-BE49-F238E27FC236}">
                <a16:creationId xmlns:a16="http://schemas.microsoft.com/office/drawing/2014/main" id="{E18EDD4A-93E4-41E6-A00B-6EF03C4ACB69}"/>
              </a:ext>
            </a:extLst>
          </p:cNvPr>
          <p:cNvSpPr>
            <a:spLocks noGrp="1"/>
          </p:cNvSpPr>
          <p:nvPr>
            <p:ph sz="quarter" idx="29" hasCustomPrompt="1"/>
          </p:nvPr>
        </p:nvSpPr>
        <p:spPr>
          <a:xfrm>
            <a:off x="8136376"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Tree>
    <p:extLst>
      <p:ext uri="{BB962C8B-B14F-4D97-AF65-F5344CB8AC3E}">
        <p14:creationId xmlns:p14="http://schemas.microsoft.com/office/powerpoint/2010/main" val="1500466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UAntwerpen_6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64A23-42F4-0341-A372-ED0B454B670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5" name="Tijdelijke aanduiding voor afbeelding 33">
            <a:extLst>
              <a:ext uri="{FF2B5EF4-FFF2-40B4-BE49-F238E27FC236}">
                <a16:creationId xmlns:a16="http://schemas.microsoft.com/office/drawing/2014/main" id="{19D3F277-1732-274A-BDAC-F3BB5EB73340}"/>
              </a:ext>
            </a:extLst>
          </p:cNvPr>
          <p:cNvSpPr>
            <a:spLocks noGrp="1"/>
          </p:cNvSpPr>
          <p:nvPr>
            <p:ph type="pic" sz="quarter" idx="12" hasCustomPrompt="1"/>
          </p:nvPr>
        </p:nvSpPr>
        <p:spPr>
          <a:xfrm>
            <a:off x="630664"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800"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7" name="Tijdelijke aanduiding voor afbeelding 33">
            <a:extLst>
              <a:ext uri="{FF2B5EF4-FFF2-40B4-BE49-F238E27FC236}">
                <a16:creationId xmlns:a16="http://schemas.microsoft.com/office/drawing/2014/main" id="{C73DE83C-1825-BF4A-A473-AF62420F8C69}"/>
              </a:ext>
            </a:extLst>
          </p:cNvPr>
          <p:cNvSpPr>
            <a:spLocks noGrp="1"/>
          </p:cNvSpPr>
          <p:nvPr>
            <p:ph type="pic" sz="quarter" idx="15" hasCustomPrompt="1"/>
          </p:nvPr>
        </p:nvSpPr>
        <p:spPr>
          <a:xfrm>
            <a:off x="4410221"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9" name="Tijdelijke aanduiding voor afbeelding 33">
            <a:extLst>
              <a:ext uri="{FF2B5EF4-FFF2-40B4-BE49-F238E27FC236}">
                <a16:creationId xmlns:a16="http://schemas.microsoft.com/office/drawing/2014/main" id="{64A41B62-3349-A641-9E85-33C3E278DD4F}"/>
              </a:ext>
            </a:extLst>
          </p:cNvPr>
          <p:cNvSpPr>
            <a:spLocks noGrp="1"/>
          </p:cNvSpPr>
          <p:nvPr>
            <p:ph type="pic" sz="quarter" idx="17" hasCustomPrompt="1"/>
          </p:nvPr>
        </p:nvSpPr>
        <p:spPr>
          <a:xfrm>
            <a:off x="8141330"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0" name="Tijdelijke aanduiding voor inhoud 2">
            <a:extLst>
              <a:ext uri="{FF2B5EF4-FFF2-40B4-BE49-F238E27FC236}">
                <a16:creationId xmlns:a16="http://schemas.microsoft.com/office/drawing/2014/main" id="{88F6B30C-94E8-264F-86F5-31D0E47D7244}"/>
              </a:ext>
            </a:extLst>
          </p:cNvPr>
          <p:cNvSpPr>
            <a:spLocks noGrp="1"/>
          </p:cNvSpPr>
          <p:nvPr>
            <p:ph sz="quarter" idx="24" hasCustomPrompt="1"/>
          </p:nvPr>
        </p:nvSpPr>
        <p:spPr>
          <a:xfrm>
            <a:off x="5058585" y="1411391"/>
            <a:ext cx="2404800" cy="563562"/>
          </a:xfrm>
          <a:prstGeom prst="rect">
            <a:avLst/>
          </a:prstGeom>
        </p:spPr>
        <p:txBody>
          <a:bodyPr lIns="0" tIns="0" rIns="0" bIns="0">
            <a:noAutofit/>
          </a:bodyPr>
          <a:lstStyle>
            <a:lvl1pPr marL="0" indent="0">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Project title</a:t>
            </a:r>
          </a:p>
        </p:txBody>
      </p:sp>
      <p:sp>
        <p:nvSpPr>
          <p:cNvPr id="11" name="Tijdelijke aanduiding voor inhoud 2">
            <a:extLst>
              <a:ext uri="{FF2B5EF4-FFF2-40B4-BE49-F238E27FC236}">
                <a16:creationId xmlns:a16="http://schemas.microsoft.com/office/drawing/2014/main" id="{261850B4-D4F1-234A-9F22-195572228DA4}"/>
              </a:ext>
            </a:extLst>
          </p:cNvPr>
          <p:cNvSpPr>
            <a:spLocks noGrp="1"/>
          </p:cNvSpPr>
          <p:nvPr>
            <p:ph sz="quarter" idx="25" hasCustomPrompt="1"/>
          </p:nvPr>
        </p:nvSpPr>
        <p:spPr>
          <a:xfrm>
            <a:off x="8802688" y="1411391"/>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dirty="0"/>
              <a:t>Project title</a:t>
            </a:r>
          </a:p>
        </p:txBody>
      </p:sp>
      <p:sp>
        <p:nvSpPr>
          <p:cNvPr id="12" name="Tijdelijke aanduiding voor inhoud 2">
            <a:extLst>
              <a:ext uri="{FF2B5EF4-FFF2-40B4-BE49-F238E27FC236}">
                <a16:creationId xmlns:a16="http://schemas.microsoft.com/office/drawing/2014/main" id="{DCDD9BD6-DB58-C84C-BD3C-F9652F4D492B}"/>
              </a:ext>
            </a:extLst>
          </p:cNvPr>
          <p:cNvSpPr>
            <a:spLocks noGrp="1"/>
          </p:cNvSpPr>
          <p:nvPr>
            <p:ph sz="quarter" idx="26" hasCustomPrompt="1"/>
          </p:nvPr>
        </p:nvSpPr>
        <p:spPr>
          <a:xfrm>
            <a:off x="1326874" y="1411391"/>
            <a:ext cx="2404800" cy="563562"/>
          </a:xfrm>
          <a:prstGeom prst="rect">
            <a:avLst/>
          </a:prstGeom>
        </p:spPr>
        <p:txBody>
          <a:bodyPr lIns="0" tIns="0" rIns="0" bIns="0">
            <a:noAutofit/>
          </a:bodyPr>
          <a:lstStyle>
            <a:lvl1pPr marL="0" indent="0">
              <a:buNone/>
              <a:defRPr sz="2200" b="1" i="0">
                <a:solidFill>
                  <a:schemeClr val="accent2"/>
                </a:solidFill>
                <a:latin typeface="Calibri" panose="020F0502020204030204" pitchFamily="34" charset="0"/>
                <a:cs typeface="Calibri" panose="020F0502020204030204" pitchFamily="34" charset="0"/>
              </a:defRPr>
            </a:lvl1pPr>
          </a:lstStyle>
          <a:p>
            <a:r>
              <a:rPr lang="en-US" noProof="0" dirty="0"/>
              <a:t>Project title</a:t>
            </a:r>
          </a:p>
        </p:txBody>
      </p:sp>
      <p:sp>
        <p:nvSpPr>
          <p:cNvPr id="15" name="Tijdelijke aanduiding voor afbeelding 33">
            <a:extLst>
              <a:ext uri="{FF2B5EF4-FFF2-40B4-BE49-F238E27FC236}">
                <a16:creationId xmlns:a16="http://schemas.microsoft.com/office/drawing/2014/main" id="{965879DE-F296-964E-A952-9184C5050EF5}"/>
              </a:ext>
            </a:extLst>
          </p:cNvPr>
          <p:cNvSpPr>
            <a:spLocks noGrp="1"/>
          </p:cNvSpPr>
          <p:nvPr>
            <p:ph type="pic" sz="quarter" idx="28" hasCustomPrompt="1"/>
          </p:nvPr>
        </p:nvSpPr>
        <p:spPr>
          <a:xfrm>
            <a:off x="630664"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7" name="Tijdelijke aanduiding voor afbeelding 33">
            <a:extLst>
              <a:ext uri="{FF2B5EF4-FFF2-40B4-BE49-F238E27FC236}">
                <a16:creationId xmlns:a16="http://schemas.microsoft.com/office/drawing/2014/main" id="{D15EA347-33D1-EE4E-9464-3CF0EAE3CC0B}"/>
              </a:ext>
            </a:extLst>
          </p:cNvPr>
          <p:cNvSpPr>
            <a:spLocks noGrp="1"/>
          </p:cNvSpPr>
          <p:nvPr>
            <p:ph type="pic" sz="quarter" idx="30" hasCustomPrompt="1"/>
          </p:nvPr>
        </p:nvSpPr>
        <p:spPr>
          <a:xfrm>
            <a:off x="4410221"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9" name="Tijdelijke aanduiding voor afbeelding 33">
            <a:extLst>
              <a:ext uri="{FF2B5EF4-FFF2-40B4-BE49-F238E27FC236}">
                <a16:creationId xmlns:a16="http://schemas.microsoft.com/office/drawing/2014/main" id="{4EC1974C-2EB3-274B-A88C-617CC7414E5A}"/>
              </a:ext>
            </a:extLst>
          </p:cNvPr>
          <p:cNvSpPr>
            <a:spLocks noGrp="1"/>
          </p:cNvSpPr>
          <p:nvPr>
            <p:ph type="pic" sz="quarter" idx="32" hasCustomPrompt="1"/>
          </p:nvPr>
        </p:nvSpPr>
        <p:spPr>
          <a:xfrm>
            <a:off x="8141330"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20" name="Tijdelijke aanduiding voor inhoud 2">
            <a:extLst>
              <a:ext uri="{FF2B5EF4-FFF2-40B4-BE49-F238E27FC236}">
                <a16:creationId xmlns:a16="http://schemas.microsoft.com/office/drawing/2014/main" id="{330314A6-BF29-EC42-BF75-622C5286D534}"/>
              </a:ext>
            </a:extLst>
          </p:cNvPr>
          <p:cNvSpPr>
            <a:spLocks noGrp="1"/>
          </p:cNvSpPr>
          <p:nvPr>
            <p:ph sz="quarter" idx="33" hasCustomPrompt="1"/>
          </p:nvPr>
        </p:nvSpPr>
        <p:spPr>
          <a:xfrm>
            <a:off x="5058585"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dirty="0"/>
              <a:t>Project title</a:t>
            </a:r>
          </a:p>
        </p:txBody>
      </p:sp>
      <p:sp>
        <p:nvSpPr>
          <p:cNvPr id="21" name="Tijdelijke aanduiding voor inhoud 2">
            <a:extLst>
              <a:ext uri="{FF2B5EF4-FFF2-40B4-BE49-F238E27FC236}">
                <a16:creationId xmlns:a16="http://schemas.microsoft.com/office/drawing/2014/main" id="{D6D76FCC-D508-DD4F-BB82-48A5BCC54578}"/>
              </a:ext>
            </a:extLst>
          </p:cNvPr>
          <p:cNvSpPr>
            <a:spLocks noGrp="1"/>
          </p:cNvSpPr>
          <p:nvPr>
            <p:ph sz="quarter" idx="34" hasCustomPrompt="1"/>
          </p:nvPr>
        </p:nvSpPr>
        <p:spPr>
          <a:xfrm>
            <a:off x="8802688"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dirty="0"/>
              <a:t>Project title</a:t>
            </a:r>
          </a:p>
        </p:txBody>
      </p:sp>
      <p:sp>
        <p:nvSpPr>
          <p:cNvPr id="22" name="Tijdelijke aanduiding voor inhoud 2">
            <a:extLst>
              <a:ext uri="{FF2B5EF4-FFF2-40B4-BE49-F238E27FC236}">
                <a16:creationId xmlns:a16="http://schemas.microsoft.com/office/drawing/2014/main" id="{125E4E80-E44F-EA4F-8054-6AB42A8470B4}"/>
              </a:ext>
            </a:extLst>
          </p:cNvPr>
          <p:cNvSpPr>
            <a:spLocks noGrp="1"/>
          </p:cNvSpPr>
          <p:nvPr>
            <p:ph sz="quarter" idx="35" hasCustomPrompt="1"/>
          </p:nvPr>
        </p:nvSpPr>
        <p:spPr>
          <a:xfrm>
            <a:off x="1326874"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dirty="0"/>
              <a:t>Project title</a:t>
            </a:r>
          </a:p>
        </p:txBody>
      </p:sp>
      <p:sp>
        <p:nvSpPr>
          <p:cNvPr id="23" name="Content Placeholder 9">
            <a:extLst>
              <a:ext uri="{FF2B5EF4-FFF2-40B4-BE49-F238E27FC236}">
                <a16:creationId xmlns:a16="http://schemas.microsoft.com/office/drawing/2014/main" id="{3528E721-8656-4BDD-B009-8819AFB97FC5}"/>
              </a:ext>
            </a:extLst>
          </p:cNvPr>
          <p:cNvSpPr>
            <a:spLocks noGrp="1"/>
          </p:cNvSpPr>
          <p:nvPr>
            <p:ph sz="quarter" idx="36" hasCustomPrompt="1"/>
          </p:nvPr>
        </p:nvSpPr>
        <p:spPr>
          <a:xfrm>
            <a:off x="1339266" y="2133247"/>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4" name="Content Placeholder 9">
            <a:extLst>
              <a:ext uri="{FF2B5EF4-FFF2-40B4-BE49-F238E27FC236}">
                <a16:creationId xmlns:a16="http://schemas.microsoft.com/office/drawing/2014/main" id="{2C048C0B-E29D-49EF-80B5-29D0B0F479C0}"/>
              </a:ext>
            </a:extLst>
          </p:cNvPr>
          <p:cNvSpPr>
            <a:spLocks noGrp="1"/>
          </p:cNvSpPr>
          <p:nvPr>
            <p:ph sz="quarter" idx="37" hasCustomPrompt="1"/>
          </p:nvPr>
        </p:nvSpPr>
        <p:spPr>
          <a:xfrm>
            <a:off x="1339266" y="4586421"/>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5" name="Content Placeholder 9">
            <a:extLst>
              <a:ext uri="{FF2B5EF4-FFF2-40B4-BE49-F238E27FC236}">
                <a16:creationId xmlns:a16="http://schemas.microsoft.com/office/drawing/2014/main" id="{5F680696-8F3B-4E74-B265-71DF36E09776}"/>
              </a:ext>
            </a:extLst>
          </p:cNvPr>
          <p:cNvSpPr>
            <a:spLocks noGrp="1"/>
          </p:cNvSpPr>
          <p:nvPr>
            <p:ph sz="quarter" idx="38" hasCustomPrompt="1"/>
          </p:nvPr>
        </p:nvSpPr>
        <p:spPr>
          <a:xfrm>
            <a:off x="5070977" y="2133247"/>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6" name="Content Placeholder 9">
            <a:extLst>
              <a:ext uri="{FF2B5EF4-FFF2-40B4-BE49-F238E27FC236}">
                <a16:creationId xmlns:a16="http://schemas.microsoft.com/office/drawing/2014/main" id="{50B084AF-045B-4B49-8FBE-93ACB3E7F00A}"/>
              </a:ext>
            </a:extLst>
          </p:cNvPr>
          <p:cNvSpPr>
            <a:spLocks noGrp="1"/>
          </p:cNvSpPr>
          <p:nvPr>
            <p:ph sz="quarter" idx="39" hasCustomPrompt="1"/>
          </p:nvPr>
        </p:nvSpPr>
        <p:spPr>
          <a:xfrm>
            <a:off x="8802688" y="2133247"/>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7" name="Content Placeholder 9">
            <a:extLst>
              <a:ext uri="{FF2B5EF4-FFF2-40B4-BE49-F238E27FC236}">
                <a16:creationId xmlns:a16="http://schemas.microsoft.com/office/drawing/2014/main" id="{AD8E938A-1AD9-4373-BBFD-C7C066DAB3FA}"/>
              </a:ext>
            </a:extLst>
          </p:cNvPr>
          <p:cNvSpPr>
            <a:spLocks noGrp="1"/>
          </p:cNvSpPr>
          <p:nvPr>
            <p:ph sz="quarter" idx="40" hasCustomPrompt="1"/>
          </p:nvPr>
        </p:nvSpPr>
        <p:spPr>
          <a:xfrm>
            <a:off x="5070977" y="4586421"/>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8" name="Content Placeholder 9">
            <a:extLst>
              <a:ext uri="{FF2B5EF4-FFF2-40B4-BE49-F238E27FC236}">
                <a16:creationId xmlns:a16="http://schemas.microsoft.com/office/drawing/2014/main" id="{0C6D1181-34A3-47D3-99A2-1B802126EDC5}"/>
              </a:ext>
            </a:extLst>
          </p:cNvPr>
          <p:cNvSpPr>
            <a:spLocks noGrp="1"/>
          </p:cNvSpPr>
          <p:nvPr>
            <p:ph sz="quarter" idx="41" hasCustomPrompt="1"/>
          </p:nvPr>
        </p:nvSpPr>
        <p:spPr>
          <a:xfrm>
            <a:off x="8802688" y="4586421"/>
            <a:ext cx="2404800" cy="1404000"/>
          </a:xfrm>
        </p:spPr>
        <p:txBody>
          <a:bodyPr>
            <a:normAutofit/>
          </a:bodyPr>
          <a:lstStyle>
            <a:lvl1pPr marL="182563" indent="-182563">
              <a:buClr>
                <a:schemeClr val="accent2"/>
              </a:buClr>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Tree>
    <p:extLst>
      <p:ext uri="{BB962C8B-B14F-4D97-AF65-F5344CB8AC3E}">
        <p14:creationId xmlns:p14="http://schemas.microsoft.com/office/powerpoint/2010/main" val="2030667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Antwerpen-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06A4-C8C0-BA4F-A09B-9014BCE49913}"/>
              </a:ext>
            </a:extLst>
          </p:cNvPr>
          <p:cNvSpPr>
            <a:spLocks noGrp="1"/>
          </p:cNvSpPr>
          <p:nvPr>
            <p:ph type="title"/>
          </p:nvPr>
        </p:nvSpPr>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1876E971-EE47-7745-ACA8-1DEF0415F3DA}"/>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967EE9E6-2701-5E4F-A341-5478485FBD82}"/>
              </a:ext>
            </a:extLst>
          </p:cNvPr>
          <p:cNvSpPr>
            <a:spLocks noGrp="1"/>
          </p:cNvSpPr>
          <p:nvPr>
            <p:ph type="chart" sz="quarter" idx="11" hasCustomPrompt="1"/>
          </p:nvPr>
        </p:nvSpPr>
        <p:spPr>
          <a:xfrm>
            <a:off x="623889" y="1578459"/>
            <a:ext cx="10944224" cy="4658829"/>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 typeface="Arial" panose="020B0604020202020204" pitchFamily="34" charset="0"/>
              <a:buNone/>
              <a:tabLst/>
              <a:defRPr b="0" i="0">
                <a:latin typeface="Calibri Light" panose="020F0302020204030204" pitchFamily="34" charset="0"/>
                <a:cs typeface="Calibri Light" panose="020F0302020204030204" pitchFamily="34" charset="0"/>
              </a:defRPr>
            </a:lvl1pPr>
          </a:lstStyle>
          <a:p>
            <a:pPr marL="457200" marR="0" lvl="0" indent="-457200" algn="l" defTabSz="914400" rtl="0" eaLnBrk="1" fontAlgn="auto" latinLnBrk="0" hangingPunct="1">
              <a:lnSpc>
                <a:spcPct val="90000"/>
              </a:lnSpc>
              <a:spcBef>
                <a:spcPts val="1000"/>
              </a:spcBef>
              <a:spcAft>
                <a:spcPts val="0"/>
              </a:spcAft>
              <a:buClr>
                <a:schemeClr val="accent2"/>
              </a:buClr>
              <a:buSzPct val="75000"/>
              <a:tabLst/>
              <a:defRPr/>
            </a:pPr>
            <a:r>
              <a:rPr lang="en-US" noProof="0"/>
              <a:t>Click the icon to add an object</a:t>
            </a:r>
          </a:p>
        </p:txBody>
      </p:sp>
    </p:spTree>
    <p:extLst>
      <p:ext uri="{BB962C8B-B14F-4D97-AF65-F5344CB8AC3E}">
        <p14:creationId xmlns:p14="http://schemas.microsoft.com/office/powerpoint/2010/main" val="399583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86161" y="1302089"/>
            <a:ext cx="4891212"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4" name="Tijdelijke aanduiding voor inhoud 3"/>
          <p:cNvSpPr>
            <a:spLocks noGrp="1"/>
          </p:cNvSpPr>
          <p:nvPr>
            <p:ph sz="half" idx="2"/>
          </p:nvPr>
        </p:nvSpPr>
        <p:spPr>
          <a:xfrm>
            <a:off x="986161" y="2028321"/>
            <a:ext cx="4891212" cy="4510593"/>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tekst 2"/>
          <p:cNvSpPr>
            <a:spLocks noGrp="1"/>
          </p:cNvSpPr>
          <p:nvPr>
            <p:ph type="body" idx="13"/>
          </p:nvPr>
        </p:nvSpPr>
        <p:spPr>
          <a:xfrm>
            <a:off x="6159834" y="1302089"/>
            <a:ext cx="4891212"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11" name="Tijdelijke aanduiding voor inhoud 3"/>
          <p:cNvSpPr>
            <a:spLocks noGrp="1"/>
          </p:cNvSpPr>
          <p:nvPr>
            <p:ph sz="half" idx="14"/>
          </p:nvPr>
        </p:nvSpPr>
        <p:spPr>
          <a:xfrm>
            <a:off x="6159834" y="2028321"/>
            <a:ext cx="4891212"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7"/>
          <p:cNvSpPr>
            <a:spLocks noGrp="1"/>
          </p:cNvSpPr>
          <p:nvPr>
            <p:ph type="ftr" sz="quarter" idx="15"/>
          </p:nvPr>
        </p:nvSpPr>
        <p:spPr>
          <a:xfrm>
            <a:off x="98636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9880056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Antwerpen_chartan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6014-7DB0-CF4A-88E9-463AB221AB3E}"/>
              </a:ext>
            </a:extLst>
          </p:cNvPr>
          <p:cNvSpPr>
            <a:spLocks noGrp="1"/>
          </p:cNvSpPr>
          <p:nvPr>
            <p:ph type="title"/>
          </p:nvPr>
        </p:nvSpPr>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0245457A-9933-1149-9392-ABAF631B7C6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3AF460E3-37FD-6B4C-86A1-EEC95DD40B34}"/>
              </a:ext>
            </a:extLst>
          </p:cNvPr>
          <p:cNvSpPr>
            <a:spLocks noGrp="1"/>
          </p:cNvSpPr>
          <p:nvPr>
            <p:ph type="chart" sz="quarter" idx="11" hasCustomPrompt="1"/>
          </p:nvPr>
        </p:nvSpPr>
        <p:spPr>
          <a:xfrm>
            <a:off x="623889" y="2760663"/>
            <a:ext cx="10944224" cy="3476625"/>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object</a:t>
            </a:r>
          </a:p>
        </p:txBody>
      </p:sp>
      <p:sp>
        <p:nvSpPr>
          <p:cNvPr id="5" name="Text Placeholder 3">
            <a:extLst>
              <a:ext uri="{FF2B5EF4-FFF2-40B4-BE49-F238E27FC236}">
                <a16:creationId xmlns:a16="http://schemas.microsoft.com/office/drawing/2014/main" id="{4A507705-E8A5-0A44-A7D0-4ECFDD431F4E}"/>
              </a:ext>
            </a:extLst>
          </p:cNvPr>
          <p:cNvSpPr>
            <a:spLocks noGrp="1"/>
          </p:cNvSpPr>
          <p:nvPr>
            <p:ph type="body" sz="quarter" idx="12" hasCustomPrompt="1"/>
          </p:nvPr>
        </p:nvSpPr>
        <p:spPr>
          <a:xfrm>
            <a:off x="623888" y="1690688"/>
            <a:ext cx="10936287" cy="885825"/>
          </a:xfrm>
          <a:prstGeom prst="rect">
            <a:avLst/>
          </a:prstGeom>
        </p:spPr>
        <p:txBody>
          <a:bodyPr/>
          <a:lstStyle>
            <a:lvl1pPr marL="0" indent="0">
              <a:buNone/>
              <a:defRPr b="0" i="0">
                <a:latin typeface="+mn-lt"/>
                <a:cs typeface="Calibri Light" panose="020F0302020204030204" pitchFamily="34" charset="0"/>
              </a:defRPr>
            </a:lvl1pPr>
          </a:lstStyle>
          <a:p>
            <a:r>
              <a:rPr lang="en-US" noProof="0"/>
              <a:t>Click to edit Master subtitle style</a:t>
            </a:r>
          </a:p>
        </p:txBody>
      </p:sp>
    </p:spTree>
    <p:extLst>
      <p:ext uri="{BB962C8B-B14F-4D97-AF65-F5344CB8AC3E}">
        <p14:creationId xmlns:p14="http://schemas.microsoft.com/office/powerpoint/2010/main" val="121991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UAntwerpen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11580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11" name="Tijdelijke aanduiding voor inhoud 3"/>
          <p:cNvSpPr>
            <a:spLocks noGrp="1"/>
          </p:cNvSpPr>
          <p:nvPr>
            <p:ph sz="half" idx="16"/>
          </p:nvPr>
        </p:nvSpPr>
        <p:spPr>
          <a:xfrm>
            <a:off x="6175507" y="1303097"/>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2" name="Tijdelijke aanduiding voor inhoud 3"/>
          <p:cNvSpPr>
            <a:spLocks noGrp="1"/>
          </p:cNvSpPr>
          <p:nvPr>
            <p:ph sz="half" idx="17"/>
          </p:nvPr>
        </p:nvSpPr>
        <p:spPr>
          <a:xfrm>
            <a:off x="6175507" y="3545864"/>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986160" y="3546809"/>
            <a:ext cx="4885267" cy="2992104"/>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0" y="1310393"/>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1"/>
          </p:nvPr>
        </p:nvSpPr>
        <p:spPr>
          <a:xfrm>
            <a:off x="984251"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270031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ee objecten">
    <p:spTree>
      <p:nvGrpSpPr>
        <p:cNvPr id="1" name=""/>
        <p:cNvGrpSpPr/>
        <p:nvPr/>
      </p:nvGrpSpPr>
      <p:grpSpPr>
        <a:xfrm>
          <a:off x="0" y="0"/>
          <a:ext cx="0" cy="0"/>
          <a:chOff x="0" y="0"/>
          <a:chExt cx="0" cy="0"/>
        </a:xfrm>
      </p:grpSpPr>
      <p:sp>
        <p:nvSpPr>
          <p:cNvPr id="12" name="Tijdelijke aanduiding voor inhoud 3"/>
          <p:cNvSpPr>
            <a:spLocks noGrp="1"/>
          </p:cNvSpPr>
          <p:nvPr>
            <p:ph sz="half" idx="17"/>
          </p:nvPr>
        </p:nvSpPr>
        <p:spPr>
          <a:xfrm>
            <a:off x="6175507" y="3534213"/>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6177128" y="1291850"/>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0" y="1291850"/>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jdelijke aanduiding voor inhoud 3"/>
          <p:cNvSpPr>
            <a:spLocks noGrp="1"/>
          </p:cNvSpPr>
          <p:nvPr>
            <p:ph sz="half" idx="21"/>
          </p:nvPr>
        </p:nvSpPr>
        <p:spPr>
          <a:xfrm>
            <a:off x="986160" y="3534213"/>
            <a:ext cx="4886888" cy="3004700"/>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9"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2"/>
          </p:nvPr>
        </p:nvSpPr>
        <p:spPr>
          <a:xfrm>
            <a:off x="98636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3197767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317634"/>
            <a:ext cx="12192000" cy="6540366"/>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1211658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319087"/>
            <a:ext cx="12192000" cy="3950275"/>
          </a:xfrm>
          <a:prstGeom prst="rect">
            <a:avLst/>
          </a:prstGeom>
        </p:spPr>
        <p:txBody>
          <a:bodyPr vert="horz"/>
          <a:lstStyle>
            <a:lvl1pPr>
              <a:defRPr sz="2400">
                <a:latin typeface="Segoe UI"/>
              </a:defRPr>
            </a:lvl1pPr>
          </a:lstStyle>
          <a:p>
            <a:pPr lvl="0"/>
            <a:endParaRPr lang="nl-NL" noProof="0" dirty="0"/>
          </a:p>
        </p:txBody>
      </p:sp>
      <p:sp>
        <p:nvSpPr>
          <p:cNvPr id="5" name="Titel 1"/>
          <p:cNvSpPr>
            <a:spLocks noGrp="1"/>
          </p:cNvSpPr>
          <p:nvPr>
            <p:ph type="title"/>
          </p:nvPr>
        </p:nvSpPr>
        <p:spPr>
          <a:xfrm>
            <a:off x="986176" y="4457533"/>
            <a:ext cx="7687013" cy="606255"/>
          </a:xfrm>
          <a:prstGeom prst="rect">
            <a:avLst/>
          </a:prstGeom>
        </p:spPr>
        <p:txBody>
          <a:bodyPr/>
          <a:lstStyle>
            <a:lvl1pPr>
              <a:defRPr sz="2400"/>
            </a:lvl1pPr>
          </a:lstStyle>
          <a:p>
            <a:r>
              <a:rPr lang="nl-BE" dirty="0"/>
              <a:t>Titelstijl van model bewerken</a:t>
            </a:r>
            <a:endParaRPr lang="nl-NL" dirty="0"/>
          </a:p>
        </p:txBody>
      </p:sp>
      <p:sp>
        <p:nvSpPr>
          <p:cNvPr id="6" name="Tijdelijke aanduiding voor tekst 2"/>
          <p:cNvSpPr>
            <a:spLocks noGrp="1"/>
          </p:cNvSpPr>
          <p:nvPr>
            <p:ph type="body" idx="1"/>
          </p:nvPr>
        </p:nvSpPr>
        <p:spPr>
          <a:xfrm>
            <a:off x="986176" y="5063788"/>
            <a:ext cx="7687013" cy="421531"/>
          </a:xfrm>
          <a:prstGeom prst="rect">
            <a:avLst/>
          </a:prstGeom>
        </p:spPr>
        <p:txBody>
          <a:bodyPr anchor="b"/>
          <a:lstStyle>
            <a:lvl1pPr marL="0" indent="0">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7" name="Tijdelijke aanduiding voor voettekst 5"/>
          <p:cNvSpPr>
            <a:spLocks noGrp="1"/>
          </p:cNvSpPr>
          <p:nvPr>
            <p:ph type="ftr" sz="quarter" idx="11"/>
          </p:nvPr>
        </p:nvSpPr>
        <p:spPr>
          <a:xfrm>
            <a:off x="984251"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1774547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4.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5.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6.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3.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961AB"/>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4D81C93-EDBA-E44A-9F68-668A49F41DB0}"/>
              </a:ext>
            </a:extLst>
          </p:cNvPr>
          <p:cNvPicPr>
            <a:picLocks noChangeAspect="1"/>
          </p:cNvPicPr>
          <p:nvPr userDrawn="1"/>
        </p:nvPicPr>
        <p:blipFill>
          <a:blip r:embed="rId3"/>
          <a:stretch>
            <a:fillRect/>
          </a:stretch>
        </p:blipFill>
        <p:spPr>
          <a:xfrm>
            <a:off x="1064108" y="591536"/>
            <a:ext cx="3027680" cy="665480"/>
          </a:xfrm>
          <a:prstGeom prst="rect">
            <a:avLst/>
          </a:prstGeom>
        </p:spPr>
      </p:pic>
      <p:sp>
        <p:nvSpPr>
          <p:cNvPr id="5" name="Rechthoek 4">
            <a:extLst>
              <a:ext uri="{FF2B5EF4-FFF2-40B4-BE49-F238E27FC236}">
                <a16:creationId xmlns:a16="http://schemas.microsoft.com/office/drawing/2014/main" id="{54B3FE05-DB60-C34F-938F-ED26535490E3}"/>
              </a:ext>
            </a:extLst>
          </p:cNvPr>
          <p:cNvSpPr/>
          <p:nvPr userDrawn="1"/>
        </p:nvSpPr>
        <p:spPr>
          <a:xfrm>
            <a:off x="0" y="6202145"/>
            <a:ext cx="12192000" cy="6654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p:txBody>
      </p:sp>
      <p:pic>
        <p:nvPicPr>
          <p:cNvPr id="4" name="Afbeelding 3">
            <a:extLst>
              <a:ext uri="{FF2B5EF4-FFF2-40B4-BE49-F238E27FC236}">
                <a16:creationId xmlns:a16="http://schemas.microsoft.com/office/drawing/2014/main" id="{9C9F9C74-EE46-B44A-AF4F-EC0E17F89AB4}"/>
              </a:ext>
            </a:extLst>
          </p:cNvPr>
          <p:cNvPicPr>
            <a:picLocks noChangeAspect="1"/>
          </p:cNvPicPr>
          <p:nvPr userDrawn="1"/>
        </p:nvPicPr>
        <p:blipFill>
          <a:blip r:embed="rId4"/>
          <a:stretch>
            <a:fillRect/>
          </a:stretch>
        </p:blipFill>
        <p:spPr>
          <a:xfrm>
            <a:off x="1" y="6165823"/>
            <a:ext cx="12204833" cy="711200"/>
          </a:xfrm>
          <a:prstGeom prst="rect">
            <a:avLst/>
          </a:prstGeom>
        </p:spPr>
      </p:pic>
    </p:spTree>
  </p:cSld>
  <p:clrMap bg1="lt1" tx1="dk1" bg2="lt2" tx2="dk2" accent1="accent1" accent2="accent2" accent3="accent3" accent4="accent4" accent5="accent5" accent6="accent6" hlink="hlink" folHlink="folHlink"/>
  <p:sldLayoutIdLst>
    <p:sldLayoutId id="2147484423" r:id="rId1"/>
  </p:sldLayoutIdLst>
  <p:txStyles>
    <p:titleStyle>
      <a:lvl1pPr algn="l" defTabSz="457200" rtl="0" eaLnBrk="1" fontAlgn="base" hangingPunct="1">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eaLnBrk="1" fontAlgn="base" hangingPunct="1">
        <a:spcBef>
          <a:spcPct val="0"/>
        </a:spcBef>
        <a:spcAft>
          <a:spcPct val="0"/>
        </a:spcAft>
        <a:defRPr sz="3200">
          <a:solidFill>
            <a:schemeClr val="tx2"/>
          </a:solidFill>
          <a:latin typeface="Myriad Pro"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44DE270-5AEA-D44A-BDE1-4D15F8E8CA47}"/>
              </a:ext>
            </a:extLst>
          </p:cNvPr>
          <p:cNvSpPr/>
          <p:nvPr userDrawn="1"/>
        </p:nvSpPr>
        <p:spPr>
          <a:xfrm>
            <a:off x="0" y="-435"/>
            <a:ext cx="12192000" cy="277101"/>
          </a:xfrm>
          <a:prstGeom prst="rect">
            <a:avLst/>
          </a:prstGeom>
          <a:solidFill>
            <a:srgbClr val="1961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p:txBody>
      </p:sp>
      <p:pic>
        <p:nvPicPr>
          <p:cNvPr id="8" name="Afbeelding 2" descr="41556_UMCU_PPT_subtro-42.png">
            <a:extLst>
              <a:ext uri="{FF2B5EF4-FFF2-40B4-BE49-F238E27FC236}">
                <a16:creationId xmlns:a16="http://schemas.microsoft.com/office/drawing/2014/main" id="{D46E8857-0E3A-6A42-B341-FD3D7A149C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222" b="84547"/>
          <a:stretch/>
        </p:blipFill>
        <p:spPr bwMode="auto">
          <a:xfrm>
            <a:off x="0" y="276667"/>
            <a:ext cx="12192000" cy="76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D5F60FA4-BCBE-F24B-B2AF-4B01808CB9EC}"/>
              </a:ext>
            </a:extLst>
          </p:cNvPr>
          <p:cNvPicPr>
            <a:picLocks noChangeAspect="1"/>
          </p:cNvPicPr>
          <p:nvPr userDrawn="1"/>
        </p:nvPicPr>
        <p:blipFill>
          <a:blip r:embed="rId4"/>
          <a:stretch>
            <a:fillRect/>
          </a:stretch>
        </p:blipFill>
        <p:spPr>
          <a:xfrm>
            <a:off x="9284753" y="6060440"/>
            <a:ext cx="2357120" cy="518160"/>
          </a:xfrm>
          <a:prstGeom prst="rect">
            <a:avLst/>
          </a:prstGeom>
        </p:spPr>
      </p:pic>
    </p:spTree>
  </p:cSld>
  <p:clrMap bg1="lt1" tx1="dk1" bg2="lt2" tx2="dk2" accent1="accent1" accent2="accent2" accent3="accent3" accent4="accent4" accent5="accent5" accent6="accent6" hlink="hlink" folHlink="folHlink"/>
  <p:sldLayoutIdLst>
    <p:sldLayoutId id="2147484424" r:id="rId1"/>
  </p:sldLayoutIdLst>
  <p:txStyles>
    <p:titleStyle>
      <a:lvl1pPr algn="l" defTabSz="457200" rtl="0" eaLnBrk="0" fontAlgn="base" hangingPunct="0">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262FA71-FB45-4A4B-A0DC-9A5ED5B27B59}"/>
              </a:ext>
            </a:extLst>
          </p:cNvPr>
          <p:cNvSpPr/>
          <p:nvPr userDrawn="1"/>
        </p:nvSpPr>
        <p:spPr>
          <a:xfrm>
            <a:off x="0" y="147234"/>
            <a:ext cx="12192000" cy="147234"/>
          </a:xfrm>
          <a:prstGeom prst="rect">
            <a:avLst/>
          </a:prstGeom>
          <a:solidFill>
            <a:srgbClr val="0082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p:txBody>
      </p:sp>
      <p:sp>
        <p:nvSpPr>
          <p:cNvPr id="4" name="Rechthoek 3">
            <a:extLst>
              <a:ext uri="{FF2B5EF4-FFF2-40B4-BE49-F238E27FC236}">
                <a16:creationId xmlns:a16="http://schemas.microsoft.com/office/drawing/2014/main" id="{FADA3A9A-54E5-D344-9D63-2A6253394641}"/>
              </a:ext>
            </a:extLst>
          </p:cNvPr>
          <p:cNvSpPr/>
          <p:nvPr userDrawn="1"/>
        </p:nvSpPr>
        <p:spPr>
          <a:xfrm>
            <a:off x="0" y="-435"/>
            <a:ext cx="12192000" cy="147669"/>
          </a:xfrm>
          <a:prstGeom prst="rect">
            <a:avLst/>
          </a:prstGeom>
          <a:solidFill>
            <a:srgbClr val="1961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p:txBody>
      </p:sp>
      <p:pic>
        <p:nvPicPr>
          <p:cNvPr id="6" name="Afbeelding 5">
            <a:extLst>
              <a:ext uri="{FF2B5EF4-FFF2-40B4-BE49-F238E27FC236}">
                <a16:creationId xmlns:a16="http://schemas.microsoft.com/office/drawing/2014/main" id="{80F1683D-A9B4-6A49-826D-0EA43422FFA0}"/>
              </a:ext>
            </a:extLst>
          </p:cNvPr>
          <p:cNvPicPr>
            <a:picLocks noChangeAspect="1"/>
          </p:cNvPicPr>
          <p:nvPr userDrawn="1"/>
        </p:nvPicPr>
        <p:blipFill>
          <a:blip r:embed="rId13"/>
          <a:stretch>
            <a:fillRect/>
          </a:stretch>
        </p:blipFill>
        <p:spPr>
          <a:xfrm>
            <a:off x="9284753" y="6060440"/>
            <a:ext cx="2357120" cy="518160"/>
          </a:xfrm>
          <a:prstGeom prst="rect">
            <a:avLst/>
          </a:prstGeom>
        </p:spPr>
      </p:pic>
    </p:spTree>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22" r:id="rId6"/>
    <p:sldLayoutId id="2147484430" r:id="rId7"/>
    <p:sldLayoutId id="2147484431" r:id="rId8"/>
    <p:sldLayoutId id="2147484461" r:id="rId9"/>
    <p:sldLayoutId id="2147484487" r:id="rId10"/>
    <p:sldLayoutId id="2147484488" r:id="rId11"/>
  </p:sldLayoutIdLst>
  <p:txStyles>
    <p:titleStyle>
      <a:lvl1pPr algn="l" defTabSz="457200" rtl="0" eaLnBrk="0" fontAlgn="base" hangingPunct="0">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262FA71-FB45-4A4B-A0DC-9A5ED5B27B59}"/>
              </a:ext>
            </a:extLst>
          </p:cNvPr>
          <p:cNvSpPr/>
          <p:nvPr userDrawn="1"/>
        </p:nvSpPr>
        <p:spPr>
          <a:xfrm>
            <a:off x="0" y="147234"/>
            <a:ext cx="12192000" cy="147234"/>
          </a:xfrm>
          <a:prstGeom prst="rect">
            <a:avLst/>
          </a:prstGeom>
          <a:solidFill>
            <a:srgbClr val="0082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solidFill>
                <a:prstClr val="white"/>
              </a:solidFill>
            </a:endParaRPr>
          </a:p>
        </p:txBody>
      </p:sp>
      <p:sp>
        <p:nvSpPr>
          <p:cNvPr id="4" name="Rechthoek 3">
            <a:extLst>
              <a:ext uri="{FF2B5EF4-FFF2-40B4-BE49-F238E27FC236}">
                <a16:creationId xmlns:a16="http://schemas.microsoft.com/office/drawing/2014/main" id="{FADA3A9A-54E5-D344-9D63-2A6253394641}"/>
              </a:ext>
            </a:extLst>
          </p:cNvPr>
          <p:cNvSpPr/>
          <p:nvPr userDrawn="1"/>
        </p:nvSpPr>
        <p:spPr>
          <a:xfrm>
            <a:off x="0" y="-435"/>
            <a:ext cx="12192000" cy="147669"/>
          </a:xfrm>
          <a:prstGeom prst="rect">
            <a:avLst/>
          </a:prstGeom>
          <a:solidFill>
            <a:srgbClr val="1961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solidFill>
                <a:prstClr val="white"/>
              </a:solidFill>
            </a:endParaRPr>
          </a:p>
        </p:txBody>
      </p:sp>
      <p:pic>
        <p:nvPicPr>
          <p:cNvPr id="6" name="Afbeelding 5">
            <a:extLst>
              <a:ext uri="{FF2B5EF4-FFF2-40B4-BE49-F238E27FC236}">
                <a16:creationId xmlns:a16="http://schemas.microsoft.com/office/drawing/2014/main" id="{80F1683D-A9B4-6A49-826D-0EA43422FFA0}"/>
              </a:ext>
            </a:extLst>
          </p:cNvPr>
          <p:cNvPicPr>
            <a:picLocks noChangeAspect="1"/>
          </p:cNvPicPr>
          <p:nvPr userDrawn="1"/>
        </p:nvPicPr>
        <p:blipFill>
          <a:blip r:embed="rId9"/>
          <a:stretch>
            <a:fillRect/>
          </a:stretch>
        </p:blipFill>
        <p:spPr>
          <a:xfrm>
            <a:off x="9284753" y="6060440"/>
            <a:ext cx="2357120" cy="518160"/>
          </a:xfrm>
          <a:prstGeom prst="rect">
            <a:avLst/>
          </a:prstGeom>
        </p:spPr>
      </p:pic>
    </p:spTree>
    <p:extLst>
      <p:ext uri="{BB962C8B-B14F-4D97-AF65-F5344CB8AC3E}">
        <p14:creationId xmlns:p14="http://schemas.microsoft.com/office/powerpoint/2010/main" val="2191343892"/>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Lst>
  <p:txStyles>
    <p:titleStyle>
      <a:lvl1pPr algn="l" defTabSz="457200" rtl="0" eaLnBrk="0" fontAlgn="base" hangingPunct="0">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262FA71-FB45-4A4B-A0DC-9A5ED5B27B59}"/>
              </a:ext>
            </a:extLst>
          </p:cNvPr>
          <p:cNvSpPr/>
          <p:nvPr userDrawn="1"/>
        </p:nvSpPr>
        <p:spPr>
          <a:xfrm>
            <a:off x="0" y="147234"/>
            <a:ext cx="12192000" cy="147234"/>
          </a:xfrm>
          <a:prstGeom prst="rect">
            <a:avLst/>
          </a:prstGeom>
          <a:solidFill>
            <a:srgbClr val="0082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solidFill>
                <a:prstClr val="white"/>
              </a:solidFill>
            </a:endParaRPr>
          </a:p>
        </p:txBody>
      </p:sp>
      <p:sp>
        <p:nvSpPr>
          <p:cNvPr id="4" name="Rechthoek 3">
            <a:extLst>
              <a:ext uri="{FF2B5EF4-FFF2-40B4-BE49-F238E27FC236}">
                <a16:creationId xmlns:a16="http://schemas.microsoft.com/office/drawing/2014/main" id="{FADA3A9A-54E5-D344-9D63-2A6253394641}"/>
              </a:ext>
            </a:extLst>
          </p:cNvPr>
          <p:cNvSpPr/>
          <p:nvPr userDrawn="1"/>
        </p:nvSpPr>
        <p:spPr>
          <a:xfrm>
            <a:off x="0" y="-435"/>
            <a:ext cx="12192000" cy="147669"/>
          </a:xfrm>
          <a:prstGeom prst="rect">
            <a:avLst/>
          </a:prstGeom>
          <a:solidFill>
            <a:srgbClr val="1961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solidFill>
                <a:prstClr val="white"/>
              </a:solidFill>
            </a:endParaRPr>
          </a:p>
        </p:txBody>
      </p:sp>
      <p:pic>
        <p:nvPicPr>
          <p:cNvPr id="6" name="Afbeelding 5">
            <a:extLst>
              <a:ext uri="{FF2B5EF4-FFF2-40B4-BE49-F238E27FC236}">
                <a16:creationId xmlns:a16="http://schemas.microsoft.com/office/drawing/2014/main" id="{80F1683D-A9B4-6A49-826D-0EA43422FFA0}"/>
              </a:ext>
            </a:extLst>
          </p:cNvPr>
          <p:cNvPicPr>
            <a:picLocks noChangeAspect="1"/>
          </p:cNvPicPr>
          <p:nvPr userDrawn="1"/>
        </p:nvPicPr>
        <p:blipFill>
          <a:blip r:embed="rId12"/>
          <a:stretch>
            <a:fillRect/>
          </a:stretch>
        </p:blipFill>
        <p:spPr>
          <a:xfrm>
            <a:off x="9284753" y="6060440"/>
            <a:ext cx="2357120" cy="518160"/>
          </a:xfrm>
          <a:prstGeom prst="rect">
            <a:avLst/>
          </a:prstGeom>
        </p:spPr>
      </p:pic>
    </p:spTree>
    <p:extLst>
      <p:ext uri="{BB962C8B-B14F-4D97-AF65-F5344CB8AC3E}">
        <p14:creationId xmlns:p14="http://schemas.microsoft.com/office/powerpoint/2010/main" val="4127662248"/>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5" r:id="rId8"/>
    <p:sldLayoutId id="2147484456" r:id="rId9"/>
    <p:sldLayoutId id="2147484458" r:id="rId10"/>
  </p:sldLayoutIdLst>
  <p:txStyles>
    <p:titleStyle>
      <a:lvl1pPr algn="l" defTabSz="457200" rtl="0" eaLnBrk="0" fontAlgn="base" hangingPunct="0">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err="1"/>
              <a:t>Titelstijl</a:t>
            </a:r>
            <a:r>
              <a:rPr lang="en-US" dirty="0"/>
              <a:t> van model </a:t>
            </a:r>
            <a:r>
              <a:rPr lang="en-US" dirty="0" err="1"/>
              <a:t>bewerken</a:t>
            </a:r>
            <a:endParaRPr lang="nl-NL" dirty="0"/>
          </a:p>
        </p:txBody>
      </p:sp>
      <p:sp>
        <p:nvSpPr>
          <p:cNvPr id="3" name="Tijdelijke aanduiding voor tekst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err="1"/>
              <a:t>Klik</a:t>
            </a:r>
            <a:r>
              <a:rPr lang="en-US" dirty="0"/>
              <a:t> om de </a:t>
            </a:r>
            <a:r>
              <a:rPr lang="en-US" dirty="0" err="1"/>
              <a:t>tekststijl</a:t>
            </a:r>
            <a:r>
              <a:rPr lang="en-US" dirty="0"/>
              <a:t> van het model </a:t>
            </a:r>
            <a:r>
              <a:rPr lang="en-US" dirty="0" err="1"/>
              <a:t>te</a:t>
            </a:r>
            <a:r>
              <a:rPr lang="en-US" dirty="0"/>
              <a:t> </a:t>
            </a:r>
            <a:r>
              <a:rPr lang="en-US" dirty="0" err="1"/>
              <a:t>bewerken</a:t>
            </a:r>
            <a:endParaRPr lang="en-US" dirty="0"/>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nl-NL" dirty="0"/>
          </a:p>
        </p:txBody>
      </p:sp>
      <p:sp>
        <p:nvSpPr>
          <p:cNvPr id="4" name="Tijdelijke aanduiding voor datum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3E1BA-FD20-2A4E-9327-1D006C9DAE39}" type="datetimeFigureOut">
              <a:rPr lang="nl-NL" smtClean="0"/>
              <a:pPr/>
              <a:t>7-2-2022</a:t>
            </a:fld>
            <a:endParaRPr lang="nl-NL"/>
          </a:p>
        </p:txBody>
      </p:sp>
      <p:sp>
        <p:nvSpPr>
          <p:cNvPr id="5" name="Tijdelijke aanduiding voor voettekst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F393C-3899-854C-9240-A4A0D063F3F0}" type="slidenum">
              <a:rPr lang="nl-NL" smtClean="0"/>
              <a:pPr/>
              <a:t>‹nr.›</a:t>
            </a:fld>
            <a:endParaRPr lang="nl-NL"/>
          </a:p>
        </p:txBody>
      </p:sp>
    </p:spTree>
    <p:extLst>
      <p:ext uri="{BB962C8B-B14F-4D97-AF65-F5344CB8AC3E}">
        <p14:creationId xmlns:p14="http://schemas.microsoft.com/office/powerpoint/2010/main" val="2784842127"/>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Lst>
  <p:txStyles>
    <p:titleStyle>
      <a:lvl1pPr algn="l" defTabSz="457178" rtl="0" eaLnBrk="1" latinLnBrk="0" hangingPunct="1">
        <a:spcBef>
          <a:spcPct val="0"/>
        </a:spcBef>
        <a:buNone/>
        <a:defRPr sz="4400" kern="1200">
          <a:solidFill>
            <a:srgbClr val="254061"/>
          </a:solidFill>
          <a:latin typeface="Arial" panose="020B0604020202020204" pitchFamily="34" charset="0"/>
          <a:ea typeface="+mj-ea"/>
          <a:cs typeface="Arial" panose="020B0604020202020204" pitchFamily="34" charset="0"/>
        </a:defRPr>
      </a:lvl1pPr>
    </p:titleStyle>
    <p:bodyStyle>
      <a:lvl1pPr marL="342882" indent="-342882" algn="l" defTabSz="457178" rtl="0" eaLnBrk="1" latinLnBrk="0" hangingPunct="1">
        <a:spcBef>
          <a:spcPct val="20000"/>
        </a:spcBef>
        <a:buFont typeface="Wingdings" panose="05000000000000000000" pitchFamily="2" charset="2"/>
        <a:buChar char="§"/>
        <a:defRPr sz="3200" kern="1200">
          <a:solidFill>
            <a:schemeClr val="tx1"/>
          </a:solidFill>
          <a:latin typeface="+mn-lt"/>
          <a:ea typeface="+mn-ea"/>
          <a:cs typeface="+mn-cs"/>
        </a:defRPr>
      </a:lvl1pPr>
      <a:lvl2pPr marL="742913" indent="-285737" algn="l" defTabSz="457178"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1948A336-DFA9-6348-B512-B2BBC75D1D43}"/>
              </a:ext>
            </a:extLst>
          </p:cNvPr>
          <p:cNvSpPr>
            <a:spLocks noGrp="1"/>
          </p:cNvSpPr>
          <p:nvPr>
            <p:ph type="title"/>
          </p:nvPr>
        </p:nvSpPr>
        <p:spPr>
          <a:xfrm>
            <a:off x="623887" y="620713"/>
            <a:ext cx="10944226" cy="791794"/>
          </a:xfrm>
          <a:prstGeom prst="rect">
            <a:avLst/>
          </a:prstGeom>
        </p:spPr>
        <p:txBody>
          <a:bodyPr vert="horz" lIns="0" tIns="0" rIns="0" bIns="0" rtlCol="0" anchor="t" anchorCtr="0">
            <a:normAutofit/>
          </a:bodyPr>
          <a:lstStyle/>
          <a:p>
            <a:r>
              <a:rPr lang="en-US" noProof="0" dirty="0"/>
              <a:t>Click to edit Master title style</a:t>
            </a:r>
          </a:p>
        </p:txBody>
      </p:sp>
      <p:sp>
        <p:nvSpPr>
          <p:cNvPr id="9" name="Tijdelijke aanduiding voor dianummer 3">
            <a:extLst>
              <a:ext uri="{FF2B5EF4-FFF2-40B4-BE49-F238E27FC236}">
                <a16:creationId xmlns:a16="http://schemas.microsoft.com/office/drawing/2014/main" id="{ACEE07E0-D229-2548-A4C6-019956C34182}"/>
              </a:ext>
            </a:extLst>
          </p:cNvPr>
          <p:cNvSpPr>
            <a:spLocks noGrp="1"/>
          </p:cNvSpPr>
          <p:nvPr>
            <p:ph type="sldNum" sz="quarter" idx="4"/>
          </p:nvPr>
        </p:nvSpPr>
        <p:spPr>
          <a:xfrm>
            <a:off x="8923493" y="6339173"/>
            <a:ext cx="2644619" cy="365125"/>
          </a:xfrm>
          <a:prstGeom prst="rect">
            <a:avLst/>
          </a:prstGeom>
        </p:spPr>
        <p:txBody>
          <a:bodyPr vert="horz" lIns="91440" tIns="45720" rIns="91440" bIns="45720" rtlCol="0" anchor="ctr"/>
          <a:lstStyle>
            <a:lvl1pPr algn="r">
              <a:defRPr sz="1000" b="0" i="0">
                <a:solidFill>
                  <a:schemeClr val="tx2"/>
                </a:solidFill>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cs typeface="Calibri Light" panose="020F0302020204030204" pitchFamily="34" charset="0"/>
            </a:endParaRPr>
          </a:p>
        </p:txBody>
      </p:sp>
      <p:sp>
        <p:nvSpPr>
          <p:cNvPr id="5" name="Text Placeholder 4">
            <a:extLst>
              <a:ext uri="{FF2B5EF4-FFF2-40B4-BE49-F238E27FC236}">
                <a16:creationId xmlns:a16="http://schemas.microsoft.com/office/drawing/2014/main" id="{0912212B-EACF-4AB5-8035-E9729BF5330A}"/>
              </a:ext>
            </a:extLst>
          </p:cNvPr>
          <p:cNvSpPr>
            <a:spLocks noGrp="1"/>
          </p:cNvSpPr>
          <p:nvPr>
            <p:ph type="body" idx="1"/>
          </p:nvPr>
        </p:nvSpPr>
        <p:spPr>
          <a:xfrm>
            <a:off x="623887" y="1516380"/>
            <a:ext cx="10944225" cy="4720907"/>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9" name="Picture 18" descr="Text&#10;&#10;Description automatically generated with medium confidence">
            <a:extLst>
              <a:ext uri="{FF2B5EF4-FFF2-40B4-BE49-F238E27FC236}">
                <a16:creationId xmlns:a16="http://schemas.microsoft.com/office/drawing/2014/main" id="{A10C5618-8469-4D14-8B1A-0B2E3F17286B}"/>
              </a:ext>
            </a:extLst>
          </p:cNvPr>
          <p:cNvPicPr>
            <a:picLocks noChangeAspect="1"/>
          </p:cNvPicPr>
          <p:nvPr userDrawn="1"/>
        </p:nvPicPr>
        <p:blipFill>
          <a:blip r:embed="rId13"/>
          <a:stretch>
            <a:fillRect/>
          </a:stretch>
        </p:blipFill>
        <p:spPr>
          <a:xfrm>
            <a:off x="623888" y="6428235"/>
            <a:ext cx="1013396" cy="226800"/>
          </a:xfrm>
          <a:prstGeom prst="rect">
            <a:avLst/>
          </a:prstGeom>
        </p:spPr>
      </p:pic>
    </p:spTree>
    <p:extLst>
      <p:ext uri="{BB962C8B-B14F-4D97-AF65-F5344CB8AC3E}">
        <p14:creationId xmlns:p14="http://schemas.microsoft.com/office/powerpoint/2010/main" val="4150220416"/>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hf hdr="0"/>
  <p:txStyles>
    <p:titleStyle>
      <a:lvl1pPr algn="l" defTabSz="1217054" rtl="0" eaLnBrk="1" fontAlgn="base" hangingPunct="1">
        <a:spcBef>
          <a:spcPct val="0"/>
        </a:spcBef>
        <a:spcAft>
          <a:spcPct val="0"/>
        </a:spcAft>
        <a:defRPr sz="3800" b="1" i="0" kern="1200">
          <a:solidFill>
            <a:schemeClr val="accent2"/>
          </a:solidFill>
          <a:latin typeface="Calibri" panose="020F0502020204030204" pitchFamily="34" charset="0"/>
          <a:ea typeface="Verdana" charset="0"/>
          <a:cs typeface="Calibri" panose="020F0502020204030204" pitchFamily="34" charset="0"/>
        </a:defRPr>
      </a:lvl1pPr>
      <a:lvl2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pos="7287">
          <p15:clr>
            <a:srgbClr val="F26B43"/>
          </p15:clr>
        </p15:guide>
        <p15:guide id="3" orient="horz" pos="391">
          <p15:clr>
            <a:srgbClr val="F26B43"/>
          </p15:clr>
        </p15:guide>
        <p15:guide id="4" orient="horz" pos="39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7.tiff"/><Relationship Id="rId5" Type="http://schemas.openxmlformats.org/officeDocument/2006/relationships/image" Target="../media/image36.pn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1.xml"/><Relationship Id="rId1" Type="http://schemas.openxmlformats.org/officeDocument/2006/relationships/tags" Target="../tags/tag1.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www.medrxiv.org/content/10.1101/2021.06.18.21259133v2"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www.medrxiv.org/content/10.1101/2021.08.26.21262523v1"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6.tiff"/><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s://twitter.com/remap_cap" TargetMode="External"/><Relationship Id="rId5" Type="http://schemas.openxmlformats.org/officeDocument/2006/relationships/image" Target="../media/image68.tiff"/><Relationship Id="rId4" Type="http://schemas.openxmlformats.org/officeDocument/2006/relationships/image" Target="../media/image67.tiff"/></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ubtitel 4"/>
          <p:cNvSpPr>
            <a:spLocks noGrp="1"/>
          </p:cNvSpPr>
          <p:nvPr>
            <p:ph type="subTitle" idx="1"/>
          </p:nvPr>
        </p:nvSpPr>
        <p:spPr bwMode="auto">
          <a:xfrm>
            <a:off x="2438401" y="4133138"/>
            <a:ext cx="7402513"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dirty="0" smtClean="0">
                <a:latin typeface="Segoe UI" pitchFamily="34" charset="0"/>
                <a:ea typeface="ＭＳ Ｐゴシック" charset="-128"/>
                <a:cs typeface="Segoe UI" pitchFamily="34" charset="0"/>
              </a:rPr>
              <a:t>Prof.dr. Marc Bonten</a:t>
            </a:r>
          </a:p>
          <a:p>
            <a:r>
              <a:rPr lang="en-GB" dirty="0" smtClean="0">
                <a:latin typeface="Segoe UI" pitchFamily="34" charset="0"/>
                <a:ea typeface="ＭＳ Ｐゴシック" charset="-128"/>
                <a:cs typeface="Segoe UI" pitchFamily="34" charset="0"/>
              </a:rPr>
              <a:t>Julius </a:t>
            </a:r>
            <a:r>
              <a:rPr lang="en-GB" dirty="0" err="1" smtClean="0">
                <a:latin typeface="Segoe UI" pitchFamily="34" charset="0"/>
                <a:ea typeface="ＭＳ Ｐゴシック" charset="-128"/>
                <a:cs typeface="Segoe UI" pitchFamily="34" charset="0"/>
              </a:rPr>
              <a:t>Center</a:t>
            </a:r>
            <a:r>
              <a:rPr lang="en-GB" dirty="0" smtClean="0">
                <a:latin typeface="Segoe UI" pitchFamily="34" charset="0"/>
                <a:ea typeface="ＭＳ Ｐゴシック" charset="-128"/>
                <a:cs typeface="Segoe UI" pitchFamily="34" charset="0"/>
              </a:rPr>
              <a:t> for Health Sciences and Primary Care</a:t>
            </a:r>
          </a:p>
          <a:p>
            <a:pPr eaLnBrk="1" hangingPunct="1"/>
            <a:endParaRPr lang="en-GB" dirty="0">
              <a:latin typeface="Segoe UI" pitchFamily="34" charset="0"/>
              <a:ea typeface="ＭＳ Ｐゴシック" charset="-128"/>
              <a:cs typeface="Segoe UI" pitchFamily="34" charset="0"/>
            </a:endParaRPr>
          </a:p>
        </p:txBody>
      </p:sp>
      <p:sp>
        <p:nvSpPr>
          <p:cNvPr id="2" name="Titel 1"/>
          <p:cNvSpPr>
            <a:spLocks noGrp="1"/>
          </p:cNvSpPr>
          <p:nvPr>
            <p:ph type="ctrTitle"/>
          </p:nvPr>
        </p:nvSpPr>
        <p:spPr>
          <a:xfrm>
            <a:off x="1020418" y="1908111"/>
            <a:ext cx="9870331" cy="782344"/>
          </a:xfrm>
        </p:spPr>
        <p:txBody>
          <a:bodyPr/>
          <a:lstStyle/>
          <a:p>
            <a:r>
              <a:rPr lang="nl-NL" dirty="0" smtClean="0"/>
              <a:t>De snelste </a:t>
            </a:r>
            <a:r>
              <a:rPr lang="nl-NL" dirty="0"/>
              <a:t>weg naar de beste behandeling</a:t>
            </a:r>
            <a:br>
              <a:rPr lang="nl-NL" dirty="0"/>
            </a:br>
            <a:endParaRPr lang="nl-NL" b="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4678-0FF6-3948-ACB0-05E0EF2445FB}"/>
              </a:ext>
            </a:extLst>
          </p:cNvPr>
          <p:cNvSpPr>
            <a:spLocks noGrp="1"/>
          </p:cNvSpPr>
          <p:nvPr>
            <p:ph type="title"/>
          </p:nvPr>
        </p:nvSpPr>
        <p:spPr>
          <a:xfrm>
            <a:off x="235964" y="454513"/>
            <a:ext cx="11756507" cy="745608"/>
          </a:xfrm>
        </p:spPr>
        <p:txBody>
          <a:bodyPr>
            <a:noAutofit/>
          </a:bodyPr>
          <a:lstStyle/>
          <a:p>
            <a:r>
              <a:rPr lang="en-US" sz="3200" dirty="0"/>
              <a:t>Best learning tool is the </a:t>
            </a:r>
            <a:r>
              <a:rPr lang="en-US" sz="3200" dirty="0" smtClean="0"/>
              <a:t>Randomized Controlled Trial, </a:t>
            </a:r>
            <a:r>
              <a:rPr lang="en-US" sz="3200" dirty="0"/>
              <a:t/>
            </a:r>
            <a:br>
              <a:rPr lang="en-US" sz="3200" dirty="0"/>
            </a:br>
            <a:r>
              <a:rPr lang="en-US" sz="3200" dirty="0"/>
              <a:t>but 3 major challenges in a pandemic …</a:t>
            </a:r>
          </a:p>
        </p:txBody>
      </p:sp>
      <p:sp>
        <p:nvSpPr>
          <p:cNvPr id="3" name="Content Placeholder 2">
            <a:extLst>
              <a:ext uri="{FF2B5EF4-FFF2-40B4-BE49-F238E27FC236}">
                <a16:creationId xmlns:a16="http://schemas.microsoft.com/office/drawing/2014/main" id="{A728AF02-5F71-BB40-B2A0-F71B73DEBAAA}"/>
              </a:ext>
            </a:extLst>
          </p:cNvPr>
          <p:cNvSpPr>
            <a:spLocks noGrp="1"/>
          </p:cNvSpPr>
          <p:nvPr>
            <p:ph idx="1"/>
          </p:nvPr>
        </p:nvSpPr>
        <p:spPr>
          <a:xfrm>
            <a:off x="235965" y="1715910"/>
            <a:ext cx="11756508" cy="4790732"/>
          </a:xfrm>
        </p:spPr>
        <p:txBody>
          <a:bodyPr>
            <a:normAutofit/>
          </a:bodyPr>
          <a:lstStyle/>
          <a:p>
            <a:r>
              <a:rPr lang="en-US" sz="2667" dirty="0"/>
              <a:t>Randomization is very uncomfortable</a:t>
            </a:r>
          </a:p>
          <a:p>
            <a:pPr lvl="1"/>
            <a:r>
              <a:rPr lang="en-US" sz="2400" dirty="0"/>
              <a:t>Physician feels responsible for patient outcomes, consequences are immediate</a:t>
            </a:r>
          </a:p>
          <a:p>
            <a:pPr lvl="1"/>
            <a:r>
              <a:rPr lang="en-US" sz="2400" dirty="0"/>
              <a:t>Physician feels less responsible for research, consequences are remote</a:t>
            </a:r>
          </a:p>
          <a:p>
            <a:r>
              <a:rPr lang="en-US" sz="2667" dirty="0"/>
              <a:t>RCTs are very cumbersome</a:t>
            </a:r>
          </a:p>
          <a:p>
            <a:pPr lvl="1"/>
            <a:r>
              <a:rPr lang="en-US" sz="2400" dirty="0"/>
              <a:t>Slow to start</a:t>
            </a:r>
          </a:p>
          <a:p>
            <a:pPr lvl="1"/>
            <a:r>
              <a:rPr lang="en-US" sz="2400" dirty="0"/>
              <a:t>Intrusive to execute</a:t>
            </a:r>
          </a:p>
          <a:p>
            <a:r>
              <a:rPr lang="en-US" sz="2667" dirty="0"/>
              <a:t>Little coordination in the clinical research enterprise</a:t>
            </a:r>
          </a:p>
          <a:p>
            <a:pPr lvl="1"/>
            <a:r>
              <a:rPr lang="en-US" sz="2400" dirty="0"/>
              <a:t>&gt;100 RCTs registered for HCQ; few likely to be completed</a:t>
            </a:r>
          </a:p>
          <a:p>
            <a:pPr lvl="1"/>
            <a:r>
              <a:rPr lang="en-US" sz="2400" dirty="0" smtClean="0"/>
              <a:t>Clinicians </a:t>
            </a:r>
            <a:r>
              <a:rPr lang="en-US" sz="2400" dirty="0"/>
              <a:t>bombarded with 100s of requests to participate in trials; no national or global prioritization</a:t>
            </a:r>
          </a:p>
        </p:txBody>
      </p:sp>
    </p:spTree>
    <p:extLst>
      <p:ext uri="{BB962C8B-B14F-4D97-AF65-F5344CB8AC3E}">
        <p14:creationId xmlns:p14="http://schemas.microsoft.com/office/powerpoint/2010/main" val="69295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C8C8"/>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8C8C8"/>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8C8C8"/>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C8C8C8"/>
                                      </p:to>
                                    </p:animClr>
                                  </p:sub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C8C8C8"/>
                                      </p:to>
                                    </p:animClr>
                                  </p:sub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C8C8C8"/>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C8C8C8"/>
                                      </p:to>
                                    </p:animClr>
                                  </p:sub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C8C8C8"/>
                                      </p:to>
                                    </p:animClr>
                                  </p:sub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C8C8C8"/>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D619-74BB-0E43-AAF1-E00729A4DC01}"/>
              </a:ext>
            </a:extLst>
          </p:cNvPr>
          <p:cNvSpPr>
            <a:spLocks noGrp="1"/>
          </p:cNvSpPr>
          <p:nvPr>
            <p:ph type="title"/>
          </p:nvPr>
        </p:nvSpPr>
        <p:spPr>
          <a:xfrm>
            <a:off x="235964" y="409352"/>
            <a:ext cx="11756507" cy="745608"/>
          </a:xfrm>
        </p:spPr>
        <p:txBody>
          <a:bodyPr>
            <a:normAutofit fontScale="90000"/>
          </a:bodyPr>
          <a:lstStyle/>
          <a:p>
            <a:r>
              <a:rPr lang="en-US" dirty="0"/>
              <a:t>3 solutions from the clinical research enterprise,</a:t>
            </a:r>
            <a:br>
              <a:rPr lang="en-US" dirty="0"/>
            </a:br>
            <a:r>
              <a:rPr lang="en-US" dirty="0"/>
              <a:t>designed to ‘lean in’ to the realities of clinical care …</a:t>
            </a:r>
          </a:p>
        </p:txBody>
      </p:sp>
      <p:sp>
        <p:nvSpPr>
          <p:cNvPr id="3" name="Content Placeholder 2">
            <a:extLst>
              <a:ext uri="{FF2B5EF4-FFF2-40B4-BE49-F238E27FC236}">
                <a16:creationId xmlns:a16="http://schemas.microsoft.com/office/drawing/2014/main" id="{FF4672A1-46C9-0F4D-9CDD-C7BE5B5F38AB}"/>
              </a:ext>
            </a:extLst>
          </p:cNvPr>
          <p:cNvSpPr>
            <a:spLocks noGrp="1"/>
          </p:cNvSpPr>
          <p:nvPr>
            <p:ph idx="1"/>
          </p:nvPr>
        </p:nvSpPr>
        <p:spPr>
          <a:xfrm>
            <a:off x="235965" y="1569158"/>
            <a:ext cx="11756508" cy="4937485"/>
          </a:xfrm>
        </p:spPr>
        <p:txBody>
          <a:bodyPr/>
          <a:lstStyle/>
          <a:p>
            <a:r>
              <a:rPr lang="en-US" dirty="0"/>
              <a:t>Make randomization more comfortable</a:t>
            </a:r>
          </a:p>
          <a:p>
            <a:pPr lvl="1"/>
            <a:r>
              <a:rPr lang="en-US" dirty="0"/>
              <a:t>Multiple arms, only one is control</a:t>
            </a:r>
          </a:p>
          <a:p>
            <a:pPr lvl="1"/>
            <a:r>
              <a:rPr lang="en-US" dirty="0"/>
              <a:t>Adaptive randomization, preferentially assign to best therapy over time</a:t>
            </a:r>
          </a:p>
          <a:p>
            <a:r>
              <a:rPr lang="en-US" dirty="0"/>
              <a:t>Make entry into clinical trials ‘1-stop shopping’</a:t>
            </a:r>
          </a:p>
          <a:p>
            <a:pPr lvl="1"/>
            <a:r>
              <a:rPr lang="en-US" dirty="0"/>
              <a:t>Simplify interface between clinical practice and clinical research</a:t>
            </a:r>
          </a:p>
          <a:p>
            <a:pPr lvl="1"/>
            <a:r>
              <a:rPr lang="en-US" dirty="0"/>
              <a:t>Use master protocols with standard entry criteria, outcomes, etc.</a:t>
            </a:r>
          </a:p>
          <a:p>
            <a:pPr lvl="1"/>
            <a:r>
              <a:rPr lang="en-US" dirty="0"/>
              <a:t>Essentially, combine trials/study questions</a:t>
            </a:r>
          </a:p>
          <a:p>
            <a:r>
              <a:rPr lang="en-US" dirty="0"/>
              <a:t>Sacrifice ‘sacred cows’ of research</a:t>
            </a:r>
          </a:p>
          <a:p>
            <a:pPr lvl="1"/>
            <a:r>
              <a:rPr lang="en-US" dirty="0"/>
              <a:t>Don’t let perfection be the enemy of the good</a:t>
            </a:r>
          </a:p>
          <a:p>
            <a:pPr lvl="1"/>
            <a:r>
              <a:rPr lang="en-US" dirty="0"/>
              <a:t>Ex. placebo probably overrated in a pandemic; added rigor not worth the burden</a:t>
            </a:r>
          </a:p>
          <a:p>
            <a:endParaRPr lang="en-US" dirty="0"/>
          </a:p>
        </p:txBody>
      </p:sp>
    </p:spTree>
    <p:extLst>
      <p:ext uri="{BB962C8B-B14F-4D97-AF65-F5344CB8AC3E}">
        <p14:creationId xmlns:p14="http://schemas.microsoft.com/office/powerpoint/2010/main" val="29396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C8C8"/>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8C8C8"/>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8C8C8"/>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C8C8C8"/>
                                      </p:to>
                                    </p:animClr>
                                  </p:sub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C8C8C8"/>
                                      </p:to>
                                    </p:animClr>
                                  </p:sub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C8C8C8"/>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C8C8C8"/>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C8C8C8"/>
                                      </p:to>
                                    </p:animClr>
                                  </p:sub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C8C8C8"/>
                                      </p:to>
                                    </p:animClr>
                                  </p:sub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C8C8C8"/>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803439F-9155-9E4C-A303-540048449833}"/>
              </a:ext>
            </a:extLst>
          </p:cNvPr>
          <p:cNvPicPr>
            <a:picLocks noChangeAspect="1"/>
          </p:cNvPicPr>
          <p:nvPr/>
        </p:nvPicPr>
        <p:blipFill>
          <a:blip r:embed="rId3"/>
          <a:stretch>
            <a:fillRect/>
          </a:stretch>
        </p:blipFill>
        <p:spPr>
          <a:xfrm>
            <a:off x="4803239" y="2268293"/>
            <a:ext cx="2585527" cy="2321414"/>
          </a:xfrm>
          <a:prstGeom prst="rect">
            <a:avLst/>
          </a:prstGeom>
        </p:spPr>
      </p:pic>
      <p:sp>
        <p:nvSpPr>
          <p:cNvPr id="11" name="Rechthoek 10">
            <a:extLst>
              <a:ext uri="{FF2B5EF4-FFF2-40B4-BE49-F238E27FC236}">
                <a16:creationId xmlns:a16="http://schemas.microsoft.com/office/drawing/2014/main" id="{B56E880A-806F-5642-A663-8EFDAE6BA053}"/>
              </a:ext>
            </a:extLst>
          </p:cNvPr>
          <p:cNvSpPr/>
          <p:nvPr/>
        </p:nvSpPr>
        <p:spPr>
          <a:xfrm>
            <a:off x="5195889" y="2308453"/>
            <a:ext cx="1653268" cy="29391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Study eligible</a:t>
            </a:r>
          </a:p>
        </p:txBody>
      </p:sp>
      <p:pic>
        <p:nvPicPr>
          <p:cNvPr id="4" name="Picture 28">
            <a:extLst>
              <a:ext uri="{FF2B5EF4-FFF2-40B4-BE49-F238E27FC236}">
                <a16:creationId xmlns:a16="http://schemas.microsoft.com/office/drawing/2014/main" id="{8D04C5C3-D174-B946-840E-FA540DC7BA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5861" y="1218376"/>
            <a:ext cx="2613006" cy="877825"/>
          </a:xfrm>
          <a:prstGeom prst="rect">
            <a:avLst/>
          </a:prstGeom>
          <a:noFill/>
          <a:ln>
            <a:noFill/>
          </a:ln>
        </p:spPr>
      </p:pic>
      <p:pic>
        <p:nvPicPr>
          <p:cNvPr id="5" name="Afbeelding 4">
            <a:extLst>
              <a:ext uri="{FF2B5EF4-FFF2-40B4-BE49-F238E27FC236}">
                <a16:creationId xmlns:a16="http://schemas.microsoft.com/office/drawing/2014/main" id="{9963008E-40A1-3F4C-997A-964D042A7184}"/>
              </a:ext>
            </a:extLst>
          </p:cNvPr>
          <p:cNvPicPr>
            <a:picLocks noChangeAspect="1"/>
          </p:cNvPicPr>
          <p:nvPr/>
        </p:nvPicPr>
        <p:blipFill rotWithShape="1">
          <a:blip r:embed="rId5"/>
          <a:srcRect t="11408" b="4310"/>
          <a:stretch/>
        </p:blipFill>
        <p:spPr>
          <a:xfrm>
            <a:off x="556025" y="3018350"/>
            <a:ext cx="4087260" cy="2299085"/>
          </a:xfrm>
          <a:prstGeom prst="rect">
            <a:avLst/>
          </a:prstGeom>
        </p:spPr>
      </p:pic>
      <p:pic>
        <p:nvPicPr>
          <p:cNvPr id="6" name="Afbeelding 5">
            <a:extLst>
              <a:ext uri="{FF2B5EF4-FFF2-40B4-BE49-F238E27FC236}">
                <a16:creationId xmlns:a16="http://schemas.microsoft.com/office/drawing/2014/main" id="{253BA1FA-F4D5-1942-BC3A-4788C7E5049A}"/>
              </a:ext>
            </a:extLst>
          </p:cNvPr>
          <p:cNvPicPr>
            <a:picLocks noChangeAspect="1"/>
          </p:cNvPicPr>
          <p:nvPr/>
        </p:nvPicPr>
        <p:blipFill rotWithShape="1">
          <a:blip r:embed="rId6"/>
          <a:srcRect l="56" t="4729" r="-56" b="11035"/>
          <a:stretch/>
        </p:blipFill>
        <p:spPr>
          <a:xfrm>
            <a:off x="7637207" y="3075357"/>
            <a:ext cx="4096683" cy="2303101"/>
          </a:xfrm>
          <a:prstGeom prst="rect">
            <a:avLst/>
          </a:prstGeom>
        </p:spPr>
      </p:pic>
      <p:sp>
        <p:nvSpPr>
          <p:cNvPr id="7" name="Tekstvak 6">
            <a:extLst>
              <a:ext uri="{FF2B5EF4-FFF2-40B4-BE49-F238E27FC236}">
                <a16:creationId xmlns:a16="http://schemas.microsoft.com/office/drawing/2014/main" id="{D3A6FC18-F71E-8145-9CCB-83581AA51C2D}"/>
              </a:ext>
            </a:extLst>
          </p:cNvPr>
          <p:cNvSpPr txBox="1"/>
          <p:nvPr/>
        </p:nvSpPr>
        <p:spPr>
          <a:xfrm>
            <a:off x="7990561" y="4165884"/>
            <a:ext cx="1515052" cy="461665"/>
          </a:xfrm>
          <a:prstGeom prst="rect">
            <a:avLst/>
          </a:prstGeom>
          <a:noFill/>
        </p:spPr>
        <p:txBody>
          <a:bodyPr wrap="square" rtlCol="0">
            <a:spAutoFit/>
          </a:bodyPr>
          <a:lstStyle/>
          <a:p>
            <a:r>
              <a:rPr lang="en-US" sz="1200" b="1" dirty="0">
                <a:solidFill>
                  <a:schemeClr val="bg1"/>
                </a:solidFill>
                <a:latin typeface="Gill Sans MT" panose="020B0502020104020203" pitchFamily="34" charset="77"/>
              </a:rPr>
              <a:t>Adaptive Platform Trials</a:t>
            </a:r>
          </a:p>
        </p:txBody>
      </p:sp>
      <p:sp>
        <p:nvSpPr>
          <p:cNvPr id="8" name="Tekstvak 7">
            <a:extLst>
              <a:ext uri="{FF2B5EF4-FFF2-40B4-BE49-F238E27FC236}">
                <a16:creationId xmlns:a16="http://schemas.microsoft.com/office/drawing/2014/main" id="{D3A6FC18-F71E-8145-9CCB-83581AA51C2D}"/>
              </a:ext>
            </a:extLst>
          </p:cNvPr>
          <p:cNvSpPr txBox="1"/>
          <p:nvPr/>
        </p:nvSpPr>
        <p:spPr>
          <a:xfrm>
            <a:off x="1865861" y="4713553"/>
            <a:ext cx="1791929" cy="461665"/>
          </a:xfrm>
          <a:prstGeom prst="rect">
            <a:avLst/>
          </a:prstGeom>
          <a:noFill/>
        </p:spPr>
        <p:txBody>
          <a:bodyPr wrap="square" rtlCol="0">
            <a:spAutoFit/>
          </a:bodyPr>
          <a:lstStyle/>
          <a:p>
            <a:r>
              <a:rPr lang="en-US" sz="1200" b="1" dirty="0">
                <a:solidFill>
                  <a:schemeClr val="bg1"/>
                </a:solidFill>
                <a:latin typeface="Gill Sans MT" panose="020B0502020104020203" pitchFamily="34" charset="77"/>
              </a:rPr>
              <a:t>Randomized Controlled Trials</a:t>
            </a:r>
          </a:p>
        </p:txBody>
      </p:sp>
    </p:spTree>
    <p:extLst>
      <p:ext uri="{BB962C8B-B14F-4D97-AF65-F5344CB8AC3E}">
        <p14:creationId xmlns:p14="http://schemas.microsoft.com/office/powerpoint/2010/main" val="20793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8D898-6E67-684C-B243-702C32AE0CAA}"/>
              </a:ext>
            </a:extLst>
          </p:cNvPr>
          <p:cNvSpPr>
            <a:spLocks noGrp="1"/>
          </p:cNvSpPr>
          <p:nvPr>
            <p:ph type="title"/>
          </p:nvPr>
        </p:nvSpPr>
        <p:spPr/>
        <p:txBody>
          <a:bodyPr/>
          <a:lstStyle/>
          <a:p>
            <a:r>
              <a:rPr lang="en-US"/>
              <a:t>REMAP-CAP Executive Summary</a:t>
            </a:r>
            <a:endParaRPr lang="en-US" dirty="0"/>
          </a:p>
        </p:txBody>
      </p:sp>
      <p:sp>
        <p:nvSpPr>
          <p:cNvPr id="3" name="Content Placeholder 2">
            <a:extLst>
              <a:ext uri="{FF2B5EF4-FFF2-40B4-BE49-F238E27FC236}">
                <a16:creationId xmlns:a16="http://schemas.microsoft.com/office/drawing/2014/main" id="{8F544777-8DA2-0A49-BFDA-7FBA84E17F0B}"/>
              </a:ext>
            </a:extLst>
          </p:cNvPr>
          <p:cNvSpPr>
            <a:spLocks noGrp="1"/>
          </p:cNvSpPr>
          <p:nvPr>
            <p:ph idx="1"/>
          </p:nvPr>
        </p:nvSpPr>
        <p:spPr/>
        <p:txBody>
          <a:bodyPr/>
          <a:lstStyle/>
          <a:p>
            <a:r>
              <a:rPr lang="en-US" dirty="0"/>
              <a:t>A global adaptive platform trial</a:t>
            </a:r>
          </a:p>
          <a:p>
            <a:r>
              <a:rPr lang="en-US" dirty="0"/>
              <a:t>Designed to determine best treatment for severe pneumonia</a:t>
            </a:r>
          </a:p>
          <a:p>
            <a:pPr lvl="1"/>
            <a:r>
              <a:rPr lang="en-US" dirty="0"/>
              <a:t>Randomizes multiple interventions simultaneously, nested within domains</a:t>
            </a:r>
          </a:p>
          <a:p>
            <a:pPr lvl="1"/>
            <a:r>
              <a:rPr lang="en-US" dirty="0"/>
              <a:t>Uses a multifactorial Bayesian inference model</a:t>
            </a:r>
          </a:p>
          <a:p>
            <a:pPr lvl="1"/>
            <a:r>
              <a:rPr lang="en-US" dirty="0"/>
              <a:t>Uses response-adaptive randomization</a:t>
            </a:r>
          </a:p>
          <a:p>
            <a:r>
              <a:rPr lang="en-US" dirty="0"/>
              <a:t>Assesses both interpandemic AND pandemic forms of pneumonia</a:t>
            </a:r>
          </a:p>
          <a:p>
            <a:pPr lvl="1"/>
            <a:r>
              <a:rPr lang="en-US" dirty="0"/>
              <a:t>Pre-set rules to switch into pandemic mode</a:t>
            </a:r>
          </a:p>
          <a:p>
            <a:r>
              <a:rPr lang="en-US" dirty="0"/>
              <a:t>Entered pandemic mode in February 2020</a:t>
            </a:r>
          </a:p>
        </p:txBody>
      </p:sp>
      <p:grpSp>
        <p:nvGrpSpPr>
          <p:cNvPr id="6" name="Group 5">
            <a:extLst>
              <a:ext uri="{FF2B5EF4-FFF2-40B4-BE49-F238E27FC236}">
                <a16:creationId xmlns:a16="http://schemas.microsoft.com/office/drawing/2014/main" id="{E3DCC986-F39A-E944-844B-FDD4547F75DD}"/>
              </a:ext>
            </a:extLst>
          </p:cNvPr>
          <p:cNvGrpSpPr>
            <a:grpSpLocks noChangeAspect="1"/>
          </p:cNvGrpSpPr>
          <p:nvPr/>
        </p:nvGrpSpPr>
        <p:grpSpPr>
          <a:xfrm>
            <a:off x="9944101" y="267493"/>
            <a:ext cx="1834255" cy="1094412"/>
            <a:chOff x="3975802" y="3499944"/>
            <a:chExt cx="1135117" cy="761249"/>
          </a:xfrm>
        </p:grpSpPr>
        <p:pic>
          <p:nvPicPr>
            <p:cNvPr id="7" name="Picture 6">
              <a:extLst>
                <a:ext uri="{FF2B5EF4-FFF2-40B4-BE49-F238E27FC236}">
                  <a16:creationId xmlns:a16="http://schemas.microsoft.com/office/drawing/2014/main" id="{E9BB1E15-526D-E545-8042-38A9FBE8E2BB}"/>
                </a:ext>
              </a:extLst>
            </p:cNvPr>
            <p:cNvPicPr>
              <a:picLocks noChangeAspect="1"/>
            </p:cNvPicPr>
            <p:nvPr/>
          </p:nvPicPr>
          <p:blipFill rotWithShape="1">
            <a:blip r:embed="rId2"/>
            <a:srcRect l="3603" t="7652" r="52797" b="10237"/>
            <a:stretch/>
          </p:blipFill>
          <p:spPr>
            <a:xfrm>
              <a:off x="3975802" y="3499944"/>
              <a:ext cx="1135117" cy="761249"/>
            </a:xfrm>
            <a:prstGeom prst="rect">
              <a:avLst/>
            </a:prstGeom>
          </p:spPr>
        </p:pic>
        <p:sp>
          <p:nvSpPr>
            <p:cNvPr id="8" name="Rectangle 7">
              <a:extLst>
                <a:ext uri="{FF2B5EF4-FFF2-40B4-BE49-F238E27FC236}">
                  <a16:creationId xmlns:a16="http://schemas.microsoft.com/office/drawing/2014/main" id="{2E9AC63B-3D82-BE49-A853-5E40F6455437}"/>
                </a:ext>
              </a:extLst>
            </p:cNvPr>
            <p:cNvSpPr/>
            <p:nvPr/>
          </p:nvSpPr>
          <p:spPr>
            <a:xfrm>
              <a:off x="5065200" y="3675600"/>
              <a:ext cx="45719" cy="1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Tree>
    <p:extLst>
      <p:ext uri="{BB962C8B-B14F-4D97-AF65-F5344CB8AC3E}">
        <p14:creationId xmlns:p14="http://schemas.microsoft.com/office/powerpoint/2010/main" val="2903872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500" dirty="0"/>
              <a:t>The traditional RCT ...</a:t>
            </a:r>
          </a:p>
        </p:txBody>
      </p:sp>
      <p:pic>
        <p:nvPicPr>
          <p:cNvPr id="16" name="Picture 15" descr="Screenshot 2014-10-20 11.37.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927" y="1632862"/>
            <a:ext cx="5866909" cy="2664167"/>
          </a:xfrm>
          <a:prstGeom prst="rect">
            <a:avLst/>
          </a:prstGeom>
          <a:ln>
            <a:solidFill>
              <a:schemeClr val="tx1">
                <a:lumMod val="85000"/>
                <a:lumOff val="15000"/>
              </a:schemeClr>
            </a:solidFill>
          </a:ln>
          <a:effectLst>
            <a:outerShdw blurRad="114300" dist="114300" dir="2700000" algn="tl" rotWithShape="0">
              <a:srgbClr val="000000">
                <a:alpha val="43000"/>
              </a:srgbClr>
            </a:outerShdw>
          </a:effectLst>
        </p:spPr>
      </p:pic>
      <p:sp>
        <p:nvSpPr>
          <p:cNvPr id="17" name="Rectangle 16"/>
          <p:cNvSpPr/>
          <p:nvPr/>
        </p:nvSpPr>
        <p:spPr>
          <a:xfrm>
            <a:off x="7565107" y="4170219"/>
            <a:ext cx="1430728" cy="126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67"/>
          </a:p>
        </p:txBody>
      </p:sp>
      <p:sp>
        <p:nvSpPr>
          <p:cNvPr id="18" name="Rectangle 17"/>
          <p:cNvSpPr/>
          <p:nvPr/>
        </p:nvSpPr>
        <p:spPr>
          <a:xfrm>
            <a:off x="3249699" y="1702209"/>
            <a:ext cx="1012659" cy="3409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2"/>
                </a:solidFill>
              </a:rPr>
              <a:t>Patients with disease X</a:t>
            </a:r>
          </a:p>
        </p:txBody>
      </p:sp>
      <p:sp>
        <p:nvSpPr>
          <p:cNvPr id="19" name="Up Arrow 18"/>
          <p:cNvSpPr/>
          <p:nvPr/>
        </p:nvSpPr>
        <p:spPr>
          <a:xfrm>
            <a:off x="4429040" y="3543040"/>
            <a:ext cx="164141" cy="27769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67"/>
          </a:p>
        </p:txBody>
      </p:sp>
      <p:pic>
        <p:nvPicPr>
          <p:cNvPr id="20" name="Picture 19" descr="Screenshot 2014-10-23 11.05.47.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55124" y="3742737"/>
            <a:ext cx="338971" cy="501951"/>
          </a:xfrm>
          <a:prstGeom prst="rect">
            <a:avLst/>
          </a:prstGeom>
          <a:ln w="38100" cmpd="sng">
            <a:solidFill>
              <a:srgbClr val="FF0000"/>
            </a:solidFill>
          </a:ln>
          <a:effectLst/>
        </p:spPr>
      </p:pic>
      <p:sp>
        <p:nvSpPr>
          <p:cNvPr id="3" name="Rectangle 2"/>
          <p:cNvSpPr/>
          <p:nvPr/>
        </p:nvSpPr>
        <p:spPr>
          <a:xfrm>
            <a:off x="6160465" y="1737775"/>
            <a:ext cx="2751473" cy="245434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Malgun Gothic" charset="-127"/>
                <a:ea typeface="Malgun Gothic" charset="-127"/>
                <a:cs typeface="Malgun Gothic" charset="-127"/>
              </a:rPr>
              <a:t>At the start,</a:t>
            </a:r>
          </a:p>
          <a:p>
            <a:pPr algn="ctr"/>
            <a:r>
              <a:rPr lang="en-US" sz="3600" dirty="0">
                <a:solidFill>
                  <a:schemeClr val="tx1"/>
                </a:solidFill>
                <a:latin typeface="Malgun Gothic" charset="-127"/>
                <a:ea typeface="Malgun Gothic" charset="-127"/>
                <a:cs typeface="Malgun Gothic" charset="-127"/>
              </a:rPr>
              <a:t>50% chance</a:t>
            </a:r>
          </a:p>
          <a:p>
            <a:pPr algn="ctr"/>
            <a:r>
              <a:rPr lang="en-US" sz="3600" dirty="0">
                <a:solidFill>
                  <a:schemeClr val="tx1"/>
                </a:solidFill>
                <a:latin typeface="Malgun Gothic" charset="-127"/>
                <a:ea typeface="Malgun Gothic" charset="-127"/>
                <a:cs typeface="Malgun Gothic" charset="-127"/>
              </a:rPr>
              <a:t>that A &gt; B</a:t>
            </a:r>
          </a:p>
        </p:txBody>
      </p:sp>
      <p:sp>
        <p:nvSpPr>
          <p:cNvPr id="21" name="Rectangle 20"/>
          <p:cNvSpPr/>
          <p:nvPr/>
        </p:nvSpPr>
        <p:spPr>
          <a:xfrm>
            <a:off x="4891525" y="1671037"/>
            <a:ext cx="1229475" cy="174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2"/>
                </a:solidFill>
              </a:rPr>
              <a:t>Treatment </a:t>
            </a:r>
            <a:r>
              <a:rPr lang="mr-IN" sz="1200" dirty="0">
                <a:solidFill>
                  <a:schemeClr val="tx2"/>
                </a:solidFill>
              </a:rPr>
              <a:t>–</a:t>
            </a:r>
            <a:r>
              <a:rPr lang="en-US" sz="1200" dirty="0">
                <a:solidFill>
                  <a:schemeClr val="tx2"/>
                </a:solidFill>
              </a:rPr>
              <a:t> ‘A’</a:t>
            </a:r>
          </a:p>
        </p:txBody>
      </p:sp>
      <p:sp>
        <p:nvSpPr>
          <p:cNvPr id="22" name="Rectangle 21"/>
          <p:cNvSpPr/>
          <p:nvPr/>
        </p:nvSpPr>
        <p:spPr>
          <a:xfrm>
            <a:off x="4881133" y="3015205"/>
            <a:ext cx="1229475" cy="174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2"/>
                </a:solidFill>
              </a:rPr>
              <a:t>Placebo </a:t>
            </a:r>
            <a:r>
              <a:rPr lang="mr-IN" sz="1200" dirty="0">
                <a:solidFill>
                  <a:schemeClr val="tx2"/>
                </a:solidFill>
              </a:rPr>
              <a:t>–</a:t>
            </a:r>
            <a:r>
              <a:rPr lang="en-US" sz="1200" dirty="0">
                <a:solidFill>
                  <a:schemeClr val="tx2"/>
                </a:solidFill>
              </a:rPr>
              <a:t> ‘B’</a:t>
            </a:r>
          </a:p>
        </p:txBody>
      </p:sp>
    </p:spTree>
    <p:extLst>
      <p:ext uri="{BB962C8B-B14F-4D97-AF65-F5344CB8AC3E}">
        <p14:creationId xmlns:p14="http://schemas.microsoft.com/office/powerpoint/2010/main" val="910904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500" dirty="0"/>
              <a:t>The traditional RCT ...</a:t>
            </a:r>
          </a:p>
        </p:txBody>
      </p:sp>
      <p:pic>
        <p:nvPicPr>
          <p:cNvPr id="4" name="Picture 3" descr="Screenshot 2014-10-20 11.37.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927" y="1632862"/>
            <a:ext cx="5866909" cy="2664167"/>
          </a:xfrm>
          <a:prstGeom prst="rect">
            <a:avLst/>
          </a:prstGeom>
          <a:ln>
            <a:solidFill>
              <a:schemeClr val="tx1">
                <a:lumMod val="85000"/>
                <a:lumOff val="15000"/>
              </a:schemeClr>
            </a:solidFill>
          </a:ln>
          <a:effectLst>
            <a:outerShdw blurRad="114300" dist="114300" dir="2700000" algn="tl" rotWithShape="0">
              <a:srgbClr val="000000">
                <a:alpha val="43000"/>
              </a:srgbClr>
            </a:outerShdw>
          </a:effectLst>
        </p:spPr>
      </p:pic>
      <p:sp>
        <p:nvSpPr>
          <p:cNvPr id="5" name="Rectangle 4"/>
          <p:cNvSpPr/>
          <p:nvPr/>
        </p:nvSpPr>
        <p:spPr>
          <a:xfrm>
            <a:off x="7497487" y="4159828"/>
            <a:ext cx="1498348" cy="126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latin typeface="Malgun Gothic" charset="-127"/>
              <a:ea typeface="Malgun Gothic" charset="-127"/>
              <a:cs typeface="Malgun Gothic" charset="-127"/>
            </a:endParaRPr>
          </a:p>
        </p:txBody>
      </p:sp>
      <p:sp>
        <p:nvSpPr>
          <p:cNvPr id="6" name="Rectangle 5"/>
          <p:cNvSpPr/>
          <p:nvPr/>
        </p:nvSpPr>
        <p:spPr>
          <a:xfrm>
            <a:off x="3249699" y="1702209"/>
            <a:ext cx="1012659" cy="3409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2"/>
                </a:solidFill>
              </a:rPr>
              <a:t>Patients with disease X</a:t>
            </a:r>
          </a:p>
        </p:txBody>
      </p:sp>
      <p:sp>
        <p:nvSpPr>
          <p:cNvPr id="10" name="Up Arrow 9"/>
          <p:cNvSpPr/>
          <p:nvPr/>
        </p:nvSpPr>
        <p:spPr>
          <a:xfrm>
            <a:off x="4429040" y="3543040"/>
            <a:ext cx="164141" cy="277691"/>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67"/>
          </a:p>
        </p:txBody>
      </p:sp>
      <p:pic>
        <p:nvPicPr>
          <p:cNvPr id="9" name="Picture 8" descr="Screenshot 2014-10-23 11.05.47.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55124" y="3742737"/>
            <a:ext cx="338971" cy="501951"/>
          </a:xfrm>
          <a:prstGeom prst="rect">
            <a:avLst/>
          </a:prstGeom>
          <a:ln w="38100" cmpd="sng">
            <a:solidFill>
              <a:srgbClr val="FF0000"/>
            </a:solidFill>
          </a:ln>
          <a:effectLst/>
        </p:spPr>
      </p:pic>
      <p:sp>
        <p:nvSpPr>
          <p:cNvPr id="3" name="Rectangle 2"/>
          <p:cNvSpPr/>
          <p:nvPr/>
        </p:nvSpPr>
        <p:spPr>
          <a:xfrm>
            <a:off x="2258774" y="4627355"/>
            <a:ext cx="7771052" cy="762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latin typeface="Malgun Gothic" charset="-127"/>
                <a:ea typeface="Malgun Gothic" charset="-127"/>
                <a:cs typeface="Malgun Gothic" charset="-127"/>
              </a:rPr>
              <a:t>At the end, &gt;99% sure that A &gt; B</a:t>
            </a:r>
          </a:p>
        </p:txBody>
      </p:sp>
      <p:sp>
        <p:nvSpPr>
          <p:cNvPr id="11" name="Rectangle 10"/>
          <p:cNvSpPr/>
          <p:nvPr/>
        </p:nvSpPr>
        <p:spPr>
          <a:xfrm>
            <a:off x="2837881" y="5630529"/>
            <a:ext cx="6448995" cy="762000"/>
          </a:xfrm>
          <a:prstGeom prst="rect">
            <a:avLst/>
          </a:prstGeom>
          <a:solidFill>
            <a:srgbClr val="FFFF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3600" b="1" dirty="0">
                <a:solidFill>
                  <a:schemeClr val="tx1"/>
                </a:solidFill>
                <a:latin typeface="Malgun Gothic" charset="-127"/>
                <a:ea typeface="Malgun Gothic" charset="-127"/>
                <a:cs typeface="Malgun Gothic" charset="-127"/>
              </a:rPr>
              <a:t>What about in the middle?</a:t>
            </a:r>
          </a:p>
        </p:txBody>
      </p:sp>
      <p:cxnSp>
        <p:nvCxnSpPr>
          <p:cNvPr id="12" name="Straight Arrow Connector 11"/>
          <p:cNvCxnSpPr/>
          <p:nvPr/>
        </p:nvCxnSpPr>
        <p:spPr>
          <a:xfrm>
            <a:off x="6000842" y="2369128"/>
            <a:ext cx="396495" cy="0"/>
          </a:xfrm>
          <a:prstGeom prst="straightConnector1">
            <a:avLst/>
          </a:prstGeom>
          <a:ln w="19050">
            <a:solidFill>
              <a:schemeClr val="accent1">
                <a:lumMod val="75000"/>
              </a:schemeClr>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000842" y="3699164"/>
            <a:ext cx="396495" cy="3507"/>
          </a:xfrm>
          <a:prstGeom prst="straightConnector1">
            <a:avLst/>
          </a:prstGeom>
          <a:ln w="19050">
            <a:solidFill>
              <a:schemeClr val="accent1">
                <a:lumMod val="75000"/>
              </a:schemeClr>
            </a:solidFill>
            <a:tailEnd type="arrow"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42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A planned trial of A vs. B in 400 patients</a:t>
            </a:r>
          </a:p>
        </p:txBody>
      </p:sp>
      <p:sp>
        <p:nvSpPr>
          <p:cNvPr id="3" name="Content Placeholder 2"/>
          <p:cNvSpPr>
            <a:spLocks noGrp="1"/>
          </p:cNvSpPr>
          <p:nvPr>
            <p:ph idx="1"/>
          </p:nvPr>
        </p:nvSpPr>
        <p:spPr>
          <a:xfrm>
            <a:off x="2571751" y="5327650"/>
            <a:ext cx="7209544" cy="1051285"/>
          </a:xfrm>
        </p:spPr>
        <p:txBody>
          <a:bodyPr>
            <a:noAutofit/>
          </a:bodyPr>
          <a:lstStyle/>
          <a:p>
            <a:pPr marL="0" indent="0">
              <a:buNone/>
            </a:pPr>
            <a:r>
              <a:rPr lang="en-US" sz="2333" dirty="0">
                <a:ea typeface="Malgun Gothic" charset="-127"/>
                <a:cs typeface="Malgun Gothic" charset="-127"/>
              </a:rPr>
              <a:t>The probability that A &gt; B = 78%</a:t>
            </a:r>
          </a:p>
          <a:p>
            <a:pPr marL="0" indent="0">
              <a:spcBef>
                <a:spcPts val="500"/>
              </a:spcBef>
              <a:buNone/>
            </a:pPr>
            <a:r>
              <a:rPr lang="en-US" sz="2333" dirty="0">
                <a:ea typeface="Malgun Gothic" charset="-127"/>
                <a:cs typeface="Malgun Gothic" charset="-127"/>
              </a:rPr>
              <a:t>Start randomizing MORE patients to A than B …</a:t>
            </a:r>
          </a:p>
        </p:txBody>
      </p:sp>
      <p:grpSp>
        <p:nvGrpSpPr>
          <p:cNvPr id="44" name="Group 43"/>
          <p:cNvGrpSpPr/>
          <p:nvPr/>
        </p:nvGrpSpPr>
        <p:grpSpPr>
          <a:xfrm>
            <a:off x="3087576" y="1495554"/>
            <a:ext cx="5929426" cy="3242372"/>
            <a:chOff x="961889" y="1108864"/>
            <a:chExt cx="7115311" cy="3890846"/>
          </a:xfrm>
        </p:grpSpPr>
        <p:sp>
          <p:nvSpPr>
            <p:cNvPr id="42" name="Rectangle 41"/>
            <p:cNvSpPr/>
            <p:nvPr/>
          </p:nvSpPr>
          <p:spPr>
            <a:xfrm>
              <a:off x="961889" y="1193800"/>
              <a:ext cx="7115311" cy="3805910"/>
            </a:xfrm>
            <a:prstGeom prst="rect">
              <a:avLst/>
            </a:prstGeom>
            <a:solidFill>
              <a:srgbClr val="FFFFB8"/>
            </a:solidFill>
            <a:ln>
              <a:solidFill>
                <a:schemeClr val="tx1">
                  <a:lumMod val="50000"/>
                  <a:lumOff val="50000"/>
                </a:schemeClr>
              </a:solidFill>
            </a:ln>
            <a:effectLst>
              <a:outerShdw blurRad="114300" dist="1143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latin typeface="Malgun Gothic" charset="-127"/>
                <a:ea typeface="Malgun Gothic" charset="-127"/>
                <a:cs typeface="Malgun Gothic" charset="-127"/>
              </a:endParaRPr>
            </a:p>
          </p:txBody>
        </p:sp>
        <p:sp>
          <p:nvSpPr>
            <p:cNvPr id="14" name="Rectangle 13"/>
            <p:cNvSpPr/>
            <p:nvPr/>
          </p:nvSpPr>
          <p:spPr>
            <a:xfrm>
              <a:off x="6914983" y="2957765"/>
              <a:ext cx="895517" cy="46358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tIns="0" rtlCol="0" anchor="ctr"/>
            <a:lstStyle/>
            <a:p>
              <a:pPr algn="ctr"/>
              <a:r>
                <a:rPr lang="en-US" sz="1600" dirty="0">
                  <a:latin typeface="Malgun Gothic" charset="-127"/>
                  <a:ea typeface="Malgun Gothic" charset="-127"/>
                  <a:cs typeface="Malgun Gothic" charset="-127"/>
                </a:rPr>
                <a:t>Alive</a:t>
              </a:r>
            </a:p>
          </p:txBody>
        </p:sp>
        <p:sp>
          <p:nvSpPr>
            <p:cNvPr id="15" name="Rectangle 14"/>
            <p:cNvSpPr/>
            <p:nvPr/>
          </p:nvSpPr>
          <p:spPr>
            <a:xfrm>
              <a:off x="6914983" y="2202182"/>
              <a:ext cx="895517" cy="48395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tIns="0" rtlCol="0" anchor="ctr"/>
            <a:lstStyle/>
            <a:p>
              <a:pPr algn="ctr"/>
              <a:r>
                <a:rPr lang="en-US" sz="1600" dirty="0">
                  <a:latin typeface="Malgun Gothic" charset="-127"/>
                  <a:ea typeface="Malgun Gothic" charset="-127"/>
                  <a:cs typeface="Malgun Gothic" charset="-127"/>
                </a:rPr>
                <a:t>Dead</a:t>
              </a:r>
            </a:p>
          </p:txBody>
        </p:sp>
        <p:cxnSp>
          <p:nvCxnSpPr>
            <p:cNvPr id="5" name="Straight Connector 4"/>
            <p:cNvCxnSpPr/>
            <p:nvPr/>
          </p:nvCxnSpPr>
          <p:spPr>
            <a:xfrm>
              <a:off x="2710607" y="1668155"/>
              <a:ext cx="0" cy="258824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2710607" y="4256397"/>
              <a:ext cx="38704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105243" y="3408879"/>
              <a:ext cx="576774" cy="835049"/>
            </a:xfrm>
            <a:prstGeom prst="rect">
              <a:avLst/>
            </a:prstGeom>
            <a:solidFill>
              <a:srgbClr val="92D050"/>
            </a:solidFill>
            <a:effectLst/>
          </p:spPr>
          <p:style>
            <a:lnRef idx="1">
              <a:schemeClr val="accent1"/>
            </a:lnRef>
            <a:fillRef idx="3">
              <a:schemeClr val="accent1"/>
            </a:fillRef>
            <a:effectRef idx="2">
              <a:schemeClr val="accent1"/>
            </a:effectRef>
            <a:fontRef idx="minor">
              <a:schemeClr val="lt1"/>
            </a:fontRef>
          </p:style>
          <p:txBody>
            <a:bodyPr tIns="0" rtlCol="0" anchor="ctr"/>
            <a:lstStyle/>
            <a:p>
              <a:pPr algn="ctr"/>
              <a:endParaRPr lang="en-US" sz="1867">
                <a:latin typeface="Malgun Gothic" charset="-127"/>
                <a:ea typeface="Malgun Gothic" charset="-127"/>
                <a:cs typeface="Malgun Gothic" charset="-127"/>
              </a:endParaRPr>
            </a:p>
          </p:txBody>
        </p:sp>
        <p:sp>
          <p:nvSpPr>
            <p:cNvPr id="11" name="Rectangle 10"/>
            <p:cNvSpPr/>
            <p:nvPr/>
          </p:nvSpPr>
          <p:spPr>
            <a:xfrm>
              <a:off x="5017702" y="3911831"/>
              <a:ext cx="591952" cy="332098"/>
            </a:xfrm>
            <a:prstGeom prst="rect">
              <a:avLst/>
            </a:prstGeom>
            <a:solidFill>
              <a:srgbClr val="92D050"/>
            </a:solidFill>
            <a:effectLst/>
          </p:spPr>
          <p:style>
            <a:lnRef idx="1">
              <a:schemeClr val="accent1"/>
            </a:lnRef>
            <a:fillRef idx="3">
              <a:schemeClr val="accent1"/>
            </a:fillRef>
            <a:effectRef idx="2">
              <a:schemeClr val="accent1"/>
            </a:effectRef>
            <a:fontRef idx="minor">
              <a:schemeClr val="lt1"/>
            </a:fontRef>
          </p:style>
          <p:txBody>
            <a:bodyPr tIns="0" rtlCol="0" anchor="ctr"/>
            <a:lstStyle/>
            <a:p>
              <a:pPr algn="ctr"/>
              <a:endParaRPr lang="en-US" sz="1867">
                <a:latin typeface="Malgun Gothic" charset="-127"/>
                <a:ea typeface="Malgun Gothic" charset="-127"/>
                <a:cs typeface="Malgun Gothic" charset="-127"/>
              </a:endParaRPr>
            </a:p>
          </p:txBody>
        </p:sp>
        <p:sp>
          <p:nvSpPr>
            <p:cNvPr id="12" name="Rectangle 11"/>
            <p:cNvSpPr/>
            <p:nvPr/>
          </p:nvSpPr>
          <p:spPr>
            <a:xfrm>
              <a:off x="5609654" y="3634306"/>
              <a:ext cx="561595" cy="609622"/>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tIns="0" rtlCol="0" anchor="ctr"/>
            <a:lstStyle/>
            <a:p>
              <a:pPr algn="ctr"/>
              <a:endParaRPr lang="en-US" sz="1867">
                <a:latin typeface="Malgun Gothic" charset="-127"/>
                <a:ea typeface="Malgun Gothic" charset="-127"/>
                <a:cs typeface="Malgun Gothic" charset="-127"/>
              </a:endParaRPr>
            </a:p>
          </p:txBody>
        </p:sp>
        <p:sp>
          <p:nvSpPr>
            <p:cNvPr id="13" name="Rectangle 12"/>
            <p:cNvSpPr/>
            <p:nvPr/>
          </p:nvSpPr>
          <p:spPr>
            <a:xfrm>
              <a:off x="3682017" y="4026131"/>
              <a:ext cx="576774" cy="217798"/>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tIns="0" rtlCol="0" anchor="ctr"/>
            <a:lstStyle/>
            <a:p>
              <a:pPr algn="ctr"/>
              <a:endParaRPr lang="en-US" sz="1867">
                <a:latin typeface="Malgun Gothic" charset="-127"/>
                <a:ea typeface="Malgun Gothic" charset="-127"/>
                <a:cs typeface="Malgun Gothic" charset="-127"/>
              </a:endParaRPr>
            </a:p>
          </p:txBody>
        </p:sp>
        <p:sp>
          <p:nvSpPr>
            <p:cNvPr id="16" name="TextBox 15"/>
            <p:cNvSpPr txBox="1"/>
            <p:nvPr/>
          </p:nvSpPr>
          <p:spPr>
            <a:xfrm>
              <a:off x="2193223" y="1490646"/>
              <a:ext cx="494750" cy="350866"/>
            </a:xfrm>
            <a:prstGeom prst="rect">
              <a:avLst/>
            </a:prstGeom>
            <a:noFill/>
          </p:spPr>
          <p:txBody>
            <a:bodyPr wrap="none" tIns="0" rtlCol="0">
              <a:spAutoFit/>
            </a:bodyPr>
            <a:lstStyle/>
            <a:p>
              <a:r>
                <a:rPr lang="en-US" sz="1600" dirty="0">
                  <a:latin typeface="Malgun Gothic" charset="-127"/>
                  <a:ea typeface="Malgun Gothic" charset="-127"/>
                  <a:cs typeface="Malgun Gothic" charset="-127"/>
                </a:rPr>
                <a:t>40</a:t>
              </a:r>
            </a:p>
          </p:txBody>
        </p:sp>
        <p:sp>
          <p:nvSpPr>
            <p:cNvPr id="17" name="TextBox 16"/>
            <p:cNvSpPr txBox="1"/>
            <p:nvPr/>
          </p:nvSpPr>
          <p:spPr>
            <a:xfrm>
              <a:off x="2180523" y="2772889"/>
              <a:ext cx="494750" cy="350866"/>
            </a:xfrm>
            <a:prstGeom prst="rect">
              <a:avLst/>
            </a:prstGeom>
            <a:noFill/>
          </p:spPr>
          <p:txBody>
            <a:bodyPr wrap="none" tIns="0" rtlCol="0">
              <a:spAutoFit/>
            </a:bodyPr>
            <a:lstStyle/>
            <a:p>
              <a:r>
                <a:rPr lang="en-US" sz="1600" dirty="0">
                  <a:latin typeface="Malgun Gothic" charset="-127"/>
                  <a:ea typeface="Malgun Gothic" charset="-127"/>
                  <a:cs typeface="Malgun Gothic" charset="-127"/>
                </a:rPr>
                <a:t>20</a:t>
              </a:r>
            </a:p>
          </p:txBody>
        </p:sp>
        <p:sp>
          <p:nvSpPr>
            <p:cNvPr id="21" name="TextBox 20"/>
            <p:cNvSpPr txBox="1"/>
            <p:nvPr/>
          </p:nvSpPr>
          <p:spPr>
            <a:xfrm>
              <a:off x="989577" y="2421899"/>
              <a:ext cx="1106840" cy="646331"/>
            </a:xfrm>
            <a:prstGeom prst="rect">
              <a:avLst/>
            </a:prstGeom>
            <a:noFill/>
          </p:spPr>
          <p:txBody>
            <a:bodyPr wrap="none" tIns="0" rtlCol="0">
              <a:spAutoFit/>
            </a:bodyPr>
            <a:lstStyle/>
            <a:p>
              <a:pPr algn="ctr"/>
              <a:r>
                <a:rPr lang="en-US" sz="1600" dirty="0">
                  <a:latin typeface="Malgun Gothic" charset="-127"/>
                  <a:ea typeface="Malgun Gothic" charset="-127"/>
                  <a:cs typeface="Malgun Gothic" charset="-127"/>
                </a:rPr>
                <a:t># of </a:t>
              </a:r>
              <a:br>
                <a:rPr lang="en-US" sz="1600" dirty="0">
                  <a:latin typeface="Malgun Gothic" charset="-127"/>
                  <a:ea typeface="Malgun Gothic" charset="-127"/>
                  <a:cs typeface="Malgun Gothic" charset="-127"/>
                </a:rPr>
              </a:br>
              <a:r>
                <a:rPr lang="en-US" sz="1600" dirty="0">
                  <a:latin typeface="Malgun Gothic" charset="-127"/>
                  <a:ea typeface="Malgun Gothic" charset="-127"/>
                  <a:cs typeface="Malgun Gothic" charset="-127"/>
                </a:rPr>
                <a:t>patients</a:t>
              </a:r>
            </a:p>
          </p:txBody>
        </p:sp>
        <p:sp>
          <p:nvSpPr>
            <p:cNvPr id="26" name="TextBox 25"/>
            <p:cNvSpPr txBox="1"/>
            <p:nvPr/>
          </p:nvSpPr>
          <p:spPr>
            <a:xfrm>
              <a:off x="3467830" y="4300164"/>
              <a:ext cx="437042" cy="449278"/>
            </a:xfrm>
            <a:prstGeom prst="rect">
              <a:avLst/>
            </a:prstGeom>
            <a:noFill/>
          </p:spPr>
          <p:txBody>
            <a:bodyPr wrap="none" tIns="0" rtlCol="0">
              <a:spAutoFit/>
            </a:bodyPr>
            <a:lstStyle/>
            <a:p>
              <a:pPr algn="ctr"/>
              <a:r>
                <a:rPr lang="en-US" sz="2133" dirty="0">
                  <a:latin typeface="Malgun Gothic" charset="-127"/>
                  <a:ea typeface="Malgun Gothic" charset="-127"/>
                  <a:cs typeface="Malgun Gothic" charset="-127"/>
                </a:rPr>
                <a:t>A</a:t>
              </a:r>
            </a:p>
          </p:txBody>
        </p:sp>
        <p:sp>
          <p:nvSpPr>
            <p:cNvPr id="27" name="TextBox 26"/>
            <p:cNvSpPr txBox="1"/>
            <p:nvPr/>
          </p:nvSpPr>
          <p:spPr>
            <a:xfrm>
              <a:off x="5402676" y="4296073"/>
              <a:ext cx="413959" cy="449278"/>
            </a:xfrm>
            <a:prstGeom prst="rect">
              <a:avLst/>
            </a:prstGeom>
            <a:noFill/>
          </p:spPr>
          <p:txBody>
            <a:bodyPr wrap="none" tIns="0" rtlCol="0">
              <a:spAutoFit/>
            </a:bodyPr>
            <a:lstStyle/>
            <a:p>
              <a:pPr algn="ctr"/>
              <a:r>
                <a:rPr lang="en-US" sz="2133" dirty="0">
                  <a:latin typeface="Malgun Gothic" charset="-127"/>
                  <a:ea typeface="Malgun Gothic" charset="-127"/>
                  <a:cs typeface="Malgun Gothic" charset="-127"/>
                </a:rPr>
                <a:t>B</a:t>
              </a:r>
            </a:p>
          </p:txBody>
        </p:sp>
        <p:cxnSp>
          <p:nvCxnSpPr>
            <p:cNvPr id="30" name="Straight Connector 29"/>
            <p:cNvCxnSpPr>
              <a:stCxn id="16" idx="3"/>
              <a:endCxn id="16" idx="3"/>
            </p:cNvCxnSpPr>
            <p:nvPr/>
          </p:nvCxnSpPr>
          <p:spPr>
            <a:xfrm>
              <a:off x="2760557" y="1675312"/>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635780" y="1676672"/>
              <a:ext cx="83479"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613493" y="2950446"/>
              <a:ext cx="83479"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3" name="Title 1"/>
            <p:cNvSpPr txBox="1">
              <a:spLocks/>
            </p:cNvSpPr>
            <p:nvPr/>
          </p:nvSpPr>
          <p:spPr>
            <a:xfrm>
              <a:off x="2533941" y="1108864"/>
              <a:ext cx="4521200" cy="745608"/>
            </a:xfrm>
            <a:prstGeom prst="rect">
              <a:avLst/>
            </a:prstGeom>
          </p:spPr>
          <p:txBody>
            <a:bodyPr vert="horz" lIns="76200" tIns="38100" rIns="76200" bIns="38100" rtlCol="0" anchor="ctr">
              <a:noAutofit/>
            </a:bodyPr>
            <a:lstStyle>
              <a:lvl1pPr algn="l" defTabSz="457200" rtl="0" eaLnBrk="1" latinLnBrk="0" hangingPunct="1">
                <a:spcBef>
                  <a:spcPct val="0"/>
                </a:spcBef>
                <a:buNone/>
                <a:defRPr sz="3600" b="1" kern="1200">
                  <a:solidFill>
                    <a:srgbClr val="5169A0"/>
                  </a:solidFill>
                  <a:latin typeface="whatever it takes"/>
                  <a:ea typeface="+mj-ea"/>
                  <a:cs typeface="Cambria"/>
                </a:defRPr>
              </a:lvl1pPr>
            </a:lstStyle>
            <a:p>
              <a:pPr algn="ctr"/>
              <a:r>
                <a:rPr lang="en-US" sz="2133" dirty="0">
                  <a:solidFill>
                    <a:schemeClr val="tx1"/>
                  </a:solidFill>
                  <a:latin typeface="Malgun Gothic" charset="-127"/>
                  <a:ea typeface="Malgun Gothic" charset="-127"/>
                  <a:cs typeface="Malgun Gothic" charset="-127"/>
                </a:rPr>
                <a:t>After 40 enrolled …</a:t>
              </a:r>
            </a:p>
          </p:txBody>
        </p:sp>
      </p:grpSp>
    </p:spTree>
    <p:extLst>
      <p:ext uri="{BB962C8B-B14F-4D97-AF65-F5344CB8AC3E}">
        <p14:creationId xmlns:p14="http://schemas.microsoft.com/office/powerpoint/2010/main" val="3731481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3087575" y="1566333"/>
            <a:ext cx="5929427" cy="3171592"/>
          </a:xfrm>
          <a:prstGeom prst="rect">
            <a:avLst/>
          </a:prstGeom>
          <a:solidFill>
            <a:srgbClr val="FFFFB8"/>
          </a:solidFill>
          <a:ln>
            <a:solidFill>
              <a:schemeClr val="tx1">
                <a:lumMod val="50000"/>
                <a:lumOff val="50000"/>
              </a:schemeClr>
            </a:solidFill>
          </a:ln>
          <a:effectLst>
            <a:outerShdw blurRad="114300" dist="1143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7">
              <a:latin typeface="Malgun Gothic" charset="-127"/>
              <a:ea typeface="Malgun Gothic" charset="-127"/>
              <a:cs typeface="Malgun Gothic" charset="-127"/>
            </a:endParaRPr>
          </a:p>
        </p:txBody>
      </p:sp>
      <p:sp>
        <p:nvSpPr>
          <p:cNvPr id="2" name="Title 1"/>
          <p:cNvSpPr>
            <a:spLocks noGrp="1"/>
          </p:cNvSpPr>
          <p:nvPr>
            <p:ph type="title"/>
          </p:nvPr>
        </p:nvSpPr>
        <p:spPr/>
        <p:txBody>
          <a:bodyPr>
            <a:noAutofit/>
          </a:bodyPr>
          <a:lstStyle/>
          <a:p>
            <a:pPr algn="ctr"/>
            <a:r>
              <a:rPr lang="en-US" sz="4500" dirty="0"/>
              <a:t>After 80 patients …</a:t>
            </a:r>
          </a:p>
        </p:txBody>
      </p:sp>
      <p:sp>
        <p:nvSpPr>
          <p:cNvPr id="3" name="Content Placeholder 2"/>
          <p:cNvSpPr>
            <a:spLocks noGrp="1"/>
          </p:cNvSpPr>
          <p:nvPr>
            <p:ph idx="1"/>
          </p:nvPr>
        </p:nvSpPr>
        <p:spPr>
          <a:xfrm>
            <a:off x="2571751" y="5317451"/>
            <a:ext cx="7209544" cy="1051285"/>
          </a:xfrm>
        </p:spPr>
        <p:txBody>
          <a:bodyPr>
            <a:noAutofit/>
          </a:bodyPr>
          <a:lstStyle/>
          <a:p>
            <a:pPr marL="0" indent="0">
              <a:buNone/>
            </a:pPr>
            <a:r>
              <a:rPr lang="en-US" sz="2333" dirty="0">
                <a:ea typeface="Malgun Gothic" charset="-127"/>
                <a:cs typeface="Malgun Gothic" charset="-127"/>
              </a:rPr>
              <a:t>Now, the probability that A &gt; B = 99.9%</a:t>
            </a:r>
          </a:p>
          <a:p>
            <a:pPr marL="0" indent="0">
              <a:spcBef>
                <a:spcPts val="500"/>
              </a:spcBef>
              <a:buNone/>
            </a:pPr>
            <a:r>
              <a:rPr lang="en-US" sz="2333" dirty="0">
                <a:ea typeface="Malgun Gothic" charset="-127"/>
                <a:cs typeface="Malgun Gothic" charset="-127"/>
              </a:rPr>
              <a:t>Stop the trial!</a:t>
            </a:r>
          </a:p>
        </p:txBody>
      </p:sp>
      <p:sp>
        <p:nvSpPr>
          <p:cNvPr id="14" name="Rectangle 13"/>
          <p:cNvSpPr/>
          <p:nvPr/>
        </p:nvSpPr>
        <p:spPr>
          <a:xfrm>
            <a:off x="8048487" y="3036307"/>
            <a:ext cx="746264" cy="38631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tIns="0" rtlCol="0" anchor="ctr"/>
          <a:lstStyle/>
          <a:p>
            <a:pPr algn="ctr"/>
            <a:r>
              <a:rPr lang="en-US" sz="1600" dirty="0">
                <a:latin typeface="Malgun Gothic" charset="-127"/>
                <a:ea typeface="Malgun Gothic" charset="-127"/>
                <a:cs typeface="Malgun Gothic" charset="-127"/>
              </a:rPr>
              <a:t>Alive</a:t>
            </a:r>
          </a:p>
        </p:txBody>
      </p:sp>
      <p:sp>
        <p:nvSpPr>
          <p:cNvPr id="15" name="Rectangle 14"/>
          <p:cNvSpPr/>
          <p:nvPr/>
        </p:nvSpPr>
        <p:spPr>
          <a:xfrm>
            <a:off x="8048487" y="2406653"/>
            <a:ext cx="746264" cy="4032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tIns="0" rtlCol="0" anchor="ctr"/>
          <a:lstStyle/>
          <a:p>
            <a:pPr algn="ctr"/>
            <a:r>
              <a:rPr lang="en-US" sz="1600" dirty="0">
                <a:latin typeface="Malgun Gothic" charset="-127"/>
                <a:ea typeface="Malgun Gothic" charset="-127"/>
                <a:cs typeface="Malgun Gothic" charset="-127"/>
              </a:rPr>
              <a:t>Dead</a:t>
            </a:r>
          </a:p>
        </p:txBody>
      </p:sp>
      <p:cxnSp>
        <p:nvCxnSpPr>
          <p:cNvPr id="5" name="Straight Connector 4"/>
          <p:cNvCxnSpPr/>
          <p:nvPr/>
        </p:nvCxnSpPr>
        <p:spPr>
          <a:xfrm>
            <a:off x="4544839" y="1961630"/>
            <a:ext cx="0" cy="215686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544839" y="4118499"/>
            <a:ext cx="3225379"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873704" y="1958337"/>
            <a:ext cx="480645" cy="2149771"/>
          </a:xfrm>
          <a:prstGeom prst="rect">
            <a:avLst/>
          </a:prstGeom>
          <a:solidFill>
            <a:srgbClr val="92D050"/>
          </a:solidFill>
          <a:effectLst/>
        </p:spPr>
        <p:style>
          <a:lnRef idx="1">
            <a:schemeClr val="accent1"/>
          </a:lnRef>
          <a:fillRef idx="3">
            <a:schemeClr val="accent1"/>
          </a:fillRef>
          <a:effectRef idx="2">
            <a:schemeClr val="accent1"/>
          </a:effectRef>
          <a:fontRef idx="minor">
            <a:schemeClr val="lt1"/>
          </a:fontRef>
        </p:style>
        <p:txBody>
          <a:bodyPr tIns="0" rtlCol="0" anchor="ctr"/>
          <a:lstStyle/>
          <a:p>
            <a:pPr algn="ctr"/>
            <a:endParaRPr lang="en-US" sz="2667">
              <a:latin typeface="Malgun Gothic" charset="-127"/>
              <a:ea typeface="Malgun Gothic" charset="-127"/>
              <a:cs typeface="Malgun Gothic" charset="-127"/>
            </a:endParaRPr>
          </a:p>
        </p:txBody>
      </p:sp>
      <p:sp>
        <p:nvSpPr>
          <p:cNvPr id="11" name="Rectangle 10"/>
          <p:cNvSpPr/>
          <p:nvPr/>
        </p:nvSpPr>
        <p:spPr>
          <a:xfrm>
            <a:off x="6467420" y="3513859"/>
            <a:ext cx="493293" cy="594248"/>
          </a:xfrm>
          <a:prstGeom prst="rect">
            <a:avLst/>
          </a:prstGeom>
          <a:solidFill>
            <a:srgbClr val="92D050"/>
          </a:solidFill>
          <a:effectLst/>
        </p:spPr>
        <p:style>
          <a:lnRef idx="1">
            <a:schemeClr val="accent1"/>
          </a:lnRef>
          <a:fillRef idx="3">
            <a:schemeClr val="accent1"/>
          </a:fillRef>
          <a:effectRef idx="2">
            <a:schemeClr val="accent1"/>
          </a:effectRef>
          <a:fontRef idx="minor">
            <a:schemeClr val="lt1"/>
          </a:fontRef>
        </p:style>
        <p:txBody>
          <a:bodyPr tIns="0" rtlCol="0" anchor="ctr"/>
          <a:lstStyle/>
          <a:p>
            <a:pPr algn="ctr"/>
            <a:endParaRPr lang="en-US" sz="2667">
              <a:latin typeface="Malgun Gothic" charset="-127"/>
              <a:ea typeface="Malgun Gothic" charset="-127"/>
              <a:cs typeface="Malgun Gothic" charset="-127"/>
            </a:endParaRPr>
          </a:p>
        </p:txBody>
      </p:sp>
      <p:sp>
        <p:nvSpPr>
          <p:cNvPr id="12" name="Rectangle 11"/>
          <p:cNvSpPr/>
          <p:nvPr/>
        </p:nvSpPr>
        <p:spPr>
          <a:xfrm>
            <a:off x="6960713" y="3302196"/>
            <a:ext cx="467996" cy="805913"/>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tIns="0" rtlCol="0" anchor="ctr"/>
          <a:lstStyle/>
          <a:p>
            <a:pPr algn="ctr"/>
            <a:endParaRPr lang="en-US" sz="2667">
              <a:latin typeface="Malgun Gothic" charset="-127"/>
              <a:ea typeface="Malgun Gothic" charset="-127"/>
              <a:cs typeface="Malgun Gothic" charset="-127"/>
            </a:endParaRPr>
          </a:p>
        </p:txBody>
      </p:sp>
      <p:sp>
        <p:nvSpPr>
          <p:cNvPr id="13" name="Rectangle 12"/>
          <p:cNvSpPr/>
          <p:nvPr/>
        </p:nvSpPr>
        <p:spPr>
          <a:xfrm>
            <a:off x="5354348" y="3736110"/>
            <a:ext cx="480645" cy="371999"/>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tIns="0" rtlCol="0" anchor="ctr"/>
          <a:lstStyle/>
          <a:p>
            <a:pPr algn="ctr"/>
            <a:endParaRPr lang="en-US" sz="2667">
              <a:latin typeface="Malgun Gothic" charset="-127"/>
              <a:ea typeface="Malgun Gothic" charset="-127"/>
              <a:cs typeface="Malgun Gothic" charset="-127"/>
            </a:endParaRPr>
          </a:p>
        </p:txBody>
      </p:sp>
      <p:sp>
        <p:nvSpPr>
          <p:cNvPr id="16" name="TextBox 15"/>
          <p:cNvSpPr txBox="1"/>
          <p:nvPr/>
        </p:nvSpPr>
        <p:spPr>
          <a:xfrm>
            <a:off x="4103295" y="1811975"/>
            <a:ext cx="412292" cy="292388"/>
          </a:xfrm>
          <a:prstGeom prst="rect">
            <a:avLst/>
          </a:prstGeom>
          <a:noFill/>
        </p:spPr>
        <p:txBody>
          <a:bodyPr wrap="none" tIns="0" rtlCol="0">
            <a:spAutoFit/>
          </a:bodyPr>
          <a:lstStyle/>
          <a:p>
            <a:r>
              <a:rPr lang="en-US" sz="1600" dirty="0">
                <a:latin typeface="Malgun Gothic" charset="-127"/>
                <a:ea typeface="Malgun Gothic" charset="-127"/>
                <a:cs typeface="Malgun Gothic" charset="-127"/>
              </a:rPr>
              <a:t>40</a:t>
            </a:r>
          </a:p>
        </p:txBody>
      </p:sp>
      <p:sp>
        <p:nvSpPr>
          <p:cNvPr id="17" name="TextBox 16"/>
          <p:cNvSpPr txBox="1"/>
          <p:nvPr/>
        </p:nvSpPr>
        <p:spPr>
          <a:xfrm>
            <a:off x="4092711" y="2880511"/>
            <a:ext cx="412292" cy="292388"/>
          </a:xfrm>
          <a:prstGeom prst="rect">
            <a:avLst/>
          </a:prstGeom>
          <a:noFill/>
        </p:spPr>
        <p:txBody>
          <a:bodyPr wrap="none" tIns="0" rtlCol="0">
            <a:spAutoFit/>
          </a:bodyPr>
          <a:lstStyle/>
          <a:p>
            <a:r>
              <a:rPr lang="en-US" sz="1600" dirty="0">
                <a:latin typeface="Malgun Gothic" charset="-127"/>
                <a:ea typeface="Malgun Gothic" charset="-127"/>
                <a:cs typeface="Malgun Gothic" charset="-127"/>
              </a:rPr>
              <a:t>20</a:t>
            </a:r>
          </a:p>
        </p:txBody>
      </p:sp>
      <p:sp>
        <p:nvSpPr>
          <p:cNvPr id="21" name="TextBox 20"/>
          <p:cNvSpPr txBox="1"/>
          <p:nvPr/>
        </p:nvSpPr>
        <p:spPr>
          <a:xfrm>
            <a:off x="3110649" y="2775057"/>
            <a:ext cx="922367" cy="538609"/>
          </a:xfrm>
          <a:prstGeom prst="rect">
            <a:avLst/>
          </a:prstGeom>
          <a:noFill/>
        </p:spPr>
        <p:txBody>
          <a:bodyPr wrap="none" tIns="0" rtlCol="0">
            <a:spAutoFit/>
          </a:bodyPr>
          <a:lstStyle/>
          <a:p>
            <a:pPr algn="ctr"/>
            <a:r>
              <a:rPr lang="en-US" sz="1600" dirty="0">
                <a:latin typeface="Malgun Gothic" charset="-127"/>
                <a:ea typeface="Malgun Gothic" charset="-127"/>
                <a:cs typeface="Malgun Gothic" charset="-127"/>
              </a:rPr>
              <a:t># of </a:t>
            </a:r>
            <a:br>
              <a:rPr lang="en-US" sz="1600" dirty="0">
                <a:latin typeface="Malgun Gothic" charset="-127"/>
                <a:ea typeface="Malgun Gothic" charset="-127"/>
                <a:cs typeface="Malgun Gothic" charset="-127"/>
              </a:rPr>
            </a:br>
            <a:r>
              <a:rPr lang="en-US" sz="1600" dirty="0">
                <a:latin typeface="Malgun Gothic" charset="-127"/>
                <a:ea typeface="Malgun Gothic" charset="-127"/>
                <a:cs typeface="Malgun Gothic" charset="-127"/>
              </a:rPr>
              <a:t>patients</a:t>
            </a:r>
          </a:p>
        </p:txBody>
      </p:sp>
      <p:sp>
        <p:nvSpPr>
          <p:cNvPr id="26" name="TextBox 25"/>
          <p:cNvSpPr txBox="1"/>
          <p:nvPr/>
        </p:nvSpPr>
        <p:spPr>
          <a:xfrm>
            <a:off x="5153416" y="4154971"/>
            <a:ext cx="409086" cy="456600"/>
          </a:xfrm>
          <a:prstGeom prst="rect">
            <a:avLst/>
          </a:prstGeom>
          <a:noFill/>
        </p:spPr>
        <p:txBody>
          <a:bodyPr wrap="none" tIns="0" rtlCol="0">
            <a:spAutoFit/>
          </a:bodyPr>
          <a:lstStyle/>
          <a:p>
            <a:pPr algn="ctr"/>
            <a:r>
              <a:rPr lang="en-US" sz="2667" dirty="0">
                <a:latin typeface="Malgun Gothic" charset="-127"/>
                <a:ea typeface="Malgun Gothic" charset="-127"/>
                <a:cs typeface="Malgun Gothic" charset="-127"/>
              </a:rPr>
              <a:t>A</a:t>
            </a:r>
          </a:p>
        </p:txBody>
      </p:sp>
      <p:sp>
        <p:nvSpPr>
          <p:cNvPr id="27" name="TextBox 26"/>
          <p:cNvSpPr txBox="1"/>
          <p:nvPr/>
        </p:nvSpPr>
        <p:spPr>
          <a:xfrm>
            <a:off x="6768991" y="4151563"/>
            <a:ext cx="383438" cy="456600"/>
          </a:xfrm>
          <a:prstGeom prst="rect">
            <a:avLst/>
          </a:prstGeom>
          <a:noFill/>
        </p:spPr>
        <p:txBody>
          <a:bodyPr wrap="none" tIns="0" rtlCol="0">
            <a:spAutoFit/>
          </a:bodyPr>
          <a:lstStyle/>
          <a:p>
            <a:pPr algn="ctr"/>
            <a:r>
              <a:rPr lang="en-US" sz="2667" dirty="0">
                <a:latin typeface="Malgun Gothic" charset="-127"/>
                <a:ea typeface="Malgun Gothic" charset="-127"/>
                <a:cs typeface="Malgun Gothic" charset="-127"/>
              </a:rPr>
              <a:t>B</a:t>
            </a:r>
          </a:p>
        </p:txBody>
      </p:sp>
      <p:cxnSp>
        <p:nvCxnSpPr>
          <p:cNvPr id="30" name="Straight Connector 29"/>
          <p:cNvCxnSpPr>
            <a:stCxn id="16" idx="3"/>
            <a:endCxn id="16" idx="3"/>
          </p:cNvCxnSpPr>
          <p:nvPr/>
        </p:nvCxnSpPr>
        <p:spPr>
          <a:xfrm>
            <a:off x="4576073" y="1965863"/>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4482485" y="1968727"/>
            <a:ext cx="6956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4463911" y="3030205"/>
            <a:ext cx="6956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328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64" y="159232"/>
            <a:ext cx="11756507" cy="745608"/>
          </a:xfrm>
        </p:spPr>
        <p:txBody>
          <a:bodyPr>
            <a:normAutofit/>
          </a:bodyPr>
          <a:lstStyle/>
          <a:p>
            <a:r>
              <a:rPr lang="en-US" sz="4267" dirty="0"/>
              <a:t>Caveats</a:t>
            </a:r>
          </a:p>
        </p:txBody>
      </p:sp>
      <p:sp>
        <p:nvSpPr>
          <p:cNvPr id="3" name="Content Placeholder 2"/>
          <p:cNvSpPr>
            <a:spLocks noGrp="1"/>
          </p:cNvSpPr>
          <p:nvPr>
            <p:ph idx="1"/>
          </p:nvPr>
        </p:nvSpPr>
        <p:spPr/>
        <p:txBody>
          <a:bodyPr/>
          <a:lstStyle/>
          <a:p>
            <a:r>
              <a:rPr lang="en-US" dirty="0"/>
              <a:t>If the ‘second’ 40 was flat or opposite direction …</a:t>
            </a:r>
          </a:p>
          <a:p>
            <a:pPr lvl="1"/>
            <a:r>
              <a:rPr lang="en-US" dirty="0"/>
              <a:t>Trial continues and the next ‘bet’ swings back closer to 50:50</a:t>
            </a:r>
          </a:p>
          <a:p>
            <a:r>
              <a:rPr lang="en-US" dirty="0"/>
              <a:t>When 2 groups, power driven by the smaller group</a:t>
            </a:r>
          </a:p>
          <a:p>
            <a:r>
              <a:rPr lang="en-US" dirty="0"/>
              <a:t>So, NOT very helpful if …</a:t>
            </a:r>
          </a:p>
          <a:p>
            <a:pPr lvl="1"/>
            <a:r>
              <a:rPr lang="en-US" dirty="0"/>
              <a:t>Single homogenous cohort</a:t>
            </a:r>
          </a:p>
          <a:p>
            <a:pPr lvl="1"/>
            <a:r>
              <a:rPr lang="en-US" dirty="0"/>
              <a:t>Two arms</a:t>
            </a:r>
          </a:p>
          <a:p>
            <a:r>
              <a:rPr lang="en-US" dirty="0"/>
              <a:t>But, becomes VERY interesting when …</a:t>
            </a:r>
          </a:p>
          <a:p>
            <a:pPr lvl="1"/>
            <a:r>
              <a:rPr lang="en-US" dirty="0"/>
              <a:t>Multiple arms</a:t>
            </a:r>
          </a:p>
          <a:p>
            <a:pPr lvl="1"/>
            <a:r>
              <a:rPr lang="en-US" dirty="0"/>
              <a:t>Multiple subgroups</a:t>
            </a:r>
          </a:p>
        </p:txBody>
      </p:sp>
    </p:spTree>
    <p:extLst>
      <p:ext uri="{BB962C8B-B14F-4D97-AF65-F5344CB8AC3E}">
        <p14:creationId xmlns:p14="http://schemas.microsoft.com/office/powerpoint/2010/main" val="215954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Screenshot 2014-11-13 12.12.52.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53253" y="4967319"/>
            <a:ext cx="1111249" cy="653293"/>
          </a:xfrm>
          <a:prstGeom prst="rect">
            <a:avLst/>
          </a:prstGeom>
        </p:spPr>
      </p:pic>
      <p:pic>
        <p:nvPicPr>
          <p:cNvPr id="3" name="Picture 2" descr="Screenshot 2014-11-13 11.58.24.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13475" y="2750515"/>
            <a:ext cx="933223" cy="1001159"/>
          </a:xfrm>
          <a:prstGeom prst="rect">
            <a:avLst/>
          </a:prstGeom>
        </p:spPr>
      </p:pic>
      <p:cxnSp>
        <p:nvCxnSpPr>
          <p:cNvPr id="6" name="Straight Arrow Connector 5"/>
          <p:cNvCxnSpPr>
            <a:stCxn id="3" idx="3"/>
          </p:cNvCxnSpPr>
          <p:nvPr/>
        </p:nvCxnSpPr>
        <p:spPr>
          <a:xfrm flipV="1">
            <a:off x="4346697" y="3250908"/>
            <a:ext cx="1146403" cy="1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3"/>
          </p:cNvCxnSpPr>
          <p:nvPr/>
        </p:nvCxnSpPr>
        <p:spPr>
          <a:xfrm>
            <a:off x="4346697" y="3251093"/>
            <a:ext cx="1146403" cy="55865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descr="Screenshot 2014-11-13 12.03.31.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86455" y="1718963"/>
            <a:ext cx="737403" cy="755316"/>
          </a:xfrm>
          <a:prstGeom prst="rect">
            <a:avLst/>
          </a:prstGeom>
        </p:spPr>
      </p:pic>
      <p:sp>
        <p:nvSpPr>
          <p:cNvPr id="18" name="TextBox 17"/>
          <p:cNvSpPr txBox="1"/>
          <p:nvPr/>
        </p:nvSpPr>
        <p:spPr>
          <a:xfrm>
            <a:off x="5577460" y="3052876"/>
            <a:ext cx="352982" cy="451342"/>
          </a:xfrm>
          <a:prstGeom prst="rect">
            <a:avLst/>
          </a:prstGeom>
          <a:noFill/>
        </p:spPr>
        <p:txBody>
          <a:bodyPr wrap="none" rtlCol="0">
            <a:spAutoFit/>
          </a:bodyPr>
          <a:lstStyle/>
          <a:p>
            <a:r>
              <a:rPr lang="en-US" sz="2333" b="1" dirty="0"/>
              <a:t>B</a:t>
            </a:r>
          </a:p>
        </p:txBody>
      </p:sp>
      <p:sp>
        <p:nvSpPr>
          <p:cNvPr id="19" name="TextBox 18"/>
          <p:cNvSpPr txBox="1"/>
          <p:nvPr/>
        </p:nvSpPr>
        <p:spPr>
          <a:xfrm>
            <a:off x="5588043" y="3624696"/>
            <a:ext cx="343364" cy="451342"/>
          </a:xfrm>
          <a:prstGeom prst="rect">
            <a:avLst/>
          </a:prstGeom>
          <a:noFill/>
        </p:spPr>
        <p:txBody>
          <a:bodyPr wrap="none" rtlCol="0">
            <a:spAutoFit/>
          </a:bodyPr>
          <a:lstStyle/>
          <a:p>
            <a:r>
              <a:rPr lang="en-US" sz="2333" b="1" dirty="0"/>
              <a:t>C</a:t>
            </a:r>
          </a:p>
        </p:txBody>
      </p:sp>
      <p:pic>
        <p:nvPicPr>
          <p:cNvPr id="72" name="Picture 71" descr="Screenshot 2014-10-23 11.05.47.png"/>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46698" y="4894991"/>
            <a:ext cx="589493" cy="872927"/>
          </a:xfrm>
          <a:prstGeom prst="rect">
            <a:avLst/>
          </a:prstGeom>
          <a:ln w="38100" cmpd="sng">
            <a:solidFill>
              <a:srgbClr val="FF0000"/>
            </a:solidFill>
          </a:ln>
          <a:effectLst/>
        </p:spPr>
      </p:pic>
      <p:sp>
        <p:nvSpPr>
          <p:cNvPr id="68" name="U-Turn Arrow 67"/>
          <p:cNvSpPr/>
          <p:nvPr/>
        </p:nvSpPr>
        <p:spPr>
          <a:xfrm rot="5400000">
            <a:off x="7496010" y="3902970"/>
            <a:ext cx="2359359" cy="841375"/>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solidFill>
                <a:schemeClr val="tx1"/>
              </a:solidFill>
            </a:endParaRPr>
          </a:p>
        </p:txBody>
      </p:sp>
      <p:sp>
        <p:nvSpPr>
          <p:cNvPr id="70" name="TextBox 69"/>
          <p:cNvSpPr txBox="1"/>
          <p:nvPr/>
        </p:nvSpPr>
        <p:spPr>
          <a:xfrm>
            <a:off x="6705394" y="5757335"/>
            <a:ext cx="1154483" cy="265457"/>
          </a:xfrm>
          <a:prstGeom prst="rect">
            <a:avLst/>
          </a:prstGeom>
          <a:noFill/>
        </p:spPr>
        <p:txBody>
          <a:bodyPr wrap="none" rtlCol="0">
            <a:spAutoFit/>
          </a:bodyPr>
          <a:lstStyle/>
          <a:p>
            <a:r>
              <a:rPr lang="en-US" sz="1125" dirty="0"/>
              <a:t>Statistical model</a:t>
            </a:r>
          </a:p>
        </p:txBody>
      </p:sp>
      <p:sp>
        <p:nvSpPr>
          <p:cNvPr id="71" name="Left Arrow 70"/>
          <p:cNvSpPr/>
          <p:nvPr/>
        </p:nvSpPr>
        <p:spPr>
          <a:xfrm>
            <a:off x="5408085" y="5059693"/>
            <a:ext cx="1090083"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73" name="TextBox 72"/>
          <p:cNvSpPr txBox="1"/>
          <p:nvPr/>
        </p:nvSpPr>
        <p:spPr>
          <a:xfrm>
            <a:off x="4045710" y="5758195"/>
            <a:ext cx="1329210" cy="265457"/>
          </a:xfrm>
          <a:prstGeom prst="rect">
            <a:avLst/>
          </a:prstGeom>
          <a:noFill/>
        </p:spPr>
        <p:txBody>
          <a:bodyPr wrap="none" rtlCol="0">
            <a:spAutoFit/>
          </a:bodyPr>
          <a:lstStyle/>
          <a:p>
            <a:pPr algn="ctr"/>
            <a:r>
              <a:rPr lang="en-US" sz="1125" dirty="0"/>
              <a:t>Randomization rule</a:t>
            </a:r>
          </a:p>
        </p:txBody>
      </p:sp>
      <p:sp>
        <p:nvSpPr>
          <p:cNvPr id="74" name="Left Arrow 73"/>
          <p:cNvSpPr/>
          <p:nvPr/>
        </p:nvSpPr>
        <p:spPr>
          <a:xfrm rot="5400000">
            <a:off x="4306661" y="4165300"/>
            <a:ext cx="689433"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8" name="Title 7"/>
          <p:cNvSpPr>
            <a:spLocks noGrp="1"/>
          </p:cNvSpPr>
          <p:nvPr>
            <p:ph type="title"/>
          </p:nvPr>
        </p:nvSpPr>
        <p:spPr/>
        <p:txBody>
          <a:bodyPr>
            <a:normAutofit fontScale="90000"/>
          </a:bodyPr>
          <a:lstStyle/>
          <a:p>
            <a:pPr algn="ctr"/>
            <a:r>
              <a:rPr lang="en-US" dirty="0">
                <a:latin typeface="Candara" charset="0"/>
                <a:ea typeface="Candara" charset="0"/>
                <a:cs typeface="Candara" charset="0"/>
              </a:rPr>
              <a:t>Response-adaptive randomization</a:t>
            </a:r>
          </a:p>
        </p:txBody>
      </p:sp>
      <p:cxnSp>
        <p:nvCxnSpPr>
          <p:cNvPr id="20" name="Straight Arrow Connector 19"/>
          <p:cNvCxnSpPr>
            <a:stCxn id="3" idx="3"/>
          </p:cNvCxnSpPr>
          <p:nvPr/>
        </p:nvCxnSpPr>
        <p:spPr>
          <a:xfrm flipV="1">
            <a:off x="4346697" y="2750514"/>
            <a:ext cx="1146403" cy="5005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577460" y="2491639"/>
            <a:ext cx="365806" cy="451342"/>
          </a:xfrm>
          <a:prstGeom prst="rect">
            <a:avLst/>
          </a:prstGeom>
          <a:noFill/>
        </p:spPr>
        <p:txBody>
          <a:bodyPr wrap="none" rtlCol="0">
            <a:spAutoFit/>
          </a:bodyPr>
          <a:lstStyle/>
          <a:p>
            <a:r>
              <a:rPr lang="en-US" sz="2333" b="1" dirty="0"/>
              <a:t>A</a:t>
            </a:r>
          </a:p>
        </p:txBody>
      </p:sp>
      <p:grpSp>
        <p:nvGrpSpPr>
          <p:cNvPr id="22" name="Group 21"/>
          <p:cNvGrpSpPr/>
          <p:nvPr/>
        </p:nvGrpSpPr>
        <p:grpSpPr>
          <a:xfrm>
            <a:off x="6102341" y="2737154"/>
            <a:ext cx="2006171" cy="1072599"/>
            <a:chOff x="4579607" y="2598783"/>
            <a:chExt cx="2407405" cy="1287118"/>
          </a:xfrm>
        </p:grpSpPr>
        <p:cxnSp>
          <p:nvCxnSpPr>
            <p:cNvPr id="31" name="Straight Arrow Connector 30"/>
            <p:cNvCxnSpPr/>
            <p:nvPr/>
          </p:nvCxnSpPr>
          <p:spPr>
            <a:xfrm>
              <a:off x="4579607" y="3243333"/>
              <a:ext cx="121836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579607" y="3281434"/>
              <a:ext cx="1218360" cy="6044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64" name="Picture 63" descr="Screenshot 2014-11-13 12.14.22.png"/>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50367" y="2754730"/>
              <a:ext cx="1036645" cy="1065177"/>
            </a:xfrm>
            <a:prstGeom prst="rect">
              <a:avLst/>
            </a:prstGeom>
          </p:spPr>
        </p:pic>
        <p:cxnSp>
          <p:nvCxnSpPr>
            <p:cNvPr id="29" name="Straight Arrow Connector 28"/>
            <p:cNvCxnSpPr/>
            <p:nvPr/>
          </p:nvCxnSpPr>
          <p:spPr>
            <a:xfrm>
              <a:off x="4579607" y="2598783"/>
              <a:ext cx="1187867" cy="6064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640324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p:bldP spid="7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993900" y="1244600"/>
            <a:ext cx="7899400" cy="4749800"/>
          </a:xfrm>
        </p:spPr>
        <p:txBody>
          <a:bodyPr/>
          <a:lstStyle/>
          <a:p>
            <a:pPr marL="514350" indent="-514350" algn="l">
              <a:buFont typeface="+mj-lt"/>
              <a:buAutoNum type="arabicPeriod"/>
            </a:pPr>
            <a:r>
              <a:rPr lang="nl-NL" sz="2400" dirty="0" err="1"/>
              <a:t>Asymptomatic</a:t>
            </a:r>
            <a:r>
              <a:rPr lang="nl-NL" sz="2400" dirty="0"/>
              <a:t> / Mild </a:t>
            </a:r>
            <a:r>
              <a:rPr lang="nl-NL" sz="2400" dirty="0" err="1"/>
              <a:t>upper</a:t>
            </a:r>
            <a:r>
              <a:rPr lang="nl-NL" sz="2400" dirty="0"/>
              <a:t> </a:t>
            </a:r>
            <a:r>
              <a:rPr lang="nl-NL" sz="2400" dirty="0" err="1"/>
              <a:t>respiratory</a:t>
            </a:r>
            <a:r>
              <a:rPr lang="nl-NL" sz="2400" dirty="0"/>
              <a:t> </a:t>
            </a:r>
            <a:r>
              <a:rPr lang="nl-NL" sz="2400" dirty="0" err="1"/>
              <a:t>tract</a:t>
            </a:r>
            <a:r>
              <a:rPr lang="nl-NL" sz="2400" dirty="0"/>
              <a:t> </a:t>
            </a:r>
            <a:r>
              <a:rPr lang="nl-NL" sz="2400" dirty="0" err="1"/>
              <a:t>infection</a:t>
            </a:r>
            <a:r>
              <a:rPr lang="nl-NL" sz="2400" dirty="0"/>
              <a:t> (RTI) </a:t>
            </a:r>
            <a:r>
              <a:rPr lang="nl-NL" sz="2400" dirty="0" err="1"/>
              <a:t>symptoms</a:t>
            </a:r>
            <a:endParaRPr lang="nl-NL" sz="2400" dirty="0"/>
          </a:p>
          <a:p>
            <a:pPr marL="514350" indent="-514350" algn="l">
              <a:buFont typeface="+mj-lt"/>
              <a:buAutoNum type="arabicPeriod"/>
            </a:pPr>
            <a:endParaRPr lang="nl-NL" sz="2400" dirty="0"/>
          </a:p>
          <a:p>
            <a:pPr marL="514350" indent="-514350" algn="l">
              <a:buFont typeface="+mj-lt"/>
              <a:buAutoNum type="arabicPeriod"/>
            </a:pPr>
            <a:r>
              <a:rPr lang="nl-NL" sz="2400" dirty="0"/>
              <a:t>Moderate-severe RTI </a:t>
            </a:r>
            <a:r>
              <a:rPr lang="nl-NL" sz="2400" dirty="0" err="1"/>
              <a:t>symptoms</a:t>
            </a:r>
            <a:r>
              <a:rPr lang="nl-NL" sz="2400" dirty="0"/>
              <a:t> (</a:t>
            </a:r>
            <a:r>
              <a:rPr lang="nl-NL" sz="2400" dirty="0" err="1"/>
              <a:t>incl</a:t>
            </a:r>
            <a:r>
              <a:rPr lang="nl-NL" sz="2400" dirty="0"/>
              <a:t> </a:t>
            </a:r>
            <a:r>
              <a:rPr lang="nl-NL" sz="2400" dirty="0" err="1"/>
              <a:t>fever</a:t>
            </a:r>
            <a:r>
              <a:rPr lang="nl-NL" sz="2400" dirty="0"/>
              <a:t>, severe </a:t>
            </a:r>
            <a:r>
              <a:rPr lang="nl-NL" sz="2400" dirty="0" err="1"/>
              <a:t>cough</a:t>
            </a:r>
            <a:r>
              <a:rPr lang="nl-NL" sz="2400" dirty="0"/>
              <a:t>, </a:t>
            </a:r>
            <a:r>
              <a:rPr lang="nl-NL" sz="2400" dirty="0" err="1"/>
              <a:t>shortness</a:t>
            </a:r>
            <a:r>
              <a:rPr lang="nl-NL" sz="2400" dirty="0"/>
              <a:t> of </a:t>
            </a:r>
            <a:r>
              <a:rPr lang="nl-NL" sz="2400" dirty="0" err="1"/>
              <a:t>breath</a:t>
            </a:r>
            <a:r>
              <a:rPr lang="nl-NL" sz="2400" dirty="0"/>
              <a:t>)</a:t>
            </a:r>
          </a:p>
          <a:p>
            <a:pPr marL="514350" indent="-514350" algn="l">
              <a:buFont typeface="+mj-lt"/>
              <a:buAutoNum type="arabicPeriod"/>
            </a:pPr>
            <a:endParaRPr lang="nl-NL" sz="2400" dirty="0"/>
          </a:p>
          <a:p>
            <a:pPr marL="514350" indent="-514350" algn="l">
              <a:buFont typeface="+mj-lt"/>
              <a:buAutoNum type="arabicPeriod"/>
            </a:pPr>
            <a:endParaRPr lang="nl-NL" sz="2400" dirty="0"/>
          </a:p>
          <a:p>
            <a:pPr marL="514350" indent="-514350" algn="l">
              <a:buFont typeface="+mj-lt"/>
              <a:buAutoNum type="arabicPeriod"/>
            </a:pPr>
            <a:r>
              <a:rPr lang="nl-NL" sz="2400" dirty="0"/>
              <a:t>Severe RTI, </a:t>
            </a:r>
            <a:r>
              <a:rPr lang="nl-NL" sz="2400" dirty="0" err="1"/>
              <a:t>hypoxemia</a:t>
            </a:r>
            <a:r>
              <a:rPr lang="nl-NL" sz="2400" dirty="0"/>
              <a:t>, feeling of “</a:t>
            </a:r>
            <a:r>
              <a:rPr lang="nl-NL" sz="2400" dirty="0" err="1"/>
              <a:t>drowning</a:t>
            </a:r>
            <a:r>
              <a:rPr lang="nl-NL" sz="2400" dirty="0"/>
              <a:t>”</a:t>
            </a:r>
          </a:p>
          <a:p>
            <a:pPr marL="514350" indent="-514350" algn="l">
              <a:buFont typeface="+mj-lt"/>
              <a:buAutoNum type="arabicPeriod"/>
            </a:pPr>
            <a:endParaRPr lang="nl-NL" sz="2400" dirty="0"/>
          </a:p>
          <a:p>
            <a:pPr marL="514350" indent="-514350" algn="l">
              <a:buFont typeface="+mj-lt"/>
              <a:buAutoNum type="arabicPeriod"/>
            </a:pPr>
            <a:r>
              <a:rPr lang="nl-NL" sz="2400" dirty="0"/>
              <a:t>ARDS, </a:t>
            </a:r>
            <a:r>
              <a:rPr lang="nl-NL" sz="2400" dirty="0" err="1"/>
              <a:t>respiratory</a:t>
            </a:r>
            <a:r>
              <a:rPr lang="nl-NL" sz="2400" dirty="0"/>
              <a:t> </a:t>
            </a:r>
            <a:r>
              <a:rPr lang="nl-NL" sz="2400" dirty="0" err="1"/>
              <a:t>insufficiency</a:t>
            </a:r>
            <a:r>
              <a:rPr lang="nl-NL" sz="2400" dirty="0"/>
              <a:t> and </a:t>
            </a:r>
            <a:r>
              <a:rPr lang="nl-NL" sz="2400" dirty="0" err="1"/>
              <a:t>pulmonary</a:t>
            </a:r>
            <a:r>
              <a:rPr lang="nl-NL" sz="2400" dirty="0"/>
              <a:t> </a:t>
            </a:r>
            <a:r>
              <a:rPr lang="nl-NL" sz="2400" dirty="0" err="1"/>
              <a:t>thrombosis</a:t>
            </a:r>
            <a:r>
              <a:rPr lang="nl-NL" sz="2400" dirty="0"/>
              <a:t>/</a:t>
            </a:r>
            <a:r>
              <a:rPr lang="nl-NL" sz="2400" dirty="0" err="1"/>
              <a:t>emboli</a:t>
            </a:r>
            <a:r>
              <a:rPr lang="nl-NL" sz="2400" dirty="0"/>
              <a:t>  </a:t>
            </a:r>
          </a:p>
          <a:p>
            <a:pPr marL="514350" indent="-514350" algn="l">
              <a:buFont typeface="+mj-lt"/>
              <a:buAutoNum type="arabicPeriod"/>
            </a:pPr>
            <a:endParaRPr lang="nl-NL" sz="2400" dirty="0"/>
          </a:p>
          <a:p>
            <a:pPr algn="l"/>
            <a:endParaRPr lang="nl-NL" sz="2400" dirty="0"/>
          </a:p>
        </p:txBody>
      </p:sp>
      <p:sp>
        <p:nvSpPr>
          <p:cNvPr id="4" name="Rechthoek 3"/>
          <p:cNvSpPr/>
          <p:nvPr/>
        </p:nvSpPr>
        <p:spPr>
          <a:xfrm>
            <a:off x="1783212" y="480368"/>
            <a:ext cx="6104428" cy="523220"/>
          </a:xfrm>
          <a:prstGeom prst="rect">
            <a:avLst/>
          </a:prstGeom>
        </p:spPr>
        <p:txBody>
          <a:bodyPr wrap="none">
            <a:spAutoFit/>
          </a:bodyPr>
          <a:lstStyle/>
          <a:p>
            <a:r>
              <a:rPr lang="nl-NL" sz="2800" b="1" dirty="0">
                <a:solidFill>
                  <a:srgbClr val="0070C0"/>
                </a:solidFill>
                <a:latin typeface="Segoe UI" panose="020B0502040204020203" pitchFamily="34" charset="0"/>
                <a:ea typeface="Segoe UI" panose="020B0502040204020203" pitchFamily="34" charset="0"/>
                <a:cs typeface="Segoe UI" panose="020B0502040204020203" pitchFamily="34" charset="0"/>
              </a:rPr>
              <a:t>A new </a:t>
            </a:r>
            <a:r>
              <a:rPr lang="nl-NL" sz="2800" b="1" dirty="0" err="1">
                <a:solidFill>
                  <a:srgbClr val="0070C0"/>
                </a:solidFill>
                <a:latin typeface="Segoe UI" panose="020B0502040204020203" pitchFamily="34" charset="0"/>
                <a:ea typeface="Segoe UI" panose="020B0502040204020203" pitchFamily="34" charset="0"/>
                <a:cs typeface="Segoe UI" panose="020B0502040204020203" pitchFamily="34" charset="0"/>
              </a:rPr>
              <a:t>disease</a:t>
            </a:r>
            <a:r>
              <a:rPr lang="nl-NL" sz="2800" b="1" dirty="0">
                <a:solidFill>
                  <a:srgbClr val="0070C0"/>
                </a:solidFill>
                <a:latin typeface="Segoe UI" panose="020B0502040204020203" pitchFamily="34" charset="0"/>
                <a:ea typeface="Segoe UI" panose="020B0502040204020203" pitchFamily="34" charset="0"/>
                <a:cs typeface="Segoe UI" panose="020B0502040204020203" pitchFamily="34" charset="0"/>
              </a:rPr>
              <a:t> spectrum: COVID-19</a:t>
            </a:r>
          </a:p>
        </p:txBody>
      </p:sp>
      <p:cxnSp>
        <p:nvCxnSpPr>
          <p:cNvPr id="6" name="Rechte verbindingslijn 5"/>
          <p:cNvCxnSpPr/>
          <p:nvPr/>
        </p:nvCxnSpPr>
        <p:spPr>
          <a:xfrm flipV="1">
            <a:off x="1783212" y="3619500"/>
            <a:ext cx="8491088" cy="381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kstvak 6"/>
          <p:cNvSpPr txBox="1"/>
          <p:nvPr/>
        </p:nvSpPr>
        <p:spPr>
          <a:xfrm>
            <a:off x="7620000" y="3054844"/>
            <a:ext cx="2654300" cy="461665"/>
          </a:xfrm>
          <a:prstGeom prst="rect">
            <a:avLst/>
          </a:prstGeom>
          <a:noFill/>
          <a:ln>
            <a:solidFill>
              <a:schemeClr val="tx1"/>
            </a:solidFill>
          </a:ln>
        </p:spPr>
        <p:txBody>
          <a:bodyPr wrap="square" rtlCol="0">
            <a:spAutoFit/>
          </a:bodyPr>
          <a:lstStyle/>
          <a:p>
            <a:pPr algn="ctr"/>
            <a:r>
              <a:rPr lang="nl-NL" dirty="0" err="1"/>
              <a:t>Ambulatory</a:t>
            </a:r>
            <a:r>
              <a:rPr lang="nl-NL" dirty="0"/>
              <a:t> care</a:t>
            </a:r>
          </a:p>
        </p:txBody>
      </p:sp>
      <p:sp>
        <p:nvSpPr>
          <p:cNvPr id="9" name="Tekstvak 8"/>
          <p:cNvSpPr txBox="1"/>
          <p:nvPr/>
        </p:nvSpPr>
        <p:spPr>
          <a:xfrm>
            <a:off x="7620000" y="3721101"/>
            <a:ext cx="2654300" cy="461665"/>
          </a:xfrm>
          <a:prstGeom prst="rect">
            <a:avLst/>
          </a:prstGeom>
          <a:noFill/>
          <a:ln>
            <a:solidFill>
              <a:schemeClr val="tx1"/>
            </a:solidFill>
          </a:ln>
        </p:spPr>
        <p:txBody>
          <a:bodyPr wrap="square" rtlCol="0">
            <a:spAutoFit/>
          </a:bodyPr>
          <a:lstStyle/>
          <a:p>
            <a:pPr algn="ctr"/>
            <a:r>
              <a:rPr lang="nl-NL" dirty="0"/>
              <a:t>Hospital care</a:t>
            </a:r>
          </a:p>
        </p:txBody>
      </p:sp>
    </p:spTree>
    <p:extLst>
      <p:ext uri="{BB962C8B-B14F-4D97-AF65-F5344CB8AC3E}">
        <p14:creationId xmlns:p14="http://schemas.microsoft.com/office/powerpoint/2010/main" val="3646258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Screenshot 2014-11-13 12.12.52.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53253" y="4967319"/>
            <a:ext cx="1111249" cy="653293"/>
          </a:xfrm>
          <a:prstGeom prst="rect">
            <a:avLst/>
          </a:prstGeom>
        </p:spPr>
      </p:pic>
      <p:pic>
        <p:nvPicPr>
          <p:cNvPr id="3" name="Picture 2" descr="Screenshot 2014-11-13 11.58.24.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13475" y="2750515"/>
            <a:ext cx="933223" cy="1001159"/>
          </a:xfrm>
          <a:prstGeom prst="rect">
            <a:avLst/>
          </a:prstGeom>
        </p:spPr>
      </p:pic>
      <p:cxnSp>
        <p:nvCxnSpPr>
          <p:cNvPr id="6" name="Straight Arrow Connector 5"/>
          <p:cNvCxnSpPr>
            <a:stCxn id="3" idx="3"/>
          </p:cNvCxnSpPr>
          <p:nvPr/>
        </p:nvCxnSpPr>
        <p:spPr>
          <a:xfrm flipV="1">
            <a:off x="4346697" y="3250908"/>
            <a:ext cx="1146403" cy="1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3"/>
          </p:cNvCxnSpPr>
          <p:nvPr/>
        </p:nvCxnSpPr>
        <p:spPr>
          <a:xfrm>
            <a:off x="4346697" y="3251093"/>
            <a:ext cx="1146403" cy="558659"/>
          </a:xfrm>
          <a:prstGeom prst="straightConnector1">
            <a:avLst/>
          </a:prstGeom>
          <a:ln w="31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577460" y="3052876"/>
            <a:ext cx="352982" cy="451342"/>
          </a:xfrm>
          <a:prstGeom prst="rect">
            <a:avLst/>
          </a:prstGeom>
          <a:noFill/>
        </p:spPr>
        <p:txBody>
          <a:bodyPr wrap="none" rtlCol="0">
            <a:spAutoFit/>
          </a:bodyPr>
          <a:lstStyle/>
          <a:p>
            <a:r>
              <a:rPr lang="en-US" sz="2333" b="1" dirty="0"/>
              <a:t>B</a:t>
            </a:r>
          </a:p>
        </p:txBody>
      </p:sp>
      <p:sp>
        <p:nvSpPr>
          <p:cNvPr id="19" name="TextBox 18"/>
          <p:cNvSpPr txBox="1"/>
          <p:nvPr/>
        </p:nvSpPr>
        <p:spPr>
          <a:xfrm>
            <a:off x="5588043" y="3624696"/>
            <a:ext cx="343364" cy="451342"/>
          </a:xfrm>
          <a:prstGeom prst="rect">
            <a:avLst/>
          </a:prstGeom>
          <a:noFill/>
        </p:spPr>
        <p:txBody>
          <a:bodyPr wrap="none" rtlCol="0">
            <a:spAutoFit/>
          </a:bodyPr>
          <a:lstStyle/>
          <a:p>
            <a:r>
              <a:rPr lang="en-US" sz="2333" b="1" dirty="0"/>
              <a:t>C</a:t>
            </a:r>
          </a:p>
        </p:txBody>
      </p:sp>
      <p:pic>
        <p:nvPicPr>
          <p:cNvPr id="72" name="Picture 71" descr="Screenshot 2014-10-23 11.05.47.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46698" y="4894991"/>
            <a:ext cx="589493" cy="872927"/>
          </a:xfrm>
          <a:prstGeom prst="rect">
            <a:avLst/>
          </a:prstGeom>
          <a:ln w="38100" cmpd="sng">
            <a:solidFill>
              <a:srgbClr val="FF0000"/>
            </a:solidFill>
          </a:ln>
          <a:effectLst/>
        </p:spPr>
      </p:pic>
      <p:sp>
        <p:nvSpPr>
          <p:cNvPr id="68" name="U-Turn Arrow 67"/>
          <p:cNvSpPr/>
          <p:nvPr/>
        </p:nvSpPr>
        <p:spPr>
          <a:xfrm rot="5400000">
            <a:off x="7496010" y="3902970"/>
            <a:ext cx="2359359" cy="841375"/>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solidFill>
                <a:schemeClr val="tx1"/>
              </a:solidFill>
            </a:endParaRPr>
          </a:p>
        </p:txBody>
      </p:sp>
      <p:sp>
        <p:nvSpPr>
          <p:cNvPr id="70" name="TextBox 69"/>
          <p:cNvSpPr txBox="1"/>
          <p:nvPr/>
        </p:nvSpPr>
        <p:spPr>
          <a:xfrm>
            <a:off x="6705394" y="5757335"/>
            <a:ext cx="1154483" cy="265457"/>
          </a:xfrm>
          <a:prstGeom prst="rect">
            <a:avLst/>
          </a:prstGeom>
          <a:noFill/>
        </p:spPr>
        <p:txBody>
          <a:bodyPr wrap="none" rtlCol="0">
            <a:spAutoFit/>
          </a:bodyPr>
          <a:lstStyle/>
          <a:p>
            <a:r>
              <a:rPr lang="en-US" sz="1125" dirty="0"/>
              <a:t>Statistical model</a:t>
            </a:r>
          </a:p>
        </p:txBody>
      </p:sp>
      <p:sp>
        <p:nvSpPr>
          <p:cNvPr id="71" name="Left Arrow 70"/>
          <p:cNvSpPr/>
          <p:nvPr/>
        </p:nvSpPr>
        <p:spPr>
          <a:xfrm>
            <a:off x="5408085" y="5059693"/>
            <a:ext cx="1090083"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73" name="TextBox 72"/>
          <p:cNvSpPr txBox="1"/>
          <p:nvPr/>
        </p:nvSpPr>
        <p:spPr>
          <a:xfrm>
            <a:off x="4045710" y="5758195"/>
            <a:ext cx="1329210" cy="265457"/>
          </a:xfrm>
          <a:prstGeom prst="rect">
            <a:avLst/>
          </a:prstGeom>
          <a:noFill/>
        </p:spPr>
        <p:txBody>
          <a:bodyPr wrap="none" rtlCol="0">
            <a:spAutoFit/>
          </a:bodyPr>
          <a:lstStyle/>
          <a:p>
            <a:pPr algn="ctr"/>
            <a:r>
              <a:rPr lang="en-US" sz="1125" dirty="0"/>
              <a:t>Randomization rule</a:t>
            </a:r>
          </a:p>
        </p:txBody>
      </p:sp>
      <p:sp>
        <p:nvSpPr>
          <p:cNvPr id="74" name="Left Arrow 73"/>
          <p:cNvSpPr/>
          <p:nvPr/>
        </p:nvSpPr>
        <p:spPr>
          <a:xfrm rot="5400000">
            <a:off x="4306661" y="4165300"/>
            <a:ext cx="689433"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8" name="Title 7"/>
          <p:cNvSpPr>
            <a:spLocks noGrp="1"/>
          </p:cNvSpPr>
          <p:nvPr>
            <p:ph type="title"/>
          </p:nvPr>
        </p:nvSpPr>
        <p:spPr/>
        <p:txBody>
          <a:bodyPr>
            <a:normAutofit fontScale="90000"/>
          </a:bodyPr>
          <a:lstStyle/>
          <a:p>
            <a:pPr algn="ctr"/>
            <a:r>
              <a:rPr lang="en-US" dirty="0">
                <a:latin typeface="Candara" charset="0"/>
                <a:ea typeface="Candara" charset="0"/>
                <a:cs typeface="Candara" charset="0"/>
              </a:rPr>
              <a:t>Response-adaptive randomization</a:t>
            </a:r>
          </a:p>
        </p:txBody>
      </p:sp>
      <p:cxnSp>
        <p:nvCxnSpPr>
          <p:cNvPr id="20" name="Straight Arrow Connector 19"/>
          <p:cNvCxnSpPr>
            <a:stCxn id="3" idx="3"/>
          </p:cNvCxnSpPr>
          <p:nvPr/>
        </p:nvCxnSpPr>
        <p:spPr>
          <a:xfrm flipV="1">
            <a:off x="4346697" y="2750514"/>
            <a:ext cx="1146403" cy="50058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577460" y="2491639"/>
            <a:ext cx="365806" cy="451342"/>
          </a:xfrm>
          <a:prstGeom prst="rect">
            <a:avLst/>
          </a:prstGeom>
          <a:noFill/>
        </p:spPr>
        <p:txBody>
          <a:bodyPr wrap="none" rtlCol="0">
            <a:spAutoFit/>
          </a:bodyPr>
          <a:lstStyle/>
          <a:p>
            <a:r>
              <a:rPr lang="en-US" sz="2333" b="1" dirty="0"/>
              <a:t>A</a:t>
            </a:r>
          </a:p>
        </p:txBody>
      </p:sp>
      <p:grpSp>
        <p:nvGrpSpPr>
          <p:cNvPr id="22" name="Group 21"/>
          <p:cNvGrpSpPr/>
          <p:nvPr/>
        </p:nvGrpSpPr>
        <p:grpSpPr>
          <a:xfrm>
            <a:off x="6102341" y="2737154"/>
            <a:ext cx="2006171" cy="1072599"/>
            <a:chOff x="4579607" y="2598783"/>
            <a:chExt cx="2407405" cy="1287118"/>
          </a:xfrm>
        </p:grpSpPr>
        <p:cxnSp>
          <p:nvCxnSpPr>
            <p:cNvPr id="31" name="Straight Arrow Connector 30"/>
            <p:cNvCxnSpPr/>
            <p:nvPr/>
          </p:nvCxnSpPr>
          <p:spPr>
            <a:xfrm>
              <a:off x="4579607" y="3243333"/>
              <a:ext cx="121836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579607" y="3281434"/>
              <a:ext cx="1218360" cy="6044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64" name="Picture 63" descr="Screenshot 2014-11-13 12.14.22.png"/>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50367" y="2754730"/>
              <a:ext cx="1036645" cy="1065177"/>
            </a:xfrm>
            <a:prstGeom prst="rect">
              <a:avLst/>
            </a:prstGeom>
          </p:spPr>
        </p:pic>
        <p:cxnSp>
          <p:nvCxnSpPr>
            <p:cNvPr id="29" name="Straight Arrow Connector 28"/>
            <p:cNvCxnSpPr/>
            <p:nvPr/>
          </p:nvCxnSpPr>
          <p:spPr>
            <a:xfrm>
              <a:off x="4579607" y="2598783"/>
              <a:ext cx="1187867" cy="6064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23" name="Straight Arrow Connector 22"/>
          <p:cNvCxnSpPr>
            <a:stCxn id="3" idx="3"/>
          </p:cNvCxnSpPr>
          <p:nvPr/>
        </p:nvCxnSpPr>
        <p:spPr>
          <a:xfrm flipV="1">
            <a:off x="4346698" y="3231945"/>
            <a:ext cx="1167569" cy="19148"/>
          </a:xfrm>
          <a:prstGeom prst="straightConnector1">
            <a:avLst/>
          </a:prstGeom>
          <a:ln w="9842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Oval Callout 23"/>
          <p:cNvSpPr/>
          <p:nvPr/>
        </p:nvSpPr>
        <p:spPr>
          <a:xfrm>
            <a:off x="2668165" y="1631473"/>
            <a:ext cx="2189633" cy="783883"/>
          </a:xfrm>
          <a:prstGeom prst="wedgeEllipseCallout">
            <a:avLst>
              <a:gd name="adj1" fmla="val 54192"/>
              <a:gd name="adj2" fmla="val 14041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Odds weighted towards best RX</a:t>
            </a:r>
          </a:p>
        </p:txBody>
      </p:sp>
      <p:sp>
        <p:nvSpPr>
          <p:cNvPr id="5" name="Rectangle 4"/>
          <p:cNvSpPr/>
          <p:nvPr/>
        </p:nvSpPr>
        <p:spPr>
          <a:xfrm>
            <a:off x="5913021" y="2033214"/>
            <a:ext cx="3484979" cy="4115705"/>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28" name="Rectangle 27"/>
          <p:cNvSpPr/>
          <p:nvPr/>
        </p:nvSpPr>
        <p:spPr>
          <a:xfrm>
            <a:off x="2995084" y="4011086"/>
            <a:ext cx="2917939" cy="226483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pic>
        <p:nvPicPr>
          <p:cNvPr id="27" name="Picture 26" descr="Screenshot 2014-11-13 12.03.31.png"/>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86455" y="1718963"/>
            <a:ext cx="737403" cy="755316"/>
          </a:xfrm>
          <a:prstGeom prst="rect">
            <a:avLst/>
          </a:prstGeom>
        </p:spPr>
      </p:pic>
    </p:spTree>
    <p:extLst>
      <p:ext uri="{BB962C8B-B14F-4D97-AF65-F5344CB8AC3E}">
        <p14:creationId xmlns:p14="http://schemas.microsoft.com/office/powerpoint/2010/main" val="1306062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Screenshot 2014-10-23 11.05.47.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46698" y="4894991"/>
            <a:ext cx="589493" cy="872927"/>
          </a:xfrm>
          <a:prstGeom prst="rect">
            <a:avLst/>
          </a:prstGeom>
          <a:ln w="38100" cmpd="sng">
            <a:solidFill>
              <a:srgbClr val="FF0000"/>
            </a:solidFill>
          </a:ln>
          <a:effectLst/>
        </p:spPr>
      </p:pic>
      <p:pic>
        <p:nvPicPr>
          <p:cNvPr id="40" name="Picture 39" descr="Screenshot 2014-11-13 12.14.22.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44642" y="2867109"/>
            <a:ext cx="863871" cy="887648"/>
          </a:xfrm>
          <a:prstGeom prst="rect">
            <a:avLst/>
          </a:prstGeom>
        </p:spPr>
      </p:pic>
      <p:pic>
        <p:nvPicPr>
          <p:cNvPr id="63" name="Picture 62" descr="Screenshot 2014-11-13 12.12.52.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53253" y="4967319"/>
            <a:ext cx="1111249" cy="653293"/>
          </a:xfrm>
          <a:prstGeom prst="rect">
            <a:avLst/>
          </a:prstGeom>
        </p:spPr>
      </p:pic>
      <p:pic>
        <p:nvPicPr>
          <p:cNvPr id="3" name="Picture 2" descr="Screenshot 2014-11-13 11.58.24.png"/>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13475" y="2750515"/>
            <a:ext cx="933223" cy="1001159"/>
          </a:xfrm>
          <a:prstGeom prst="rect">
            <a:avLst/>
          </a:prstGeom>
        </p:spPr>
      </p:pic>
      <p:cxnSp>
        <p:nvCxnSpPr>
          <p:cNvPr id="6" name="Straight Arrow Connector 5"/>
          <p:cNvCxnSpPr>
            <a:stCxn id="3" idx="3"/>
          </p:cNvCxnSpPr>
          <p:nvPr/>
        </p:nvCxnSpPr>
        <p:spPr>
          <a:xfrm flipV="1">
            <a:off x="4346697" y="3250908"/>
            <a:ext cx="1146403" cy="1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3"/>
          </p:cNvCxnSpPr>
          <p:nvPr/>
        </p:nvCxnSpPr>
        <p:spPr>
          <a:xfrm>
            <a:off x="4346697" y="3251093"/>
            <a:ext cx="1146403" cy="558659"/>
          </a:xfrm>
          <a:prstGeom prst="straightConnector1">
            <a:avLst/>
          </a:prstGeom>
          <a:ln w="31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577460" y="3052876"/>
            <a:ext cx="352982" cy="451342"/>
          </a:xfrm>
          <a:prstGeom prst="rect">
            <a:avLst/>
          </a:prstGeom>
          <a:noFill/>
        </p:spPr>
        <p:txBody>
          <a:bodyPr wrap="none" rtlCol="0">
            <a:spAutoFit/>
          </a:bodyPr>
          <a:lstStyle/>
          <a:p>
            <a:r>
              <a:rPr lang="en-US" sz="2333" b="1" dirty="0"/>
              <a:t>B</a:t>
            </a:r>
          </a:p>
        </p:txBody>
      </p:sp>
      <p:sp>
        <p:nvSpPr>
          <p:cNvPr id="19" name="TextBox 18"/>
          <p:cNvSpPr txBox="1"/>
          <p:nvPr/>
        </p:nvSpPr>
        <p:spPr>
          <a:xfrm>
            <a:off x="5588043" y="3624696"/>
            <a:ext cx="343364" cy="451342"/>
          </a:xfrm>
          <a:prstGeom prst="rect">
            <a:avLst/>
          </a:prstGeom>
          <a:noFill/>
        </p:spPr>
        <p:txBody>
          <a:bodyPr wrap="none" rtlCol="0">
            <a:spAutoFit/>
          </a:bodyPr>
          <a:lstStyle/>
          <a:p>
            <a:r>
              <a:rPr lang="en-US" sz="2333" b="1" dirty="0"/>
              <a:t>C</a:t>
            </a:r>
          </a:p>
        </p:txBody>
      </p:sp>
      <p:pic>
        <p:nvPicPr>
          <p:cNvPr id="72" name="Picture 71" descr="Screenshot 2014-10-23 11.05.47.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46698" y="4894991"/>
            <a:ext cx="589493" cy="872927"/>
          </a:xfrm>
          <a:prstGeom prst="rect">
            <a:avLst/>
          </a:prstGeom>
          <a:ln w="38100" cmpd="sng">
            <a:solidFill>
              <a:srgbClr val="FF0000"/>
            </a:solidFill>
          </a:ln>
          <a:effectLst/>
        </p:spPr>
      </p:pic>
      <p:sp>
        <p:nvSpPr>
          <p:cNvPr id="68" name="U-Turn Arrow 67"/>
          <p:cNvSpPr/>
          <p:nvPr/>
        </p:nvSpPr>
        <p:spPr>
          <a:xfrm rot="5400000">
            <a:off x="7496010" y="3902970"/>
            <a:ext cx="2359359" cy="841375"/>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solidFill>
                <a:schemeClr val="tx1"/>
              </a:solidFill>
            </a:endParaRPr>
          </a:p>
        </p:txBody>
      </p:sp>
      <p:sp>
        <p:nvSpPr>
          <p:cNvPr id="70" name="TextBox 69"/>
          <p:cNvSpPr txBox="1"/>
          <p:nvPr/>
        </p:nvSpPr>
        <p:spPr>
          <a:xfrm>
            <a:off x="6705394" y="5757335"/>
            <a:ext cx="1154483" cy="265457"/>
          </a:xfrm>
          <a:prstGeom prst="rect">
            <a:avLst/>
          </a:prstGeom>
          <a:noFill/>
        </p:spPr>
        <p:txBody>
          <a:bodyPr wrap="none" rtlCol="0">
            <a:spAutoFit/>
          </a:bodyPr>
          <a:lstStyle/>
          <a:p>
            <a:r>
              <a:rPr lang="en-US" sz="1125" dirty="0"/>
              <a:t>Statistical model</a:t>
            </a:r>
          </a:p>
        </p:txBody>
      </p:sp>
      <p:sp>
        <p:nvSpPr>
          <p:cNvPr id="71" name="Left Arrow 70"/>
          <p:cNvSpPr/>
          <p:nvPr/>
        </p:nvSpPr>
        <p:spPr>
          <a:xfrm>
            <a:off x="5408085" y="5059693"/>
            <a:ext cx="1090083"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73" name="TextBox 72"/>
          <p:cNvSpPr txBox="1"/>
          <p:nvPr/>
        </p:nvSpPr>
        <p:spPr>
          <a:xfrm>
            <a:off x="4045710" y="5758195"/>
            <a:ext cx="1329210" cy="265457"/>
          </a:xfrm>
          <a:prstGeom prst="rect">
            <a:avLst/>
          </a:prstGeom>
          <a:noFill/>
        </p:spPr>
        <p:txBody>
          <a:bodyPr wrap="none" rtlCol="0">
            <a:spAutoFit/>
          </a:bodyPr>
          <a:lstStyle/>
          <a:p>
            <a:pPr algn="ctr"/>
            <a:r>
              <a:rPr lang="en-US" sz="1125" dirty="0"/>
              <a:t>Randomization rule</a:t>
            </a:r>
          </a:p>
        </p:txBody>
      </p:sp>
      <p:sp>
        <p:nvSpPr>
          <p:cNvPr id="74" name="Left Arrow 73"/>
          <p:cNvSpPr/>
          <p:nvPr/>
        </p:nvSpPr>
        <p:spPr>
          <a:xfrm rot="5400000">
            <a:off x="4306661" y="4165300"/>
            <a:ext cx="689433"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8" name="Title 7"/>
          <p:cNvSpPr>
            <a:spLocks noGrp="1"/>
          </p:cNvSpPr>
          <p:nvPr>
            <p:ph type="title"/>
          </p:nvPr>
        </p:nvSpPr>
        <p:spPr/>
        <p:txBody>
          <a:bodyPr>
            <a:normAutofit fontScale="90000"/>
          </a:bodyPr>
          <a:lstStyle/>
          <a:p>
            <a:pPr algn="ctr"/>
            <a:r>
              <a:rPr lang="en-US" dirty="0">
                <a:latin typeface="Candara" charset="0"/>
                <a:ea typeface="Candara" charset="0"/>
                <a:cs typeface="Candara" charset="0"/>
              </a:rPr>
              <a:t>Response-adaptive randomization</a:t>
            </a:r>
          </a:p>
        </p:txBody>
      </p:sp>
      <p:cxnSp>
        <p:nvCxnSpPr>
          <p:cNvPr id="20" name="Straight Arrow Connector 19"/>
          <p:cNvCxnSpPr>
            <a:stCxn id="3" idx="3"/>
          </p:cNvCxnSpPr>
          <p:nvPr/>
        </p:nvCxnSpPr>
        <p:spPr>
          <a:xfrm flipV="1">
            <a:off x="4346697" y="2750514"/>
            <a:ext cx="1146403" cy="50058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577460" y="2491639"/>
            <a:ext cx="365806" cy="451342"/>
          </a:xfrm>
          <a:prstGeom prst="rect">
            <a:avLst/>
          </a:prstGeom>
          <a:noFill/>
        </p:spPr>
        <p:txBody>
          <a:bodyPr wrap="none" rtlCol="0">
            <a:spAutoFit/>
          </a:bodyPr>
          <a:lstStyle/>
          <a:p>
            <a:r>
              <a:rPr lang="en-US" sz="2333" b="1" dirty="0"/>
              <a:t>A</a:t>
            </a:r>
          </a:p>
        </p:txBody>
      </p:sp>
      <p:grpSp>
        <p:nvGrpSpPr>
          <p:cNvPr id="22" name="Group 21"/>
          <p:cNvGrpSpPr/>
          <p:nvPr/>
        </p:nvGrpSpPr>
        <p:grpSpPr>
          <a:xfrm>
            <a:off x="6102341" y="2737154"/>
            <a:ext cx="2006171" cy="1072599"/>
            <a:chOff x="4579607" y="2598783"/>
            <a:chExt cx="2407405" cy="1287118"/>
          </a:xfrm>
        </p:grpSpPr>
        <p:cxnSp>
          <p:nvCxnSpPr>
            <p:cNvPr id="31" name="Straight Arrow Connector 30"/>
            <p:cNvCxnSpPr/>
            <p:nvPr/>
          </p:nvCxnSpPr>
          <p:spPr>
            <a:xfrm>
              <a:off x="4579607" y="3243333"/>
              <a:ext cx="121836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579607" y="3281434"/>
              <a:ext cx="1218360" cy="6044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64" name="Picture 63" descr="Screenshot 2014-11-13 12.14.22.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50367" y="2754730"/>
              <a:ext cx="1036645" cy="1065177"/>
            </a:xfrm>
            <a:prstGeom prst="rect">
              <a:avLst/>
            </a:prstGeom>
          </p:spPr>
        </p:pic>
        <p:cxnSp>
          <p:nvCxnSpPr>
            <p:cNvPr id="29" name="Straight Arrow Connector 28"/>
            <p:cNvCxnSpPr/>
            <p:nvPr/>
          </p:nvCxnSpPr>
          <p:spPr>
            <a:xfrm>
              <a:off x="4579607" y="2598783"/>
              <a:ext cx="1187867" cy="6064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23" name="Straight Arrow Connector 22"/>
          <p:cNvCxnSpPr>
            <a:stCxn id="3" idx="3"/>
          </p:cNvCxnSpPr>
          <p:nvPr/>
        </p:nvCxnSpPr>
        <p:spPr>
          <a:xfrm flipV="1">
            <a:off x="4346698" y="3231945"/>
            <a:ext cx="1167569" cy="19148"/>
          </a:xfrm>
          <a:prstGeom prst="straightConnector1">
            <a:avLst/>
          </a:prstGeom>
          <a:ln w="9842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045710" y="2033214"/>
            <a:ext cx="5352292" cy="4115705"/>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pic>
        <p:nvPicPr>
          <p:cNvPr id="30" name="Picture 29" descr="Screenshot 2014-11-13 11.58.24.png"/>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13475" y="2750515"/>
            <a:ext cx="933223" cy="1001159"/>
          </a:xfrm>
          <a:prstGeom prst="rect">
            <a:avLst/>
          </a:prstGeom>
        </p:spPr>
      </p:pic>
      <p:cxnSp>
        <p:nvCxnSpPr>
          <p:cNvPr id="47" name="Straight Arrow Connector 46"/>
          <p:cNvCxnSpPr/>
          <p:nvPr/>
        </p:nvCxnSpPr>
        <p:spPr>
          <a:xfrm>
            <a:off x="4346696" y="3242530"/>
            <a:ext cx="1188736" cy="11072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588043" y="4164768"/>
            <a:ext cx="373820" cy="451342"/>
          </a:xfrm>
          <a:prstGeom prst="rect">
            <a:avLst/>
          </a:prstGeom>
          <a:noFill/>
        </p:spPr>
        <p:txBody>
          <a:bodyPr wrap="none" rtlCol="0">
            <a:spAutoFit/>
          </a:bodyPr>
          <a:lstStyle/>
          <a:p>
            <a:r>
              <a:rPr lang="en-US" sz="2333" b="1" dirty="0"/>
              <a:t>D</a:t>
            </a:r>
          </a:p>
        </p:txBody>
      </p:sp>
      <p:cxnSp>
        <p:nvCxnSpPr>
          <p:cNvPr id="43" name="Straight Arrow Connector 42"/>
          <p:cNvCxnSpPr/>
          <p:nvPr/>
        </p:nvCxnSpPr>
        <p:spPr>
          <a:xfrm flipV="1">
            <a:off x="6112925" y="3282658"/>
            <a:ext cx="989889" cy="10988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Oval Callout 49"/>
          <p:cNvSpPr/>
          <p:nvPr/>
        </p:nvSpPr>
        <p:spPr>
          <a:xfrm>
            <a:off x="3624246" y="1623448"/>
            <a:ext cx="1444903" cy="783883"/>
          </a:xfrm>
          <a:prstGeom prst="wedgeEllipseCallout">
            <a:avLst>
              <a:gd name="adj1" fmla="val 53134"/>
              <a:gd name="adj2" fmla="val 23997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New arms activated</a:t>
            </a:r>
          </a:p>
        </p:txBody>
      </p:sp>
      <p:pic>
        <p:nvPicPr>
          <p:cNvPr id="35" name="Picture 34" descr="Screenshot 2014-11-13 12.03.31.png"/>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86455" y="1718963"/>
            <a:ext cx="737403" cy="755316"/>
          </a:xfrm>
          <a:prstGeom prst="rect">
            <a:avLst/>
          </a:prstGeom>
        </p:spPr>
      </p:pic>
    </p:spTree>
    <p:extLst>
      <p:ext uri="{BB962C8B-B14F-4D97-AF65-F5344CB8AC3E}">
        <p14:creationId xmlns:p14="http://schemas.microsoft.com/office/powerpoint/2010/main" val="2248892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Screenshot 2014-11-13 12.12.52.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53253" y="4967319"/>
            <a:ext cx="1111249" cy="653293"/>
          </a:xfrm>
          <a:prstGeom prst="rect">
            <a:avLst/>
          </a:prstGeom>
        </p:spPr>
      </p:pic>
      <p:pic>
        <p:nvPicPr>
          <p:cNvPr id="3" name="Picture 2" descr="Screenshot 2014-11-13 11.58.24.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13475" y="2750515"/>
            <a:ext cx="933223" cy="1001159"/>
          </a:xfrm>
          <a:prstGeom prst="rect">
            <a:avLst/>
          </a:prstGeom>
        </p:spPr>
      </p:pic>
      <p:cxnSp>
        <p:nvCxnSpPr>
          <p:cNvPr id="6" name="Straight Arrow Connector 5"/>
          <p:cNvCxnSpPr>
            <a:stCxn id="3" idx="3"/>
          </p:cNvCxnSpPr>
          <p:nvPr/>
        </p:nvCxnSpPr>
        <p:spPr>
          <a:xfrm flipV="1">
            <a:off x="4346697" y="3250908"/>
            <a:ext cx="1146403" cy="1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577460" y="3052876"/>
            <a:ext cx="352982" cy="451342"/>
          </a:xfrm>
          <a:prstGeom prst="rect">
            <a:avLst/>
          </a:prstGeom>
          <a:noFill/>
        </p:spPr>
        <p:txBody>
          <a:bodyPr wrap="none" rtlCol="0">
            <a:spAutoFit/>
          </a:bodyPr>
          <a:lstStyle/>
          <a:p>
            <a:r>
              <a:rPr lang="en-US" sz="2333" b="1" dirty="0"/>
              <a:t>B</a:t>
            </a:r>
          </a:p>
        </p:txBody>
      </p:sp>
      <p:pic>
        <p:nvPicPr>
          <p:cNvPr id="72" name="Picture 71" descr="Screenshot 2014-10-23 11.05.47.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46698" y="4894991"/>
            <a:ext cx="589493" cy="872927"/>
          </a:xfrm>
          <a:prstGeom prst="rect">
            <a:avLst/>
          </a:prstGeom>
          <a:ln w="38100" cmpd="sng">
            <a:solidFill>
              <a:srgbClr val="FF0000"/>
            </a:solidFill>
          </a:ln>
          <a:effectLst/>
        </p:spPr>
      </p:pic>
      <p:sp>
        <p:nvSpPr>
          <p:cNvPr id="68" name="U-Turn Arrow 67"/>
          <p:cNvSpPr/>
          <p:nvPr/>
        </p:nvSpPr>
        <p:spPr>
          <a:xfrm rot="5400000">
            <a:off x="7496010" y="3902970"/>
            <a:ext cx="2359359" cy="841375"/>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solidFill>
                <a:schemeClr val="tx1"/>
              </a:solidFill>
            </a:endParaRPr>
          </a:p>
        </p:txBody>
      </p:sp>
      <p:sp>
        <p:nvSpPr>
          <p:cNvPr id="70" name="TextBox 69"/>
          <p:cNvSpPr txBox="1"/>
          <p:nvPr/>
        </p:nvSpPr>
        <p:spPr>
          <a:xfrm>
            <a:off x="6705394" y="5757335"/>
            <a:ext cx="1154483" cy="265457"/>
          </a:xfrm>
          <a:prstGeom prst="rect">
            <a:avLst/>
          </a:prstGeom>
          <a:noFill/>
        </p:spPr>
        <p:txBody>
          <a:bodyPr wrap="none" rtlCol="0">
            <a:spAutoFit/>
          </a:bodyPr>
          <a:lstStyle/>
          <a:p>
            <a:r>
              <a:rPr lang="en-US" sz="1125" dirty="0"/>
              <a:t>Statistical model</a:t>
            </a:r>
          </a:p>
        </p:txBody>
      </p:sp>
      <p:sp>
        <p:nvSpPr>
          <p:cNvPr id="71" name="Left Arrow 70"/>
          <p:cNvSpPr/>
          <p:nvPr/>
        </p:nvSpPr>
        <p:spPr>
          <a:xfrm>
            <a:off x="5408085" y="5059693"/>
            <a:ext cx="1090083"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73" name="TextBox 72"/>
          <p:cNvSpPr txBox="1"/>
          <p:nvPr/>
        </p:nvSpPr>
        <p:spPr>
          <a:xfrm>
            <a:off x="4045710" y="5758195"/>
            <a:ext cx="1329210" cy="265457"/>
          </a:xfrm>
          <a:prstGeom prst="rect">
            <a:avLst/>
          </a:prstGeom>
          <a:noFill/>
        </p:spPr>
        <p:txBody>
          <a:bodyPr wrap="none" rtlCol="0">
            <a:spAutoFit/>
          </a:bodyPr>
          <a:lstStyle/>
          <a:p>
            <a:pPr algn="ctr"/>
            <a:r>
              <a:rPr lang="en-US" sz="1125" dirty="0"/>
              <a:t>Randomization rule</a:t>
            </a:r>
          </a:p>
        </p:txBody>
      </p:sp>
      <p:sp>
        <p:nvSpPr>
          <p:cNvPr id="74" name="Left Arrow 73"/>
          <p:cNvSpPr/>
          <p:nvPr/>
        </p:nvSpPr>
        <p:spPr>
          <a:xfrm rot="5400000">
            <a:off x="4306661" y="4165300"/>
            <a:ext cx="689433"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8" name="Title 7"/>
          <p:cNvSpPr>
            <a:spLocks noGrp="1"/>
          </p:cNvSpPr>
          <p:nvPr>
            <p:ph type="title"/>
          </p:nvPr>
        </p:nvSpPr>
        <p:spPr/>
        <p:txBody>
          <a:bodyPr>
            <a:normAutofit fontScale="90000"/>
          </a:bodyPr>
          <a:lstStyle/>
          <a:p>
            <a:pPr algn="ctr"/>
            <a:r>
              <a:rPr lang="en-US" dirty="0">
                <a:latin typeface="Candara" charset="0"/>
                <a:ea typeface="Candara" charset="0"/>
                <a:cs typeface="Candara" charset="0"/>
              </a:rPr>
              <a:t>Response-adaptive randomization</a:t>
            </a:r>
          </a:p>
        </p:txBody>
      </p:sp>
      <p:cxnSp>
        <p:nvCxnSpPr>
          <p:cNvPr id="20" name="Straight Arrow Connector 19"/>
          <p:cNvCxnSpPr>
            <a:stCxn id="3" idx="3"/>
          </p:cNvCxnSpPr>
          <p:nvPr/>
        </p:nvCxnSpPr>
        <p:spPr>
          <a:xfrm flipV="1">
            <a:off x="4346697" y="2750514"/>
            <a:ext cx="1146403" cy="50058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577460" y="2491639"/>
            <a:ext cx="365806" cy="451342"/>
          </a:xfrm>
          <a:prstGeom prst="rect">
            <a:avLst/>
          </a:prstGeom>
          <a:noFill/>
        </p:spPr>
        <p:txBody>
          <a:bodyPr wrap="none" rtlCol="0">
            <a:spAutoFit/>
          </a:bodyPr>
          <a:lstStyle/>
          <a:p>
            <a:r>
              <a:rPr lang="en-US" sz="2333" b="1" dirty="0"/>
              <a:t>A</a:t>
            </a:r>
          </a:p>
        </p:txBody>
      </p:sp>
      <p:cxnSp>
        <p:nvCxnSpPr>
          <p:cNvPr id="31" name="Straight Arrow Connector 30"/>
          <p:cNvCxnSpPr/>
          <p:nvPr/>
        </p:nvCxnSpPr>
        <p:spPr>
          <a:xfrm>
            <a:off x="6102341" y="3274279"/>
            <a:ext cx="10153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64" name="Picture 63" descr="Screenshot 2014-11-13 12.14.22.png"/>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44642" y="2867111"/>
            <a:ext cx="863871" cy="887647"/>
          </a:xfrm>
          <a:prstGeom prst="rect">
            <a:avLst/>
          </a:prstGeom>
        </p:spPr>
      </p:pic>
      <p:cxnSp>
        <p:nvCxnSpPr>
          <p:cNvPr id="29" name="Straight Arrow Connector 28"/>
          <p:cNvCxnSpPr/>
          <p:nvPr/>
        </p:nvCxnSpPr>
        <p:spPr>
          <a:xfrm>
            <a:off x="6102342" y="2737155"/>
            <a:ext cx="989889" cy="5053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3" idx="3"/>
          </p:cNvCxnSpPr>
          <p:nvPr/>
        </p:nvCxnSpPr>
        <p:spPr>
          <a:xfrm flipV="1">
            <a:off x="4346698" y="3231945"/>
            <a:ext cx="1167569" cy="19148"/>
          </a:xfrm>
          <a:prstGeom prst="straightConnector1">
            <a:avLst/>
          </a:prstGeom>
          <a:ln w="9842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4346696" y="3242530"/>
            <a:ext cx="1188736" cy="11072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588043" y="4164768"/>
            <a:ext cx="373820" cy="451342"/>
          </a:xfrm>
          <a:prstGeom prst="rect">
            <a:avLst/>
          </a:prstGeom>
          <a:noFill/>
        </p:spPr>
        <p:txBody>
          <a:bodyPr wrap="none" rtlCol="0">
            <a:spAutoFit/>
          </a:bodyPr>
          <a:lstStyle/>
          <a:p>
            <a:r>
              <a:rPr lang="en-US" sz="2333" b="1" dirty="0"/>
              <a:t>D</a:t>
            </a:r>
          </a:p>
        </p:txBody>
      </p:sp>
      <p:cxnSp>
        <p:nvCxnSpPr>
          <p:cNvPr id="43" name="Straight Arrow Connector 42"/>
          <p:cNvCxnSpPr/>
          <p:nvPr/>
        </p:nvCxnSpPr>
        <p:spPr>
          <a:xfrm flipV="1">
            <a:off x="6112925" y="3282658"/>
            <a:ext cx="989889" cy="10988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0" name="Picture 39" descr="Screenshot 2014-11-13 12.14.22.png"/>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44642" y="2867109"/>
            <a:ext cx="863871" cy="887648"/>
          </a:xfrm>
          <a:prstGeom prst="rect">
            <a:avLst/>
          </a:prstGeom>
        </p:spPr>
      </p:pic>
      <p:pic>
        <p:nvPicPr>
          <p:cNvPr id="41" name="Picture 40" descr="Screenshot 2014-10-23 11.05.47.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46698" y="4894991"/>
            <a:ext cx="589493" cy="872927"/>
          </a:xfrm>
          <a:prstGeom prst="rect">
            <a:avLst/>
          </a:prstGeom>
          <a:ln w="38100" cmpd="sng">
            <a:solidFill>
              <a:srgbClr val="FF0000"/>
            </a:solidFill>
          </a:ln>
          <a:effectLst/>
        </p:spPr>
      </p:pic>
      <p:pic>
        <p:nvPicPr>
          <p:cNvPr id="35" name="Picture 34" descr="Screenshot 2014-11-13 12.03.31.png"/>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86455" y="1718963"/>
            <a:ext cx="737403" cy="755316"/>
          </a:xfrm>
          <a:prstGeom prst="rect">
            <a:avLst/>
          </a:prstGeom>
        </p:spPr>
      </p:pic>
      <p:sp>
        <p:nvSpPr>
          <p:cNvPr id="34" name="Rectangle 33"/>
          <p:cNvSpPr/>
          <p:nvPr/>
        </p:nvSpPr>
        <p:spPr>
          <a:xfrm>
            <a:off x="4045710" y="2491641"/>
            <a:ext cx="5352292" cy="3657279"/>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33" name="Oval Callout 32"/>
          <p:cNvSpPr/>
          <p:nvPr/>
        </p:nvSpPr>
        <p:spPr>
          <a:xfrm>
            <a:off x="3413474" y="1636891"/>
            <a:ext cx="1522716" cy="665517"/>
          </a:xfrm>
          <a:prstGeom prst="wedgeEllipseCallout">
            <a:avLst>
              <a:gd name="adj1" fmla="val 86334"/>
              <a:gd name="adj2" fmla="val 27894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Or dropped</a:t>
            </a:r>
          </a:p>
        </p:txBody>
      </p:sp>
      <p:pic>
        <p:nvPicPr>
          <p:cNvPr id="30" name="Picture 29" descr="Screenshot 2014-11-13 11.58.24.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13475" y="2750515"/>
            <a:ext cx="933223" cy="1001159"/>
          </a:xfrm>
          <a:prstGeom prst="rect">
            <a:avLst/>
          </a:prstGeom>
        </p:spPr>
      </p:pic>
    </p:spTree>
    <p:extLst>
      <p:ext uri="{BB962C8B-B14F-4D97-AF65-F5344CB8AC3E}">
        <p14:creationId xmlns:p14="http://schemas.microsoft.com/office/powerpoint/2010/main" val="19540406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Screenshot 2014-11-13 12.12.52.png"/>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53253" y="4967319"/>
            <a:ext cx="1111249" cy="653293"/>
          </a:xfrm>
          <a:prstGeom prst="rect">
            <a:avLst/>
          </a:prstGeom>
        </p:spPr>
      </p:pic>
      <p:cxnSp>
        <p:nvCxnSpPr>
          <p:cNvPr id="7" name="Straight Arrow Connector 6"/>
          <p:cNvCxnSpPr/>
          <p:nvPr/>
        </p:nvCxnSpPr>
        <p:spPr>
          <a:xfrm flipV="1">
            <a:off x="4357019" y="3249221"/>
            <a:ext cx="1048544" cy="1872"/>
          </a:xfrm>
          <a:prstGeom prst="straightConnector1">
            <a:avLst/>
          </a:prstGeom>
          <a:ln w="31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577460" y="3052876"/>
            <a:ext cx="352982" cy="451342"/>
          </a:xfrm>
          <a:prstGeom prst="rect">
            <a:avLst/>
          </a:prstGeom>
          <a:noFill/>
        </p:spPr>
        <p:txBody>
          <a:bodyPr wrap="none" rtlCol="0">
            <a:spAutoFit/>
          </a:bodyPr>
          <a:lstStyle/>
          <a:p>
            <a:r>
              <a:rPr lang="en-US" sz="2333" b="1" dirty="0"/>
              <a:t>B</a:t>
            </a:r>
          </a:p>
        </p:txBody>
      </p:sp>
      <p:sp>
        <p:nvSpPr>
          <p:cNvPr id="19" name="TextBox 18"/>
          <p:cNvSpPr txBox="1"/>
          <p:nvPr/>
        </p:nvSpPr>
        <p:spPr>
          <a:xfrm>
            <a:off x="5588043" y="3624696"/>
            <a:ext cx="343364" cy="451342"/>
          </a:xfrm>
          <a:prstGeom prst="rect">
            <a:avLst/>
          </a:prstGeom>
          <a:noFill/>
        </p:spPr>
        <p:txBody>
          <a:bodyPr wrap="none" rtlCol="0">
            <a:spAutoFit/>
          </a:bodyPr>
          <a:lstStyle/>
          <a:p>
            <a:r>
              <a:rPr lang="en-US" sz="2333" b="1" dirty="0"/>
              <a:t>C</a:t>
            </a:r>
          </a:p>
        </p:txBody>
      </p:sp>
      <p:pic>
        <p:nvPicPr>
          <p:cNvPr id="72" name="Picture 71" descr="Screenshot 2014-10-23 11.05.47.p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46698" y="4894991"/>
            <a:ext cx="589493" cy="872927"/>
          </a:xfrm>
          <a:prstGeom prst="rect">
            <a:avLst/>
          </a:prstGeom>
          <a:ln w="38100" cmpd="sng">
            <a:solidFill>
              <a:srgbClr val="FF0000"/>
            </a:solidFill>
          </a:ln>
          <a:effectLst/>
        </p:spPr>
      </p:pic>
      <p:sp>
        <p:nvSpPr>
          <p:cNvPr id="68" name="U-Turn Arrow 67"/>
          <p:cNvSpPr/>
          <p:nvPr/>
        </p:nvSpPr>
        <p:spPr>
          <a:xfrm rot="5400000">
            <a:off x="7496010" y="3902970"/>
            <a:ext cx="2359359" cy="841375"/>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solidFill>
                <a:schemeClr val="tx1"/>
              </a:solidFill>
            </a:endParaRPr>
          </a:p>
        </p:txBody>
      </p:sp>
      <p:sp>
        <p:nvSpPr>
          <p:cNvPr id="70" name="TextBox 69"/>
          <p:cNvSpPr txBox="1"/>
          <p:nvPr/>
        </p:nvSpPr>
        <p:spPr>
          <a:xfrm>
            <a:off x="6705394" y="5757335"/>
            <a:ext cx="1154483" cy="265457"/>
          </a:xfrm>
          <a:prstGeom prst="rect">
            <a:avLst/>
          </a:prstGeom>
          <a:noFill/>
        </p:spPr>
        <p:txBody>
          <a:bodyPr wrap="none" rtlCol="0">
            <a:spAutoFit/>
          </a:bodyPr>
          <a:lstStyle/>
          <a:p>
            <a:r>
              <a:rPr lang="en-US" sz="1125" dirty="0"/>
              <a:t>Statistical model</a:t>
            </a:r>
          </a:p>
        </p:txBody>
      </p:sp>
      <p:sp>
        <p:nvSpPr>
          <p:cNvPr id="71" name="Left Arrow 70"/>
          <p:cNvSpPr/>
          <p:nvPr/>
        </p:nvSpPr>
        <p:spPr>
          <a:xfrm>
            <a:off x="5408085" y="5059693"/>
            <a:ext cx="1090083"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73" name="TextBox 72"/>
          <p:cNvSpPr txBox="1"/>
          <p:nvPr/>
        </p:nvSpPr>
        <p:spPr>
          <a:xfrm>
            <a:off x="4045710" y="5758195"/>
            <a:ext cx="1329210" cy="265457"/>
          </a:xfrm>
          <a:prstGeom prst="rect">
            <a:avLst/>
          </a:prstGeom>
          <a:noFill/>
        </p:spPr>
        <p:txBody>
          <a:bodyPr wrap="none" rtlCol="0">
            <a:spAutoFit/>
          </a:bodyPr>
          <a:lstStyle/>
          <a:p>
            <a:pPr algn="ctr"/>
            <a:r>
              <a:rPr lang="en-US" sz="1125" dirty="0"/>
              <a:t>Randomization rule</a:t>
            </a:r>
          </a:p>
        </p:txBody>
      </p:sp>
      <p:sp>
        <p:nvSpPr>
          <p:cNvPr id="74" name="Left Arrow 73"/>
          <p:cNvSpPr/>
          <p:nvPr/>
        </p:nvSpPr>
        <p:spPr>
          <a:xfrm rot="5400000">
            <a:off x="4306661" y="4165300"/>
            <a:ext cx="689433"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8" name="Title 7"/>
          <p:cNvSpPr>
            <a:spLocks noGrp="1"/>
          </p:cNvSpPr>
          <p:nvPr>
            <p:ph type="title"/>
          </p:nvPr>
        </p:nvSpPr>
        <p:spPr/>
        <p:txBody>
          <a:bodyPr>
            <a:normAutofit fontScale="90000"/>
          </a:bodyPr>
          <a:lstStyle/>
          <a:p>
            <a:pPr algn="ctr"/>
            <a:r>
              <a:rPr lang="en-US" dirty="0">
                <a:latin typeface="Candara" charset="0"/>
                <a:ea typeface="Candara" charset="0"/>
                <a:cs typeface="Candara" charset="0"/>
              </a:rPr>
              <a:t>Response-adaptive randomization</a:t>
            </a:r>
          </a:p>
        </p:txBody>
      </p:sp>
      <p:cxnSp>
        <p:nvCxnSpPr>
          <p:cNvPr id="20" name="Straight Arrow Connector 19"/>
          <p:cNvCxnSpPr/>
          <p:nvPr/>
        </p:nvCxnSpPr>
        <p:spPr>
          <a:xfrm flipV="1">
            <a:off x="4346697" y="2750514"/>
            <a:ext cx="1146403" cy="50058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577460" y="2491639"/>
            <a:ext cx="365806" cy="451342"/>
          </a:xfrm>
          <a:prstGeom prst="rect">
            <a:avLst/>
          </a:prstGeom>
          <a:noFill/>
        </p:spPr>
        <p:txBody>
          <a:bodyPr wrap="none" rtlCol="0">
            <a:spAutoFit/>
          </a:bodyPr>
          <a:lstStyle/>
          <a:p>
            <a:r>
              <a:rPr lang="en-US" sz="2333" b="1" dirty="0"/>
              <a:t>A</a:t>
            </a:r>
          </a:p>
        </p:txBody>
      </p:sp>
      <p:grpSp>
        <p:nvGrpSpPr>
          <p:cNvPr id="22" name="Group 21"/>
          <p:cNvGrpSpPr/>
          <p:nvPr/>
        </p:nvGrpSpPr>
        <p:grpSpPr>
          <a:xfrm>
            <a:off x="6102341" y="2737154"/>
            <a:ext cx="2006171" cy="1072599"/>
            <a:chOff x="4579607" y="2598783"/>
            <a:chExt cx="2407405" cy="1287118"/>
          </a:xfrm>
        </p:grpSpPr>
        <p:cxnSp>
          <p:nvCxnSpPr>
            <p:cNvPr id="31" name="Straight Arrow Connector 30"/>
            <p:cNvCxnSpPr/>
            <p:nvPr/>
          </p:nvCxnSpPr>
          <p:spPr>
            <a:xfrm>
              <a:off x="4579607" y="3243333"/>
              <a:ext cx="121836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579607" y="3281434"/>
              <a:ext cx="1218360" cy="6044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64" name="Picture 63" descr="Screenshot 2014-11-13 12.14.22.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50367" y="2754730"/>
              <a:ext cx="1036645" cy="1065177"/>
            </a:xfrm>
            <a:prstGeom prst="rect">
              <a:avLst/>
            </a:prstGeom>
          </p:spPr>
        </p:pic>
        <p:cxnSp>
          <p:nvCxnSpPr>
            <p:cNvPr id="29" name="Straight Arrow Connector 28"/>
            <p:cNvCxnSpPr/>
            <p:nvPr/>
          </p:nvCxnSpPr>
          <p:spPr>
            <a:xfrm>
              <a:off x="4579607" y="2598783"/>
              <a:ext cx="1187867" cy="6064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23" name="Straight Arrow Connector 22"/>
          <p:cNvCxnSpPr/>
          <p:nvPr/>
        </p:nvCxnSpPr>
        <p:spPr>
          <a:xfrm>
            <a:off x="4346696" y="3251094"/>
            <a:ext cx="1132456" cy="633229"/>
          </a:xfrm>
          <a:prstGeom prst="straightConnector1">
            <a:avLst/>
          </a:prstGeom>
          <a:ln w="9842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5913021" y="2033214"/>
            <a:ext cx="3484979" cy="4115705"/>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28" name="Rectangle 27"/>
          <p:cNvSpPr/>
          <p:nvPr/>
        </p:nvSpPr>
        <p:spPr>
          <a:xfrm>
            <a:off x="2995084" y="4011086"/>
            <a:ext cx="2917939" cy="226483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pic>
        <p:nvPicPr>
          <p:cNvPr id="27" name="Picture 26" descr="Screenshot 2014-11-13 12.03.31.png"/>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86455" y="1718963"/>
            <a:ext cx="737403" cy="755316"/>
          </a:xfrm>
          <a:prstGeom prst="rect">
            <a:avLst/>
          </a:prstGeom>
        </p:spPr>
      </p:pic>
      <p:pic>
        <p:nvPicPr>
          <p:cNvPr id="30" name="Picture 29" descr="Screenshot 2014-11-13 12.35.15.png"/>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15673" y="2803087"/>
            <a:ext cx="960695" cy="1010509"/>
          </a:xfrm>
          <a:prstGeom prst="rect">
            <a:avLst/>
          </a:prstGeom>
        </p:spPr>
      </p:pic>
      <p:sp>
        <p:nvSpPr>
          <p:cNvPr id="33" name="Oval Callout 32"/>
          <p:cNvSpPr/>
          <p:nvPr/>
        </p:nvSpPr>
        <p:spPr>
          <a:xfrm>
            <a:off x="2652245" y="1667523"/>
            <a:ext cx="2189633" cy="783883"/>
          </a:xfrm>
          <a:prstGeom prst="wedgeEllipseCallout">
            <a:avLst>
              <a:gd name="adj1" fmla="val 45689"/>
              <a:gd name="adj2" fmla="val 9791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Different weights for different patient groups</a:t>
            </a:r>
          </a:p>
        </p:txBody>
      </p:sp>
    </p:spTree>
    <p:extLst>
      <p:ext uri="{BB962C8B-B14F-4D97-AF65-F5344CB8AC3E}">
        <p14:creationId xmlns:p14="http://schemas.microsoft.com/office/powerpoint/2010/main" val="941841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93913" y="1694254"/>
            <a:ext cx="3640472" cy="3441715"/>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extBox 1"/>
          <p:cNvSpPr txBox="1"/>
          <p:nvPr/>
        </p:nvSpPr>
        <p:spPr>
          <a:xfrm>
            <a:off x="1139946" y="4551194"/>
            <a:ext cx="2442814" cy="584775"/>
          </a:xfrm>
          <a:prstGeom prst="rect">
            <a:avLst/>
          </a:prstGeom>
          <a:noFill/>
          <a:effectLst>
            <a:outerShdw blurRad="12700" dist="25400" dir="2700000" algn="tl" rotWithShape="0">
              <a:schemeClr val="tx2">
                <a:alpha val="40000"/>
              </a:schemeClr>
            </a:outerShdw>
          </a:effectLst>
          <a:scene3d>
            <a:camera prst="orthographicFront"/>
            <a:lightRig rig="threePt" dir="t"/>
          </a:scene3d>
        </p:spPr>
        <p:txBody>
          <a:bodyPr wrap="square" rtlCol="0">
            <a:spAutoFit/>
          </a:bodyPr>
          <a:lstStyle/>
          <a:p>
            <a:r>
              <a:rPr lang="en-US" sz="3200" b="1" dirty="0">
                <a:solidFill>
                  <a:schemeClr val="accent1">
                    <a:lumMod val="75000"/>
                  </a:schemeClr>
                </a:solidFill>
                <a:latin typeface="Malgun Gothic" charset="-127"/>
                <a:ea typeface="Malgun Gothic" charset="-127"/>
                <a:cs typeface="Malgun Gothic" charset="-127"/>
              </a:rPr>
              <a:t>PLATFORM</a:t>
            </a:r>
          </a:p>
        </p:txBody>
      </p:sp>
      <p:sp>
        <p:nvSpPr>
          <p:cNvPr id="3" name="TextBox 2"/>
          <p:cNvSpPr txBox="1"/>
          <p:nvPr/>
        </p:nvSpPr>
        <p:spPr>
          <a:xfrm>
            <a:off x="4742876" y="4587140"/>
            <a:ext cx="5420061" cy="400110"/>
          </a:xfrm>
          <a:prstGeom prst="rect">
            <a:avLst/>
          </a:prstGeom>
          <a:noFill/>
        </p:spPr>
        <p:txBody>
          <a:bodyPr wrap="square" rtlCol="0">
            <a:spAutoFit/>
          </a:bodyPr>
          <a:lstStyle/>
          <a:p>
            <a:r>
              <a:rPr lang="en-US" sz="2000" b="1" dirty="0">
                <a:solidFill>
                  <a:schemeClr val="tx1">
                    <a:lumMod val="65000"/>
                    <a:lumOff val="35000"/>
                  </a:schemeClr>
                </a:solidFill>
                <a:latin typeface="Malgun Gothic" charset="-127"/>
                <a:ea typeface="Malgun Gothic" charset="-127"/>
                <a:cs typeface="Malgun Gothic" charset="-127"/>
              </a:rPr>
              <a:t>Perpetual enrollment; continuous learning</a:t>
            </a:r>
          </a:p>
        </p:txBody>
      </p:sp>
      <p:sp>
        <p:nvSpPr>
          <p:cNvPr id="4" name="TextBox 3"/>
          <p:cNvSpPr txBox="1"/>
          <p:nvPr/>
        </p:nvSpPr>
        <p:spPr>
          <a:xfrm>
            <a:off x="1139948" y="2416400"/>
            <a:ext cx="2852795" cy="584775"/>
          </a:xfrm>
          <a:prstGeom prst="rect">
            <a:avLst/>
          </a:prstGeom>
          <a:noFill/>
          <a:effectLst>
            <a:outerShdw blurRad="12700" dist="25400" dir="2700000" algn="tl" rotWithShape="0">
              <a:schemeClr val="tx2">
                <a:alpha val="40000"/>
              </a:schemeClr>
            </a:outerShdw>
          </a:effectLst>
          <a:scene3d>
            <a:camera prst="orthographicFront"/>
            <a:lightRig rig="threePt" dir="t"/>
          </a:scene3d>
        </p:spPr>
        <p:txBody>
          <a:bodyPr wrap="square" rtlCol="0">
            <a:spAutoFit/>
          </a:bodyPr>
          <a:lstStyle/>
          <a:p>
            <a:r>
              <a:rPr lang="en-US" sz="3200" b="1" dirty="0">
                <a:solidFill>
                  <a:schemeClr val="accent1">
                    <a:lumMod val="75000"/>
                  </a:schemeClr>
                </a:solidFill>
                <a:latin typeface="Malgun Gothic" charset="-127"/>
                <a:ea typeface="Malgun Gothic" charset="-127"/>
                <a:cs typeface="Malgun Gothic" charset="-127"/>
              </a:rPr>
              <a:t>EMBEDDED</a:t>
            </a:r>
          </a:p>
        </p:txBody>
      </p:sp>
      <p:sp>
        <p:nvSpPr>
          <p:cNvPr id="5" name="TextBox 4"/>
          <p:cNvSpPr txBox="1"/>
          <p:nvPr/>
        </p:nvSpPr>
        <p:spPr>
          <a:xfrm>
            <a:off x="4742876" y="2452344"/>
            <a:ext cx="5420061" cy="400110"/>
          </a:xfrm>
          <a:prstGeom prst="rect">
            <a:avLst/>
          </a:prstGeom>
          <a:noFill/>
        </p:spPr>
        <p:txBody>
          <a:bodyPr wrap="square" rtlCol="0">
            <a:spAutoFit/>
          </a:bodyPr>
          <a:lstStyle/>
          <a:p>
            <a:r>
              <a:rPr lang="en-US" sz="2000" b="1" dirty="0">
                <a:solidFill>
                  <a:schemeClr val="tx1">
                    <a:lumMod val="65000"/>
                    <a:lumOff val="35000"/>
                  </a:schemeClr>
                </a:solidFill>
                <a:latin typeface="Malgun Gothic" charset="-127"/>
                <a:ea typeface="Malgun Gothic" charset="-127"/>
                <a:cs typeface="Malgun Gothic" charset="-127"/>
              </a:rPr>
              <a:t>Align with care; leverage the EHR</a:t>
            </a:r>
          </a:p>
        </p:txBody>
      </p:sp>
      <p:sp>
        <p:nvSpPr>
          <p:cNvPr id="6" name="TextBox 5"/>
          <p:cNvSpPr txBox="1"/>
          <p:nvPr/>
        </p:nvSpPr>
        <p:spPr>
          <a:xfrm>
            <a:off x="1139948" y="1704802"/>
            <a:ext cx="3382356" cy="584775"/>
          </a:xfrm>
          <a:prstGeom prst="rect">
            <a:avLst/>
          </a:prstGeom>
          <a:noFill/>
          <a:effectLst>
            <a:outerShdw blurRad="12700" dist="25400" dir="2700000" algn="tl" rotWithShape="0">
              <a:schemeClr val="tx2">
                <a:alpha val="40000"/>
              </a:schemeClr>
            </a:outerShdw>
          </a:effectLst>
          <a:scene3d>
            <a:camera prst="orthographicFront"/>
            <a:lightRig rig="threePt" dir="t"/>
          </a:scene3d>
        </p:spPr>
        <p:txBody>
          <a:bodyPr wrap="square" rtlCol="0">
            <a:spAutoFit/>
          </a:bodyPr>
          <a:lstStyle/>
          <a:p>
            <a:r>
              <a:rPr lang="en-US" sz="3200" b="1" dirty="0">
                <a:solidFill>
                  <a:schemeClr val="accent1">
                    <a:lumMod val="75000"/>
                  </a:schemeClr>
                </a:solidFill>
                <a:latin typeface="Malgun Gothic" charset="-127"/>
                <a:ea typeface="Malgun Gothic" charset="-127"/>
                <a:cs typeface="Malgun Gothic" charset="-127"/>
              </a:rPr>
              <a:t>RANDOMIZED</a:t>
            </a:r>
          </a:p>
        </p:txBody>
      </p:sp>
      <p:sp>
        <p:nvSpPr>
          <p:cNvPr id="7" name="TextBox 6"/>
          <p:cNvSpPr txBox="1"/>
          <p:nvPr/>
        </p:nvSpPr>
        <p:spPr>
          <a:xfrm>
            <a:off x="4742876" y="1740747"/>
            <a:ext cx="5420061" cy="400110"/>
          </a:xfrm>
          <a:prstGeom prst="rect">
            <a:avLst/>
          </a:prstGeom>
          <a:noFill/>
        </p:spPr>
        <p:txBody>
          <a:bodyPr wrap="square" rtlCol="0">
            <a:spAutoFit/>
          </a:bodyPr>
          <a:lstStyle/>
          <a:p>
            <a:r>
              <a:rPr lang="en-US" sz="2000" b="1" dirty="0">
                <a:solidFill>
                  <a:schemeClr val="tx1">
                    <a:lumMod val="65000"/>
                    <a:lumOff val="35000"/>
                  </a:schemeClr>
                </a:solidFill>
                <a:latin typeface="Malgun Gothic" charset="-127"/>
                <a:ea typeface="Malgun Gothic" charset="-127"/>
                <a:cs typeface="Malgun Gothic" charset="-127"/>
              </a:rPr>
              <a:t>Allow CAUSAL inference</a:t>
            </a:r>
          </a:p>
        </p:txBody>
      </p:sp>
      <p:sp>
        <p:nvSpPr>
          <p:cNvPr id="8" name="TextBox 7"/>
          <p:cNvSpPr txBox="1"/>
          <p:nvPr/>
        </p:nvSpPr>
        <p:spPr>
          <a:xfrm>
            <a:off x="1139946" y="3127998"/>
            <a:ext cx="3948928" cy="584775"/>
          </a:xfrm>
          <a:prstGeom prst="rect">
            <a:avLst/>
          </a:prstGeom>
          <a:noFill/>
          <a:effectLst>
            <a:outerShdw blurRad="12700" dist="25400" dir="2700000" algn="tl" rotWithShape="0">
              <a:schemeClr val="tx2">
                <a:alpha val="40000"/>
              </a:schemeClr>
            </a:outerShdw>
          </a:effectLst>
          <a:scene3d>
            <a:camera prst="orthographicFront"/>
            <a:lightRig rig="threePt" dir="t"/>
          </a:scene3d>
        </p:spPr>
        <p:txBody>
          <a:bodyPr wrap="square" rtlCol="0">
            <a:spAutoFit/>
          </a:bodyPr>
          <a:lstStyle/>
          <a:p>
            <a:r>
              <a:rPr lang="en-US" sz="3200" b="1" dirty="0">
                <a:solidFill>
                  <a:schemeClr val="accent1">
                    <a:lumMod val="75000"/>
                  </a:schemeClr>
                </a:solidFill>
                <a:latin typeface="Malgun Gothic" charset="-127"/>
                <a:ea typeface="Malgun Gothic" charset="-127"/>
                <a:cs typeface="Malgun Gothic" charset="-127"/>
              </a:rPr>
              <a:t>MULTIFACTORIAL</a:t>
            </a:r>
          </a:p>
        </p:txBody>
      </p:sp>
      <p:sp>
        <p:nvSpPr>
          <p:cNvPr id="9" name="TextBox 8"/>
          <p:cNvSpPr txBox="1"/>
          <p:nvPr/>
        </p:nvSpPr>
        <p:spPr>
          <a:xfrm>
            <a:off x="4742876" y="3163943"/>
            <a:ext cx="5420061" cy="400110"/>
          </a:xfrm>
          <a:prstGeom prst="rect">
            <a:avLst/>
          </a:prstGeom>
          <a:noFill/>
        </p:spPr>
        <p:txBody>
          <a:bodyPr wrap="square" rtlCol="0">
            <a:spAutoFit/>
          </a:bodyPr>
          <a:lstStyle/>
          <a:p>
            <a:r>
              <a:rPr lang="en-US" sz="2000" b="1" dirty="0">
                <a:solidFill>
                  <a:schemeClr val="tx1">
                    <a:lumMod val="65000"/>
                    <a:lumOff val="35000"/>
                  </a:schemeClr>
                </a:solidFill>
                <a:latin typeface="Malgun Gothic" charset="-127"/>
                <a:ea typeface="Malgun Gothic" charset="-127"/>
                <a:cs typeface="Malgun Gothic" charset="-127"/>
              </a:rPr>
              <a:t>Multiple treatments and subgroups</a:t>
            </a:r>
          </a:p>
        </p:txBody>
      </p:sp>
      <p:sp>
        <p:nvSpPr>
          <p:cNvPr id="10" name="TextBox 9"/>
          <p:cNvSpPr txBox="1"/>
          <p:nvPr/>
        </p:nvSpPr>
        <p:spPr>
          <a:xfrm>
            <a:off x="1139948" y="3839596"/>
            <a:ext cx="2852795" cy="584775"/>
          </a:xfrm>
          <a:prstGeom prst="rect">
            <a:avLst/>
          </a:prstGeom>
          <a:noFill/>
          <a:effectLst>
            <a:outerShdw blurRad="12700" dist="25400" dir="2700000" algn="tl" rotWithShape="0">
              <a:schemeClr val="tx2">
                <a:alpha val="40000"/>
              </a:schemeClr>
            </a:outerShdw>
          </a:effectLst>
          <a:scene3d>
            <a:camera prst="orthographicFront"/>
            <a:lightRig rig="threePt" dir="t"/>
          </a:scene3d>
        </p:spPr>
        <p:txBody>
          <a:bodyPr wrap="square" rtlCol="0">
            <a:spAutoFit/>
          </a:bodyPr>
          <a:lstStyle/>
          <a:p>
            <a:r>
              <a:rPr lang="en-US" sz="3200" b="1" dirty="0">
                <a:solidFill>
                  <a:schemeClr val="accent1">
                    <a:lumMod val="75000"/>
                  </a:schemeClr>
                </a:solidFill>
                <a:latin typeface="Malgun Gothic" charset="-127"/>
                <a:ea typeface="Malgun Gothic" charset="-127"/>
                <a:cs typeface="Malgun Gothic" charset="-127"/>
              </a:rPr>
              <a:t>ADAPTIVE</a:t>
            </a:r>
          </a:p>
        </p:txBody>
      </p:sp>
      <p:sp>
        <p:nvSpPr>
          <p:cNvPr id="11" name="TextBox 10"/>
          <p:cNvSpPr txBox="1"/>
          <p:nvPr/>
        </p:nvSpPr>
        <p:spPr>
          <a:xfrm>
            <a:off x="4742876" y="3875540"/>
            <a:ext cx="5925125" cy="400110"/>
          </a:xfrm>
          <a:prstGeom prst="rect">
            <a:avLst/>
          </a:prstGeom>
          <a:noFill/>
        </p:spPr>
        <p:txBody>
          <a:bodyPr wrap="square" rtlCol="0">
            <a:spAutoFit/>
          </a:bodyPr>
          <a:lstStyle/>
          <a:p>
            <a:r>
              <a:rPr lang="en-US" sz="2000" b="1" dirty="0">
                <a:solidFill>
                  <a:schemeClr val="tx1">
                    <a:lumMod val="65000"/>
                    <a:lumOff val="35000"/>
                  </a:schemeClr>
                </a:solidFill>
                <a:latin typeface="Malgun Gothic" charset="-127"/>
                <a:ea typeface="Malgun Gothic" charset="-127"/>
                <a:cs typeface="Malgun Gothic" charset="-127"/>
              </a:rPr>
              <a:t>Match odds of success to odds </a:t>
            </a:r>
            <a:r>
              <a:rPr lang="en-US" sz="2000" b="1">
                <a:solidFill>
                  <a:schemeClr val="tx1">
                    <a:lumMod val="65000"/>
                    <a:lumOff val="35000"/>
                  </a:schemeClr>
                </a:solidFill>
                <a:latin typeface="Malgun Gothic" charset="-127"/>
                <a:ea typeface="Malgun Gothic" charset="-127"/>
                <a:cs typeface="Malgun Gothic" charset="-127"/>
              </a:rPr>
              <a:t>of assignment</a:t>
            </a:r>
            <a:endParaRPr lang="en-US" sz="2000" b="1" dirty="0">
              <a:solidFill>
                <a:schemeClr val="tx1">
                  <a:lumMod val="65000"/>
                  <a:lumOff val="35000"/>
                </a:schemeClr>
              </a:solidFill>
              <a:latin typeface="Malgun Gothic" charset="-127"/>
              <a:ea typeface="Malgun Gothic" charset="-127"/>
              <a:cs typeface="Malgun Gothic" charset="-127"/>
            </a:endParaRPr>
          </a:p>
        </p:txBody>
      </p:sp>
      <p:sp>
        <p:nvSpPr>
          <p:cNvPr id="13" name="TextBox 12"/>
          <p:cNvSpPr txBox="1"/>
          <p:nvPr/>
        </p:nvSpPr>
        <p:spPr>
          <a:xfrm>
            <a:off x="4742876" y="2813384"/>
            <a:ext cx="5420061" cy="1015663"/>
          </a:xfrm>
          <a:prstGeom prst="rect">
            <a:avLst/>
          </a:prstGeom>
          <a:noFill/>
        </p:spPr>
        <p:txBody>
          <a:bodyPr wrap="square" rtlCol="0">
            <a:spAutoFit/>
          </a:bodyPr>
          <a:lstStyle/>
          <a:p>
            <a:r>
              <a:rPr lang="en-US" sz="6000" b="1" dirty="0">
                <a:solidFill>
                  <a:schemeClr val="accent1">
                    <a:lumMod val="75000"/>
                  </a:schemeClr>
                </a:solidFill>
                <a:latin typeface="Malgun Gothic" charset="-127"/>
                <a:ea typeface="Malgun Gothic" charset="-127"/>
                <a:cs typeface="Malgun Gothic" charset="-127"/>
              </a:rPr>
              <a:t>= </a:t>
            </a:r>
            <a:r>
              <a:rPr lang="en-US" sz="6000" b="1" dirty="0">
                <a:solidFill>
                  <a:schemeClr val="accent1">
                    <a:lumMod val="75000"/>
                  </a:schemeClr>
                </a:solidFill>
                <a:effectLst>
                  <a:reflection blurRad="6350" stA="27000" endPos="32000" dist="25400" dir="5400000" sy="-100000" algn="bl" rotWithShape="0"/>
                </a:effectLst>
                <a:latin typeface="Malgun Gothic" charset="-127"/>
                <a:ea typeface="Malgun Gothic" charset="-127"/>
                <a:cs typeface="Malgun Gothic" charset="-127"/>
              </a:rPr>
              <a:t>R E M A P</a:t>
            </a:r>
          </a:p>
        </p:txBody>
      </p:sp>
    </p:spTree>
    <p:extLst>
      <p:ext uri="{BB962C8B-B14F-4D97-AF65-F5344CB8AC3E}">
        <p14:creationId xmlns:p14="http://schemas.microsoft.com/office/powerpoint/2010/main" val="3329924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P spid="4" grpId="0"/>
      <p:bldP spid="5" grpId="0"/>
      <p:bldP spid="6" grpId="0"/>
      <p:bldP spid="7" grpId="0"/>
      <p:bldP spid="8" grpId="0"/>
      <p:bldP spid="9" grpId="0"/>
      <p:bldP spid="10" grpId="0"/>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REMAP elements</a:t>
            </a:r>
          </a:p>
        </p:txBody>
      </p:sp>
      <p:sp>
        <p:nvSpPr>
          <p:cNvPr id="3" name="Content Placeholder 2"/>
          <p:cNvSpPr>
            <a:spLocks noGrp="1"/>
          </p:cNvSpPr>
          <p:nvPr>
            <p:ph idx="1"/>
          </p:nvPr>
        </p:nvSpPr>
        <p:spPr/>
        <p:txBody>
          <a:bodyPr>
            <a:normAutofit fontScale="92500" lnSpcReduction="10000"/>
          </a:bodyPr>
          <a:lstStyle/>
          <a:p>
            <a:r>
              <a:rPr lang="en-US" dirty="0"/>
              <a:t>Domain – an area where a question is asked …</a:t>
            </a:r>
          </a:p>
          <a:p>
            <a:pPr lvl="1"/>
            <a:r>
              <a:rPr lang="en-US" dirty="0"/>
              <a:t>Domain #1 – choice of antibiotic</a:t>
            </a:r>
          </a:p>
          <a:p>
            <a:pPr lvl="1"/>
            <a:r>
              <a:rPr lang="en-US" dirty="0"/>
              <a:t>Domain #2 – whether to give steroids or not</a:t>
            </a:r>
          </a:p>
          <a:p>
            <a:pPr lvl="1"/>
            <a:r>
              <a:rPr lang="en-US" dirty="0"/>
              <a:t>Domain #4 – choice of ventilator strategy</a:t>
            </a:r>
          </a:p>
          <a:p>
            <a:pPr lvl="1"/>
            <a:r>
              <a:rPr lang="en-US" dirty="0"/>
              <a:t>Etc. ….</a:t>
            </a:r>
          </a:p>
          <a:p>
            <a:r>
              <a:rPr lang="en-US" dirty="0"/>
              <a:t>Intervention</a:t>
            </a:r>
          </a:p>
          <a:p>
            <a:pPr lvl="1"/>
            <a:r>
              <a:rPr lang="en-US" dirty="0"/>
              <a:t>Any option within a domain …</a:t>
            </a:r>
          </a:p>
          <a:p>
            <a:r>
              <a:rPr lang="en-US" dirty="0"/>
              <a:t>Regimen</a:t>
            </a:r>
          </a:p>
          <a:p>
            <a:pPr lvl="1"/>
            <a:r>
              <a:rPr lang="en-US" dirty="0"/>
              <a:t>Unique combination of interventions within a domain …</a:t>
            </a:r>
          </a:p>
          <a:p>
            <a:r>
              <a:rPr lang="en-US" dirty="0"/>
              <a:t>Stratum</a:t>
            </a:r>
          </a:p>
          <a:p>
            <a:pPr lvl="1"/>
            <a:r>
              <a:rPr lang="en-US" dirty="0"/>
              <a:t>Baseline subgroup</a:t>
            </a:r>
          </a:p>
          <a:p>
            <a:pPr lvl="1"/>
            <a:r>
              <a:rPr lang="en-US" dirty="0"/>
              <a:t>Ex. Moderate vs. Severe COVID19 at presentation</a:t>
            </a:r>
          </a:p>
        </p:txBody>
      </p:sp>
    </p:spTree>
    <p:extLst>
      <p:ext uri="{BB962C8B-B14F-4D97-AF65-F5344CB8AC3E}">
        <p14:creationId xmlns:p14="http://schemas.microsoft.com/office/powerpoint/2010/main" val="385842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C8C8"/>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8C8C8"/>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8C8C8"/>
                                      </p:to>
                                    </p:animClr>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C8C8C8"/>
                                      </p:to>
                                    </p:animClr>
                                  </p:sub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C8C8C8"/>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C8C8C8"/>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C8C8C8"/>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C8C8C8"/>
                                      </p:to>
                                    </p:animClr>
                                  </p:sub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C8C8C8"/>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C8C8C8"/>
                                      </p:to>
                                    </p:animClr>
                                  </p:sub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C8C8C8"/>
                                      </p:to>
                                    </p:animClr>
                                  </p:sub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1" end="11"/>
                                            </p:txEl>
                                          </p:spTgt>
                                        </p:tgtEl>
                                        <p:attrNameLst>
                                          <p:attrName>ppt_c</p:attrName>
                                        </p:attrNameLst>
                                      </p:cBhvr>
                                      <p:to>
                                        <a:srgbClr val="C8C8C8"/>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5701" y="2"/>
            <a:ext cx="723900" cy="584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6" name="Block Arc 65"/>
          <p:cNvSpPr/>
          <p:nvPr/>
        </p:nvSpPr>
        <p:spPr>
          <a:xfrm rot="3533846" flipV="1">
            <a:off x="5363261" y="-284341"/>
            <a:ext cx="2893835" cy="2595133"/>
          </a:xfrm>
          <a:prstGeom prst="blockArc">
            <a:avLst>
              <a:gd name="adj1" fmla="val 14228457"/>
              <a:gd name="adj2" fmla="val 20670388"/>
              <a:gd name="adj3" fmla="val 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grpSp>
        <p:nvGrpSpPr>
          <p:cNvPr id="10" name="Group 9"/>
          <p:cNvGrpSpPr/>
          <p:nvPr/>
        </p:nvGrpSpPr>
        <p:grpSpPr>
          <a:xfrm>
            <a:off x="2845096" y="682869"/>
            <a:ext cx="6527504" cy="2068088"/>
            <a:chOff x="6328836" y="256713"/>
            <a:chExt cx="2409444" cy="1122739"/>
          </a:xfrm>
        </p:grpSpPr>
        <p:sp>
          <p:nvSpPr>
            <p:cNvPr id="23" name="TextBox 22"/>
            <p:cNvSpPr txBox="1"/>
            <p:nvPr/>
          </p:nvSpPr>
          <p:spPr>
            <a:xfrm>
              <a:off x="6328836" y="256713"/>
              <a:ext cx="2409444" cy="584808"/>
            </a:xfrm>
            <a:prstGeom prst="rect">
              <a:avLst/>
            </a:prstGeom>
            <a:solidFill>
              <a:schemeClr val="tx2">
                <a:lumMod val="40000"/>
                <a:lumOff val="60000"/>
              </a:schemeClr>
            </a:solidFill>
            <a:ln>
              <a:noFill/>
            </a:ln>
          </p:spPr>
          <p:txBody>
            <a:bodyPr wrap="square" rtlCol="0">
              <a:spAutoFit/>
            </a:bodyPr>
            <a:lstStyle/>
            <a:p>
              <a:r>
                <a:rPr lang="en-US" sz="3200" b="1" dirty="0"/>
                <a:t>Multifactorial intervention assignments</a:t>
              </a:r>
            </a:p>
          </p:txBody>
        </p:sp>
        <p:sp>
          <p:nvSpPr>
            <p:cNvPr id="78" name="TextBox 77"/>
            <p:cNvSpPr txBox="1"/>
            <p:nvPr/>
          </p:nvSpPr>
          <p:spPr>
            <a:xfrm>
              <a:off x="6328836" y="493885"/>
              <a:ext cx="2407018" cy="885567"/>
            </a:xfrm>
            <a:prstGeom prst="rect">
              <a:avLst/>
            </a:prstGeom>
            <a:solidFill>
              <a:schemeClr val="accent1">
                <a:lumMod val="20000"/>
                <a:lumOff val="80000"/>
              </a:schemeClr>
            </a:solidFill>
            <a:ln>
              <a:noFill/>
            </a:ln>
          </p:spPr>
          <p:txBody>
            <a:bodyPr wrap="square" rtlCol="0">
              <a:spAutoFit/>
            </a:bodyPr>
            <a:lstStyle/>
            <a:p>
              <a:r>
                <a:rPr lang="en-US" sz="2000" b="1" dirty="0"/>
                <a:t>Regimen = set of domain-specific interventions</a:t>
              </a:r>
            </a:p>
            <a:p>
              <a:r>
                <a:rPr lang="en-US" sz="2000" b="1" dirty="0"/>
                <a:t>Effect of an intervention is conditional upon</a:t>
              </a:r>
            </a:p>
            <a:p>
              <a:pPr marL="171446" indent="-171446">
                <a:buFont typeface="Arial"/>
                <a:buChar char="•"/>
              </a:pPr>
              <a:r>
                <a:rPr lang="en-US" sz="2000" dirty="0"/>
                <a:t>Stratum</a:t>
              </a:r>
            </a:p>
            <a:p>
              <a:pPr marL="171446" indent="-171446">
                <a:buFont typeface="Arial"/>
                <a:buChar char="•"/>
              </a:pPr>
              <a:r>
                <a:rPr lang="en-US" sz="2000" dirty="0"/>
                <a:t>Interventions within other domains</a:t>
              </a:r>
            </a:p>
            <a:p>
              <a:endParaRPr lang="en-US" sz="2000" b="1" dirty="0"/>
            </a:p>
          </p:txBody>
        </p:sp>
      </p:grpSp>
      <p:graphicFrame>
        <p:nvGraphicFramePr>
          <p:cNvPr id="81" name="Table 80"/>
          <p:cNvGraphicFramePr>
            <a:graphicFrameLocks noGrp="1"/>
          </p:cNvGraphicFramePr>
          <p:nvPr/>
        </p:nvGraphicFramePr>
        <p:xfrm>
          <a:off x="2824949" y="2565400"/>
          <a:ext cx="6547652" cy="3609875"/>
        </p:xfrm>
        <a:graphic>
          <a:graphicData uri="http://schemas.openxmlformats.org/drawingml/2006/table">
            <a:tbl>
              <a:tblPr firstRow="1" bandRow="1">
                <a:tableStyleId>{5C22544A-7EE6-4342-B048-85BDC9FD1C3A}</a:tableStyleId>
              </a:tblPr>
              <a:tblGrid>
                <a:gridCol w="1470383">
                  <a:extLst>
                    <a:ext uri="{9D8B030D-6E8A-4147-A177-3AD203B41FA5}">
                      <a16:colId xmlns:a16="http://schemas.microsoft.com/office/drawing/2014/main" val="20000"/>
                    </a:ext>
                  </a:extLst>
                </a:gridCol>
                <a:gridCol w="1670353">
                  <a:extLst>
                    <a:ext uri="{9D8B030D-6E8A-4147-A177-3AD203B41FA5}">
                      <a16:colId xmlns:a16="http://schemas.microsoft.com/office/drawing/2014/main" val="20001"/>
                    </a:ext>
                  </a:extLst>
                </a:gridCol>
                <a:gridCol w="1705644">
                  <a:extLst>
                    <a:ext uri="{9D8B030D-6E8A-4147-A177-3AD203B41FA5}">
                      <a16:colId xmlns:a16="http://schemas.microsoft.com/office/drawing/2014/main" val="20002"/>
                    </a:ext>
                  </a:extLst>
                </a:gridCol>
                <a:gridCol w="1701272">
                  <a:extLst>
                    <a:ext uri="{9D8B030D-6E8A-4147-A177-3AD203B41FA5}">
                      <a16:colId xmlns:a16="http://schemas.microsoft.com/office/drawing/2014/main" val="20003"/>
                    </a:ext>
                  </a:extLst>
                </a:gridCol>
              </a:tblGrid>
              <a:tr h="524879">
                <a:tc>
                  <a:txBody>
                    <a:bodyPr/>
                    <a:lstStyle/>
                    <a:p>
                      <a:pPr algn="ctr"/>
                      <a:r>
                        <a:rPr lang="en-US" sz="2400" dirty="0"/>
                        <a:t>Regimen</a:t>
                      </a:r>
                    </a:p>
                  </a:txBody>
                  <a:tcPr marL="0" marR="0" marT="0" marB="0" anchor="ctr"/>
                </a:tc>
                <a:tc>
                  <a:txBody>
                    <a:bodyPr/>
                    <a:lstStyle/>
                    <a:p>
                      <a:pPr algn="ctr"/>
                      <a:r>
                        <a:rPr lang="en-US" sz="2400" dirty="0"/>
                        <a:t>Domain A</a:t>
                      </a:r>
                    </a:p>
                  </a:txBody>
                  <a:tcPr marL="0" marR="0" marT="0" marB="0" anchor="ctr"/>
                </a:tc>
                <a:tc>
                  <a:txBody>
                    <a:bodyPr/>
                    <a:lstStyle/>
                    <a:p>
                      <a:pPr algn="ctr"/>
                      <a:r>
                        <a:rPr lang="en-US" sz="2400" dirty="0"/>
                        <a:t>Domain B</a:t>
                      </a:r>
                    </a:p>
                  </a:txBody>
                  <a:tcPr marL="0" marR="0" marT="0" marB="0" anchor="ctr"/>
                </a:tc>
                <a:tc>
                  <a:txBody>
                    <a:bodyPr/>
                    <a:lstStyle/>
                    <a:p>
                      <a:pPr algn="ctr"/>
                      <a:r>
                        <a:rPr lang="en-US" sz="2400" dirty="0"/>
                        <a:t>Domain C</a:t>
                      </a:r>
                    </a:p>
                  </a:txBody>
                  <a:tcPr marL="0" marR="0" marT="0" marB="0" anchor="ctr"/>
                </a:tc>
                <a:extLst>
                  <a:ext uri="{0D108BD9-81ED-4DB2-BD59-A6C34878D82A}">
                    <a16:rowId xmlns:a16="http://schemas.microsoft.com/office/drawing/2014/main" val="10000"/>
                  </a:ext>
                </a:extLst>
              </a:tr>
              <a:tr h="449893">
                <a:tc>
                  <a:txBody>
                    <a:bodyPr/>
                    <a:lstStyle/>
                    <a:p>
                      <a:pPr algn="ctr"/>
                      <a:r>
                        <a:rPr lang="en-US" sz="2400" dirty="0"/>
                        <a:t>#1</a:t>
                      </a:r>
                    </a:p>
                  </a:txBody>
                  <a:tcPr marL="0" marR="0" marT="0" marB="0" anchor="ctr"/>
                </a:tc>
                <a:tc>
                  <a:txBody>
                    <a:bodyPr/>
                    <a:lstStyle/>
                    <a:p>
                      <a:pPr algn="ctr"/>
                      <a:r>
                        <a:rPr lang="en-US" sz="2400" dirty="0"/>
                        <a:t>A1</a:t>
                      </a:r>
                    </a:p>
                  </a:txBody>
                  <a:tcPr marL="0" marR="0" marT="0" marB="0" anchor="ctr"/>
                </a:tc>
                <a:tc>
                  <a:txBody>
                    <a:bodyPr/>
                    <a:lstStyle/>
                    <a:p>
                      <a:pPr algn="ctr"/>
                      <a:r>
                        <a:rPr lang="en-US" sz="2400" dirty="0"/>
                        <a:t>B1</a:t>
                      </a:r>
                    </a:p>
                  </a:txBody>
                  <a:tcPr marL="0" marR="0" marT="0" marB="0" anchor="ctr"/>
                </a:tc>
                <a:tc>
                  <a:txBody>
                    <a:bodyPr/>
                    <a:lstStyle/>
                    <a:p>
                      <a:pPr algn="ctr"/>
                      <a:r>
                        <a:rPr lang="en-US" sz="2400" dirty="0"/>
                        <a:t>C1</a:t>
                      </a:r>
                    </a:p>
                  </a:txBody>
                  <a:tcPr marL="0" marR="0" marT="0" marB="0" anchor="ctr"/>
                </a:tc>
                <a:extLst>
                  <a:ext uri="{0D108BD9-81ED-4DB2-BD59-A6C34878D82A}">
                    <a16:rowId xmlns:a16="http://schemas.microsoft.com/office/drawing/2014/main" val="10001"/>
                  </a:ext>
                </a:extLst>
              </a:tr>
              <a:tr h="471320">
                <a:tc>
                  <a:txBody>
                    <a:bodyPr/>
                    <a:lstStyle/>
                    <a:p>
                      <a:pPr algn="ctr"/>
                      <a:r>
                        <a:rPr lang="en-US" sz="2400" dirty="0"/>
                        <a:t>#2</a:t>
                      </a:r>
                    </a:p>
                  </a:txBody>
                  <a:tcPr marL="0" marR="0" marT="0" marB="0" anchor="ctr"/>
                </a:tc>
                <a:tc>
                  <a:txBody>
                    <a:bodyPr/>
                    <a:lstStyle/>
                    <a:p>
                      <a:pPr algn="ctr"/>
                      <a:r>
                        <a:rPr lang="en-US" sz="2400" dirty="0"/>
                        <a:t>A1</a:t>
                      </a:r>
                    </a:p>
                  </a:txBody>
                  <a:tcPr marL="0" marR="0" marT="0" marB="0" anchor="ctr"/>
                </a:tc>
                <a:tc>
                  <a:txBody>
                    <a:bodyPr/>
                    <a:lstStyle/>
                    <a:p>
                      <a:pPr algn="ctr"/>
                      <a:r>
                        <a:rPr lang="en-US" sz="2400" dirty="0"/>
                        <a:t>B1</a:t>
                      </a:r>
                    </a:p>
                  </a:txBody>
                  <a:tcPr marL="0" marR="0" marT="0" marB="0" anchor="ctr"/>
                </a:tc>
                <a:tc>
                  <a:txBody>
                    <a:bodyPr/>
                    <a:lstStyle/>
                    <a:p>
                      <a:pPr algn="ctr"/>
                      <a:r>
                        <a:rPr lang="en-US" sz="2400" dirty="0"/>
                        <a:t>C2</a:t>
                      </a:r>
                    </a:p>
                  </a:txBody>
                  <a:tcPr marL="0" marR="0" marT="0" marB="0" anchor="ctr"/>
                </a:tc>
                <a:extLst>
                  <a:ext uri="{0D108BD9-81ED-4DB2-BD59-A6C34878D82A}">
                    <a16:rowId xmlns:a16="http://schemas.microsoft.com/office/drawing/2014/main" val="10002"/>
                  </a:ext>
                </a:extLst>
              </a:tr>
              <a:tr h="460607">
                <a:tc>
                  <a:txBody>
                    <a:bodyPr/>
                    <a:lstStyle/>
                    <a:p>
                      <a:pPr algn="ctr"/>
                      <a:r>
                        <a:rPr lang="en-US" sz="2400" dirty="0"/>
                        <a:t>#3</a:t>
                      </a:r>
                    </a:p>
                  </a:txBody>
                  <a:tcPr marL="0" marR="0" marT="0" marB="0" anchor="ctr"/>
                </a:tc>
                <a:tc>
                  <a:txBody>
                    <a:bodyPr/>
                    <a:lstStyle/>
                    <a:p>
                      <a:pPr algn="ctr"/>
                      <a:r>
                        <a:rPr lang="en-US" sz="2400" dirty="0"/>
                        <a:t>A1</a:t>
                      </a:r>
                    </a:p>
                  </a:txBody>
                  <a:tcPr marL="0" marR="0" marT="0" marB="0" anchor="ctr"/>
                </a:tc>
                <a:tc>
                  <a:txBody>
                    <a:bodyPr/>
                    <a:lstStyle/>
                    <a:p>
                      <a:pPr algn="ctr"/>
                      <a:r>
                        <a:rPr lang="en-US" sz="2400" dirty="0"/>
                        <a:t>B2</a:t>
                      </a:r>
                    </a:p>
                  </a:txBody>
                  <a:tcPr marL="0" marR="0" marT="0" marB="0" anchor="ctr"/>
                </a:tc>
                <a:tc>
                  <a:txBody>
                    <a:bodyPr/>
                    <a:lstStyle/>
                    <a:p>
                      <a:pPr algn="ctr"/>
                      <a:r>
                        <a:rPr lang="en-US" sz="2400" dirty="0"/>
                        <a:t>C1</a:t>
                      </a:r>
                    </a:p>
                  </a:txBody>
                  <a:tcPr marL="0" marR="0" marT="0" marB="0" anchor="ctr"/>
                </a:tc>
                <a:extLst>
                  <a:ext uri="{0D108BD9-81ED-4DB2-BD59-A6C34878D82A}">
                    <a16:rowId xmlns:a16="http://schemas.microsoft.com/office/drawing/2014/main" val="10003"/>
                  </a:ext>
                </a:extLst>
              </a:tr>
              <a:tr h="439184">
                <a:tc>
                  <a:txBody>
                    <a:bodyPr/>
                    <a:lstStyle/>
                    <a:p>
                      <a:pPr algn="ctr"/>
                      <a:r>
                        <a:rPr lang="en-US" sz="2400" dirty="0"/>
                        <a:t>#4</a:t>
                      </a:r>
                    </a:p>
                  </a:txBody>
                  <a:tcPr marL="0" marR="0" marT="0" marB="0" anchor="ctr"/>
                </a:tc>
                <a:tc>
                  <a:txBody>
                    <a:bodyPr/>
                    <a:lstStyle/>
                    <a:p>
                      <a:pPr algn="ctr"/>
                      <a:r>
                        <a:rPr lang="en-US" sz="2400" dirty="0"/>
                        <a:t>A1</a:t>
                      </a:r>
                    </a:p>
                  </a:txBody>
                  <a:tcPr marL="0" marR="0" marT="0" marB="0" anchor="ctr"/>
                </a:tc>
                <a:tc>
                  <a:txBody>
                    <a:bodyPr/>
                    <a:lstStyle/>
                    <a:p>
                      <a:pPr algn="ctr"/>
                      <a:r>
                        <a:rPr lang="en-US" sz="2400" dirty="0"/>
                        <a:t>B2</a:t>
                      </a:r>
                    </a:p>
                  </a:txBody>
                  <a:tcPr marL="0" marR="0" marT="0" marB="0" anchor="ctr"/>
                </a:tc>
                <a:tc>
                  <a:txBody>
                    <a:bodyPr/>
                    <a:lstStyle/>
                    <a:p>
                      <a:pPr algn="ctr"/>
                      <a:r>
                        <a:rPr lang="en-US" sz="2400" dirty="0"/>
                        <a:t>C2</a:t>
                      </a:r>
                    </a:p>
                  </a:txBody>
                  <a:tcPr marL="0" marR="0" marT="0" marB="0" anchor="ctr"/>
                </a:tc>
                <a:extLst>
                  <a:ext uri="{0D108BD9-81ED-4DB2-BD59-A6C34878D82A}">
                    <a16:rowId xmlns:a16="http://schemas.microsoft.com/office/drawing/2014/main" val="10004"/>
                  </a:ext>
                </a:extLst>
              </a:tr>
              <a:tr h="439183">
                <a:tc>
                  <a:txBody>
                    <a:bodyPr/>
                    <a:lstStyle/>
                    <a:p>
                      <a:pPr algn="ctr"/>
                      <a:r>
                        <a:rPr lang="en-US" sz="2400" dirty="0"/>
                        <a:t>#5</a:t>
                      </a:r>
                    </a:p>
                  </a:txBody>
                  <a:tcPr marL="0" marR="0" marT="0" marB="0" anchor="ctr"/>
                </a:tc>
                <a:tc>
                  <a:txBody>
                    <a:bodyPr/>
                    <a:lstStyle/>
                    <a:p>
                      <a:pPr algn="ctr"/>
                      <a:r>
                        <a:rPr lang="en-US" sz="2400" dirty="0"/>
                        <a:t>A2</a:t>
                      </a:r>
                    </a:p>
                  </a:txBody>
                  <a:tcPr marL="0" marR="0" marT="0" marB="0" anchor="ctr"/>
                </a:tc>
                <a:tc>
                  <a:txBody>
                    <a:bodyPr/>
                    <a:lstStyle/>
                    <a:p>
                      <a:pPr algn="ctr"/>
                      <a:r>
                        <a:rPr lang="en-US" sz="2400" dirty="0"/>
                        <a:t>B1</a:t>
                      </a:r>
                    </a:p>
                  </a:txBody>
                  <a:tcPr marL="0" marR="0" marT="0" marB="0" anchor="ctr"/>
                </a:tc>
                <a:tc>
                  <a:txBody>
                    <a:bodyPr/>
                    <a:lstStyle/>
                    <a:p>
                      <a:pPr algn="ctr"/>
                      <a:r>
                        <a:rPr lang="en-US" sz="2400" dirty="0"/>
                        <a:t>C1</a:t>
                      </a:r>
                    </a:p>
                  </a:txBody>
                  <a:tcPr marL="0" marR="0" marT="0" marB="0" anchor="ctr"/>
                </a:tc>
                <a:extLst>
                  <a:ext uri="{0D108BD9-81ED-4DB2-BD59-A6C34878D82A}">
                    <a16:rowId xmlns:a16="http://schemas.microsoft.com/office/drawing/2014/main" val="10005"/>
                  </a:ext>
                </a:extLst>
              </a:tr>
              <a:tr h="407049">
                <a:tc>
                  <a:txBody>
                    <a:bodyPr/>
                    <a:lstStyle/>
                    <a:p>
                      <a:pPr algn="ctr"/>
                      <a:r>
                        <a:rPr lang="en-US" sz="2400" dirty="0"/>
                        <a:t>…..</a:t>
                      </a:r>
                    </a:p>
                  </a:txBody>
                  <a:tcPr marL="0" marR="0" marT="0" marB="0" anchor="ctr"/>
                </a:tc>
                <a:tc>
                  <a:txBody>
                    <a:bodyPr/>
                    <a:lstStyle/>
                    <a:p>
                      <a:pPr algn="ctr"/>
                      <a:endParaRPr lang="en-US" sz="2400"/>
                    </a:p>
                  </a:txBody>
                  <a:tcPr marL="0" marR="0" marT="0" marB="0" anchor="ctr"/>
                </a:tc>
                <a:tc>
                  <a:txBody>
                    <a:bodyPr/>
                    <a:lstStyle/>
                    <a:p>
                      <a:pPr algn="ctr"/>
                      <a:endParaRPr lang="en-US" sz="2400"/>
                    </a:p>
                  </a:txBody>
                  <a:tcPr marL="0" marR="0" marT="0" marB="0" anchor="ctr"/>
                </a:tc>
                <a:tc>
                  <a:txBody>
                    <a:bodyPr/>
                    <a:lstStyle/>
                    <a:p>
                      <a:pPr algn="ctr"/>
                      <a:endParaRPr lang="en-US" sz="2400" dirty="0"/>
                    </a:p>
                  </a:txBody>
                  <a:tcPr marL="0" marR="0" marT="0" marB="0" anchor="ctr"/>
                </a:tc>
                <a:extLst>
                  <a:ext uri="{0D108BD9-81ED-4DB2-BD59-A6C34878D82A}">
                    <a16:rowId xmlns:a16="http://schemas.microsoft.com/office/drawing/2014/main" val="10006"/>
                  </a:ext>
                </a:extLst>
              </a:tr>
              <a:tr h="417760">
                <a:tc>
                  <a:txBody>
                    <a:bodyPr/>
                    <a:lstStyle/>
                    <a:p>
                      <a:pPr algn="ctr"/>
                      <a:r>
                        <a:rPr lang="en-US" sz="2400" dirty="0"/>
                        <a:t>#</a:t>
                      </a:r>
                      <a:r>
                        <a:rPr lang="en-US" sz="2400" i="1" dirty="0"/>
                        <a:t>n</a:t>
                      </a:r>
                    </a:p>
                  </a:txBody>
                  <a:tcPr marL="0" marR="0" marT="0" marB="0" anchor="ctr"/>
                </a:tc>
                <a:tc>
                  <a:txBody>
                    <a:bodyPr/>
                    <a:lstStyle/>
                    <a:p>
                      <a:pPr algn="ctr"/>
                      <a:r>
                        <a:rPr lang="en-US" sz="2400" dirty="0"/>
                        <a:t>A</a:t>
                      </a:r>
                      <a:r>
                        <a:rPr lang="en-US" sz="2400" i="1" dirty="0"/>
                        <a:t>n</a:t>
                      </a:r>
                    </a:p>
                  </a:txBody>
                  <a:tcPr marL="0" marR="0" marT="0" marB="0" anchor="ctr"/>
                </a:tc>
                <a:tc>
                  <a:txBody>
                    <a:bodyPr/>
                    <a:lstStyle/>
                    <a:p>
                      <a:pPr algn="ctr"/>
                      <a:r>
                        <a:rPr lang="en-US" sz="2400" dirty="0" err="1"/>
                        <a:t>B</a:t>
                      </a:r>
                      <a:r>
                        <a:rPr lang="en-US" sz="2400" i="1" dirty="0" err="1"/>
                        <a:t>n</a:t>
                      </a:r>
                      <a:endParaRPr lang="en-US" sz="2400" i="1" dirty="0"/>
                    </a:p>
                  </a:txBody>
                  <a:tcPr marL="0" marR="0" marT="0" marB="0" anchor="ctr"/>
                </a:tc>
                <a:tc>
                  <a:txBody>
                    <a:bodyPr/>
                    <a:lstStyle/>
                    <a:p>
                      <a:pPr algn="ctr"/>
                      <a:r>
                        <a:rPr lang="en-US" sz="2400" dirty="0" err="1"/>
                        <a:t>C</a:t>
                      </a:r>
                      <a:r>
                        <a:rPr lang="en-US" sz="2400" i="1" dirty="0" err="1"/>
                        <a:t>n</a:t>
                      </a:r>
                      <a:endParaRPr lang="en-US" sz="2400" i="1" dirty="0"/>
                    </a:p>
                  </a:txBody>
                  <a:tcPr marL="0" marR="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21336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98804E3-8D69-AC4A-B05D-71947BE06183}"/>
              </a:ext>
            </a:extLst>
          </p:cNvPr>
          <p:cNvPicPr>
            <a:picLocks noChangeAspect="1"/>
          </p:cNvPicPr>
          <p:nvPr/>
        </p:nvPicPr>
        <p:blipFill>
          <a:blip r:embed="rId3"/>
          <a:stretch>
            <a:fillRect/>
          </a:stretch>
        </p:blipFill>
        <p:spPr>
          <a:xfrm>
            <a:off x="484909" y="0"/>
            <a:ext cx="11222182" cy="6858000"/>
          </a:xfrm>
          <a:prstGeom prst="rect">
            <a:avLst/>
          </a:prstGeom>
        </p:spPr>
      </p:pic>
      <p:cxnSp>
        <p:nvCxnSpPr>
          <p:cNvPr id="14" name="Rechte verbindingslijn 13">
            <a:extLst>
              <a:ext uri="{FF2B5EF4-FFF2-40B4-BE49-F238E27FC236}">
                <a16:creationId xmlns:a16="http://schemas.microsoft.com/office/drawing/2014/main" id="{853B5DE7-3077-0D41-A721-E1611A88732B}"/>
              </a:ext>
            </a:extLst>
          </p:cNvPr>
          <p:cNvCxnSpPr>
            <a:cxnSpLocks/>
            <a:endCxn id="15" idx="4"/>
          </p:cNvCxnSpPr>
          <p:nvPr/>
        </p:nvCxnSpPr>
        <p:spPr>
          <a:xfrm flipV="1">
            <a:off x="5803434" y="2848707"/>
            <a:ext cx="310149" cy="290990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Ovaal 14">
            <a:extLst>
              <a:ext uri="{FF2B5EF4-FFF2-40B4-BE49-F238E27FC236}">
                <a16:creationId xmlns:a16="http://schemas.microsoft.com/office/drawing/2014/main" id="{C6F4EF20-F025-544D-A4AB-9875D9AE70A9}"/>
              </a:ext>
            </a:extLst>
          </p:cNvPr>
          <p:cNvSpPr/>
          <p:nvPr/>
        </p:nvSpPr>
        <p:spPr>
          <a:xfrm>
            <a:off x="6037383" y="2672861"/>
            <a:ext cx="152400" cy="175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cxnSp>
        <p:nvCxnSpPr>
          <p:cNvPr id="13" name="Rechte verbindingslijn 12">
            <a:extLst>
              <a:ext uri="{FF2B5EF4-FFF2-40B4-BE49-F238E27FC236}">
                <a16:creationId xmlns:a16="http://schemas.microsoft.com/office/drawing/2014/main" id="{5A034909-D10A-C54E-98ED-20B1D0BAD6A1}"/>
              </a:ext>
            </a:extLst>
          </p:cNvPr>
          <p:cNvCxnSpPr>
            <a:cxnSpLocks/>
            <a:stCxn id="12" idx="3"/>
            <a:endCxn id="16" idx="2"/>
          </p:cNvCxnSpPr>
          <p:nvPr/>
        </p:nvCxnSpPr>
        <p:spPr>
          <a:xfrm flipH="1">
            <a:off x="10177902" y="4303659"/>
            <a:ext cx="1438230" cy="118938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Ovaal 15">
            <a:extLst>
              <a:ext uri="{FF2B5EF4-FFF2-40B4-BE49-F238E27FC236}">
                <a16:creationId xmlns:a16="http://schemas.microsoft.com/office/drawing/2014/main" id="{3F55B948-7962-F44A-BB95-7D7271BFBAB6}"/>
              </a:ext>
            </a:extLst>
          </p:cNvPr>
          <p:cNvSpPr/>
          <p:nvPr/>
        </p:nvSpPr>
        <p:spPr>
          <a:xfrm>
            <a:off x="10177902" y="5405123"/>
            <a:ext cx="152400" cy="175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17" name="Afbeelding 16">
            <a:extLst>
              <a:ext uri="{FF2B5EF4-FFF2-40B4-BE49-F238E27FC236}">
                <a16:creationId xmlns:a16="http://schemas.microsoft.com/office/drawing/2014/main" id="{A236E520-D1D6-384A-81EF-CFF827969F27}"/>
              </a:ext>
            </a:extLst>
          </p:cNvPr>
          <p:cNvPicPr>
            <a:picLocks noChangeAspect="1"/>
          </p:cNvPicPr>
          <p:nvPr/>
        </p:nvPicPr>
        <p:blipFill rotWithShape="1">
          <a:blip r:embed="rId4"/>
          <a:srcRect l="84275" r="376" b="48109"/>
          <a:stretch/>
        </p:blipFill>
        <p:spPr>
          <a:xfrm>
            <a:off x="1525213" y="4466422"/>
            <a:ext cx="1296239" cy="878147"/>
          </a:xfrm>
          <a:prstGeom prst="rect">
            <a:avLst/>
          </a:prstGeom>
          <a:ln>
            <a:solidFill>
              <a:schemeClr val="accent1"/>
            </a:solidFill>
          </a:ln>
        </p:spPr>
      </p:pic>
      <p:pic>
        <p:nvPicPr>
          <p:cNvPr id="12" name="Afbeelding 11">
            <a:extLst>
              <a:ext uri="{FF2B5EF4-FFF2-40B4-BE49-F238E27FC236}">
                <a16:creationId xmlns:a16="http://schemas.microsoft.com/office/drawing/2014/main" id="{44C7983B-8E43-D544-878E-BD6CE30F5F0B}"/>
              </a:ext>
            </a:extLst>
          </p:cNvPr>
          <p:cNvPicPr>
            <a:picLocks noChangeAspect="1"/>
          </p:cNvPicPr>
          <p:nvPr/>
        </p:nvPicPr>
        <p:blipFill rotWithShape="1">
          <a:blip r:embed="rId4"/>
          <a:srcRect l="50021" r="38121" b="48109"/>
          <a:stretch/>
        </p:blipFill>
        <p:spPr>
          <a:xfrm>
            <a:off x="10614645" y="3864585"/>
            <a:ext cx="1001487" cy="878147"/>
          </a:xfrm>
          <a:prstGeom prst="rect">
            <a:avLst/>
          </a:prstGeom>
          <a:ln w="9525">
            <a:solidFill>
              <a:schemeClr val="accent1"/>
            </a:solidFill>
          </a:ln>
        </p:spPr>
      </p:pic>
      <p:cxnSp>
        <p:nvCxnSpPr>
          <p:cNvPr id="18" name="Rechte verbindingslijn 17">
            <a:extLst>
              <a:ext uri="{FF2B5EF4-FFF2-40B4-BE49-F238E27FC236}">
                <a16:creationId xmlns:a16="http://schemas.microsoft.com/office/drawing/2014/main" id="{94D04CFE-1AC8-E043-AD85-2103C061F4FD}"/>
              </a:ext>
            </a:extLst>
          </p:cNvPr>
          <p:cNvCxnSpPr>
            <a:cxnSpLocks/>
            <a:stCxn id="17" idx="3"/>
            <a:endCxn id="20" idx="3"/>
          </p:cNvCxnSpPr>
          <p:nvPr/>
        </p:nvCxnSpPr>
        <p:spPr>
          <a:xfrm flipV="1">
            <a:off x="2821452" y="2942942"/>
            <a:ext cx="621337" cy="196255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Ovaal 18">
            <a:extLst>
              <a:ext uri="{FF2B5EF4-FFF2-40B4-BE49-F238E27FC236}">
                <a16:creationId xmlns:a16="http://schemas.microsoft.com/office/drawing/2014/main" id="{9D4782CE-F9D0-6848-9916-02668B00CEC0}"/>
              </a:ext>
            </a:extLst>
          </p:cNvPr>
          <p:cNvSpPr/>
          <p:nvPr/>
        </p:nvSpPr>
        <p:spPr>
          <a:xfrm>
            <a:off x="3290389" y="2394509"/>
            <a:ext cx="152400" cy="175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0" name="Ovaal 19">
            <a:extLst>
              <a:ext uri="{FF2B5EF4-FFF2-40B4-BE49-F238E27FC236}">
                <a16:creationId xmlns:a16="http://schemas.microsoft.com/office/drawing/2014/main" id="{563CFCB1-7BDE-2B46-93AF-7BE065D4897A}"/>
              </a:ext>
            </a:extLst>
          </p:cNvPr>
          <p:cNvSpPr/>
          <p:nvPr/>
        </p:nvSpPr>
        <p:spPr>
          <a:xfrm>
            <a:off x="3420471" y="2792848"/>
            <a:ext cx="152400" cy="175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cxnSp>
        <p:nvCxnSpPr>
          <p:cNvPr id="22" name="Rechte verbindingslijn 21">
            <a:extLst>
              <a:ext uri="{FF2B5EF4-FFF2-40B4-BE49-F238E27FC236}">
                <a16:creationId xmlns:a16="http://schemas.microsoft.com/office/drawing/2014/main" id="{2DC60701-0626-0542-A895-366A2B653399}"/>
              </a:ext>
            </a:extLst>
          </p:cNvPr>
          <p:cNvCxnSpPr>
            <a:cxnSpLocks/>
            <a:endCxn id="19" idx="6"/>
          </p:cNvCxnSpPr>
          <p:nvPr/>
        </p:nvCxnSpPr>
        <p:spPr>
          <a:xfrm flipV="1">
            <a:off x="2001715" y="2482432"/>
            <a:ext cx="1441074" cy="57128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 name="Afbeelding 26">
            <a:extLst>
              <a:ext uri="{FF2B5EF4-FFF2-40B4-BE49-F238E27FC236}">
                <a16:creationId xmlns:a16="http://schemas.microsoft.com/office/drawing/2014/main" id="{126F28F8-22DB-6745-8E81-4A35FE4FB367}"/>
              </a:ext>
            </a:extLst>
          </p:cNvPr>
          <p:cNvPicPr>
            <a:picLocks noChangeAspect="1"/>
          </p:cNvPicPr>
          <p:nvPr/>
        </p:nvPicPr>
        <p:blipFill rotWithShape="1">
          <a:blip r:embed="rId4"/>
          <a:srcRect l="30686" r="49722" b="48109"/>
          <a:stretch/>
        </p:blipFill>
        <p:spPr>
          <a:xfrm>
            <a:off x="8208904" y="5758611"/>
            <a:ext cx="1654628" cy="878147"/>
          </a:xfrm>
          <a:prstGeom prst="rect">
            <a:avLst/>
          </a:prstGeom>
          <a:ln w="9525">
            <a:solidFill>
              <a:schemeClr val="accent1"/>
            </a:solidFill>
          </a:ln>
        </p:spPr>
      </p:pic>
      <p:cxnSp>
        <p:nvCxnSpPr>
          <p:cNvPr id="31" name="Rechte verbindingslijn 30">
            <a:extLst>
              <a:ext uri="{FF2B5EF4-FFF2-40B4-BE49-F238E27FC236}">
                <a16:creationId xmlns:a16="http://schemas.microsoft.com/office/drawing/2014/main" id="{D26B67CA-C8A8-FD48-8588-71906220FAB7}"/>
              </a:ext>
            </a:extLst>
          </p:cNvPr>
          <p:cNvCxnSpPr>
            <a:cxnSpLocks/>
            <a:stCxn id="27" idx="3"/>
            <a:endCxn id="34" idx="2"/>
          </p:cNvCxnSpPr>
          <p:nvPr/>
        </p:nvCxnSpPr>
        <p:spPr>
          <a:xfrm flipV="1">
            <a:off x="9863532" y="6085114"/>
            <a:ext cx="933540" cy="11257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al 33">
            <a:extLst>
              <a:ext uri="{FF2B5EF4-FFF2-40B4-BE49-F238E27FC236}">
                <a16:creationId xmlns:a16="http://schemas.microsoft.com/office/drawing/2014/main" id="{019BF8C6-3F82-6047-A503-B6B9BB7A9074}"/>
              </a:ext>
            </a:extLst>
          </p:cNvPr>
          <p:cNvSpPr/>
          <p:nvPr/>
        </p:nvSpPr>
        <p:spPr>
          <a:xfrm>
            <a:off x="10797072" y="5997191"/>
            <a:ext cx="152400" cy="175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24" name="Afbeelding 23">
            <a:extLst>
              <a:ext uri="{FF2B5EF4-FFF2-40B4-BE49-F238E27FC236}">
                <a16:creationId xmlns:a16="http://schemas.microsoft.com/office/drawing/2014/main" id="{D6B3C6C4-214A-CD47-968A-BC6DB076A80B}"/>
              </a:ext>
            </a:extLst>
          </p:cNvPr>
          <p:cNvPicPr>
            <a:picLocks noChangeAspect="1"/>
          </p:cNvPicPr>
          <p:nvPr/>
        </p:nvPicPr>
        <p:blipFill rotWithShape="1">
          <a:blip r:embed="rId5"/>
          <a:srcRect r="29406"/>
          <a:stretch/>
        </p:blipFill>
        <p:spPr>
          <a:xfrm>
            <a:off x="3758421" y="5758611"/>
            <a:ext cx="2606924" cy="901746"/>
          </a:xfrm>
          <a:prstGeom prst="rect">
            <a:avLst/>
          </a:prstGeom>
          <a:ln>
            <a:solidFill>
              <a:schemeClr val="accent1"/>
            </a:solidFill>
          </a:ln>
        </p:spPr>
      </p:pic>
      <p:sp>
        <p:nvSpPr>
          <p:cNvPr id="21" name="Ovaal 20">
            <a:extLst>
              <a:ext uri="{FF2B5EF4-FFF2-40B4-BE49-F238E27FC236}">
                <a16:creationId xmlns:a16="http://schemas.microsoft.com/office/drawing/2014/main" id="{1580D2DF-83D6-DE41-B082-F3F5AD78AE7F}"/>
              </a:ext>
            </a:extLst>
          </p:cNvPr>
          <p:cNvSpPr/>
          <p:nvPr/>
        </p:nvSpPr>
        <p:spPr>
          <a:xfrm>
            <a:off x="8056504" y="3341077"/>
            <a:ext cx="152400" cy="175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6" name="Afbeelding 5">
            <a:extLst>
              <a:ext uri="{FF2B5EF4-FFF2-40B4-BE49-F238E27FC236}">
                <a16:creationId xmlns:a16="http://schemas.microsoft.com/office/drawing/2014/main" id="{7FD9B1A5-BE39-6147-8CB9-5A42775849EF}"/>
              </a:ext>
            </a:extLst>
          </p:cNvPr>
          <p:cNvPicPr>
            <a:picLocks noChangeAspect="1"/>
          </p:cNvPicPr>
          <p:nvPr/>
        </p:nvPicPr>
        <p:blipFill>
          <a:blip r:embed="rId6"/>
          <a:stretch>
            <a:fillRect/>
          </a:stretch>
        </p:blipFill>
        <p:spPr>
          <a:xfrm>
            <a:off x="10653765" y="1969144"/>
            <a:ext cx="923246" cy="1210478"/>
          </a:xfrm>
          <a:prstGeom prst="rect">
            <a:avLst/>
          </a:prstGeom>
        </p:spPr>
      </p:pic>
      <p:cxnSp>
        <p:nvCxnSpPr>
          <p:cNvPr id="23" name="Rechte verbindingslijn 22">
            <a:extLst>
              <a:ext uri="{FF2B5EF4-FFF2-40B4-BE49-F238E27FC236}">
                <a16:creationId xmlns:a16="http://schemas.microsoft.com/office/drawing/2014/main" id="{2C787DED-03D4-C141-AEC1-7C1E3E5C0A6F}"/>
              </a:ext>
            </a:extLst>
          </p:cNvPr>
          <p:cNvCxnSpPr>
            <a:cxnSpLocks/>
            <a:endCxn id="21" idx="7"/>
          </p:cNvCxnSpPr>
          <p:nvPr/>
        </p:nvCxnSpPr>
        <p:spPr>
          <a:xfrm flipH="1">
            <a:off x="8186586" y="2570355"/>
            <a:ext cx="2610486" cy="79647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Ovaal 27">
            <a:extLst>
              <a:ext uri="{FF2B5EF4-FFF2-40B4-BE49-F238E27FC236}">
                <a16:creationId xmlns:a16="http://schemas.microsoft.com/office/drawing/2014/main" id="{4C4F6FF3-5B72-3347-ADF6-FCBAA2879966}"/>
              </a:ext>
            </a:extLst>
          </p:cNvPr>
          <p:cNvSpPr/>
          <p:nvPr/>
        </p:nvSpPr>
        <p:spPr>
          <a:xfrm>
            <a:off x="3443961" y="4339162"/>
            <a:ext cx="152400" cy="175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cxnSp>
        <p:nvCxnSpPr>
          <p:cNvPr id="29" name="Rechte verbindingslijn 28">
            <a:extLst>
              <a:ext uri="{FF2B5EF4-FFF2-40B4-BE49-F238E27FC236}">
                <a16:creationId xmlns:a16="http://schemas.microsoft.com/office/drawing/2014/main" id="{BE25B11E-3072-C54A-BA77-5ECAE6A5B664}"/>
              </a:ext>
            </a:extLst>
          </p:cNvPr>
          <p:cNvCxnSpPr>
            <a:cxnSpLocks/>
            <a:stCxn id="28" idx="6"/>
          </p:cNvCxnSpPr>
          <p:nvPr/>
        </p:nvCxnSpPr>
        <p:spPr>
          <a:xfrm flipH="1">
            <a:off x="2821452" y="4427085"/>
            <a:ext cx="774909" cy="157010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Ovaal 29">
            <a:extLst>
              <a:ext uri="{FF2B5EF4-FFF2-40B4-BE49-F238E27FC236}">
                <a16:creationId xmlns:a16="http://schemas.microsoft.com/office/drawing/2014/main" id="{7BDDC9C0-20A3-B541-A258-7D3598D00756}"/>
              </a:ext>
            </a:extLst>
          </p:cNvPr>
          <p:cNvSpPr/>
          <p:nvPr/>
        </p:nvSpPr>
        <p:spPr>
          <a:xfrm>
            <a:off x="9787332" y="3117181"/>
            <a:ext cx="152400" cy="175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2" name="Ovaal 31">
            <a:extLst>
              <a:ext uri="{FF2B5EF4-FFF2-40B4-BE49-F238E27FC236}">
                <a16:creationId xmlns:a16="http://schemas.microsoft.com/office/drawing/2014/main" id="{3331F31D-71FE-E248-BB6A-FA4B0287A7CA}"/>
              </a:ext>
            </a:extLst>
          </p:cNvPr>
          <p:cNvSpPr/>
          <p:nvPr/>
        </p:nvSpPr>
        <p:spPr>
          <a:xfrm>
            <a:off x="6394898" y="5048920"/>
            <a:ext cx="152400" cy="175846"/>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25" name="Afbeelding 24">
            <a:extLst>
              <a:ext uri="{FF2B5EF4-FFF2-40B4-BE49-F238E27FC236}">
                <a16:creationId xmlns:a16="http://schemas.microsoft.com/office/drawing/2014/main" id="{F96B23CF-7145-EA43-8067-490553B38688}"/>
              </a:ext>
            </a:extLst>
          </p:cNvPr>
          <p:cNvPicPr>
            <a:picLocks noChangeAspect="1"/>
          </p:cNvPicPr>
          <p:nvPr/>
        </p:nvPicPr>
        <p:blipFill rotWithShape="1">
          <a:blip r:embed="rId5"/>
          <a:srcRect l="72584" r="988"/>
          <a:stretch/>
        </p:blipFill>
        <p:spPr>
          <a:xfrm>
            <a:off x="5389417" y="5758611"/>
            <a:ext cx="975927" cy="901746"/>
          </a:xfrm>
          <a:prstGeom prst="rect">
            <a:avLst/>
          </a:prstGeom>
          <a:ln>
            <a:noFill/>
          </a:ln>
        </p:spPr>
      </p:pic>
      <p:pic>
        <p:nvPicPr>
          <p:cNvPr id="33" name="Afbeelding 32">
            <a:extLst>
              <a:ext uri="{FF2B5EF4-FFF2-40B4-BE49-F238E27FC236}">
                <a16:creationId xmlns:a16="http://schemas.microsoft.com/office/drawing/2014/main" id="{9F0ECFCE-E178-324A-8C49-4525BD1E5EB9}"/>
              </a:ext>
            </a:extLst>
          </p:cNvPr>
          <p:cNvPicPr>
            <a:picLocks noChangeAspect="1"/>
          </p:cNvPicPr>
          <p:nvPr/>
        </p:nvPicPr>
        <p:blipFill rotWithShape="1">
          <a:blip r:embed="rId4"/>
          <a:srcRect l="50021" r="38121" b="48109"/>
          <a:stretch/>
        </p:blipFill>
        <p:spPr>
          <a:xfrm>
            <a:off x="2049182" y="5733963"/>
            <a:ext cx="1001487" cy="878147"/>
          </a:xfrm>
          <a:prstGeom prst="rect">
            <a:avLst/>
          </a:prstGeom>
          <a:ln w="9525">
            <a:solidFill>
              <a:schemeClr val="accent1"/>
            </a:solidFill>
          </a:ln>
        </p:spPr>
      </p:pic>
      <p:pic>
        <p:nvPicPr>
          <p:cNvPr id="35" name="Picture 34">
            <a:extLst>
              <a:ext uri="{FF2B5EF4-FFF2-40B4-BE49-F238E27FC236}">
                <a16:creationId xmlns:a16="http://schemas.microsoft.com/office/drawing/2014/main" id="{8391ADAB-5FBD-CD44-8990-A419E872F87E}"/>
              </a:ext>
            </a:extLst>
          </p:cNvPr>
          <p:cNvPicPr>
            <a:picLocks noChangeAspect="1"/>
          </p:cNvPicPr>
          <p:nvPr/>
        </p:nvPicPr>
        <p:blipFill rotWithShape="1">
          <a:blip r:embed="rId7"/>
          <a:srcRect l="50855" t="41783" r="40812" b="53196"/>
          <a:stretch/>
        </p:blipFill>
        <p:spPr>
          <a:xfrm>
            <a:off x="750103" y="3053713"/>
            <a:ext cx="1405465" cy="529359"/>
          </a:xfrm>
          <a:prstGeom prst="rect">
            <a:avLst/>
          </a:prstGeom>
          <a:ln>
            <a:solidFill>
              <a:srgbClr val="1081D0"/>
            </a:solidFill>
          </a:ln>
        </p:spPr>
      </p:pic>
      <p:cxnSp>
        <p:nvCxnSpPr>
          <p:cNvPr id="37" name="Rechte verbindingslijn 12">
            <a:extLst>
              <a:ext uri="{FF2B5EF4-FFF2-40B4-BE49-F238E27FC236}">
                <a16:creationId xmlns:a16="http://schemas.microsoft.com/office/drawing/2014/main" id="{FD951BF4-8D20-1148-B6EF-29FBB674EDAA}"/>
              </a:ext>
            </a:extLst>
          </p:cNvPr>
          <p:cNvCxnSpPr>
            <a:cxnSpLocks/>
            <a:endCxn id="30" idx="5"/>
          </p:cNvCxnSpPr>
          <p:nvPr/>
        </p:nvCxnSpPr>
        <p:spPr>
          <a:xfrm flipH="1" flipV="1">
            <a:off x="9917414" y="3267275"/>
            <a:ext cx="697232" cy="103638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1013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526308" y="542610"/>
            <a:ext cx="8266000" cy="5768829"/>
          </a:xfrm>
          <a:prstGeom prst="rect">
            <a:avLst/>
          </a:prstGeom>
          <a:ln w="25400">
            <a:solidFill>
              <a:schemeClr val="tx1"/>
            </a:solidFill>
          </a:ln>
        </p:spPr>
      </p:pic>
      <p:pic>
        <p:nvPicPr>
          <p:cNvPr id="3" name="Afbeelding 2"/>
          <p:cNvPicPr>
            <a:picLocks noChangeAspect="1"/>
          </p:cNvPicPr>
          <p:nvPr/>
        </p:nvPicPr>
        <p:blipFill>
          <a:blip r:embed="rId3"/>
          <a:stretch>
            <a:fillRect/>
          </a:stretch>
        </p:blipFill>
        <p:spPr>
          <a:xfrm>
            <a:off x="1523477" y="752945"/>
            <a:ext cx="8585165" cy="5848082"/>
          </a:xfrm>
          <a:prstGeom prst="rect">
            <a:avLst/>
          </a:prstGeom>
          <a:ln w="25400">
            <a:solidFill>
              <a:schemeClr val="tx1"/>
            </a:solidFill>
          </a:ln>
        </p:spPr>
      </p:pic>
    </p:spTree>
    <p:extLst>
      <p:ext uri="{BB962C8B-B14F-4D97-AF65-F5344CB8AC3E}">
        <p14:creationId xmlns:p14="http://schemas.microsoft.com/office/powerpoint/2010/main" val="427775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16284B-3DAB-BE4D-B83A-1916637A604A}"/>
              </a:ext>
            </a:extLst>
          </p:cNvPr>
          <p:cNvPicPr>
            <a:picLocks noChangeAspect="1"/>
          </p:cNvPicPr>
          <p:nvPr/>
        </p:nvPicPr>
        <p:blipFill rotWithShape="1">
          <a:blip r:embed="rId3"/>
          <a:srcRect t="5313" r="10000" b="10313"/>
          <a:stretch/>
        </p:blipFill>
        <p:spPr>
          <a:xfrm>
            <a:off x="1219200" y="0"/>
            <a:ext cx="10972800" cy="6858000"/>
          </a:xfrm>
          <a:prstGeom prst="rect">
            <a:avLst/>
          </a:prstGeom>
        </p:spPr>
      </p:pic>
      <p:pic>
        <p:nvPicPr>
          <p:cNvPr id="4" name="Picture 3">
            <a:extLst>
              <a:ext uri="{FF2B5EF4-FFF2-40B4-BE49-F238E27FC236}">
                <a16:creationId xmlns:a16="http://schemas.microsoft.com/office/drawing/2014/main" id="{A187A905-0A43-D541-8883-0C720309C49F}"/>
              </a:ext>
            </a:extLst>
          </p:cNvPr>
          <p:cNvPicPr>
            <a:picLocks noChangeAspect="1"/>
          </p:cNvPicPr>
          <p:nvPr/>
        </p:nvPicPr>
        <p:blipFill rotWithShape="1">
          <a:blip r:embed="rId3"/>
          <a:srcRect t="5313" r="60743" b="10313"/>
          <a:stretch/>
        </p:blipFill>
        <p:spPr>
          <a:xfrm>
            <a:off x="0" y="0"/>
            <a:ext cx="4786313" cy="6858000"/>
          </a:xfrm>
          <a:prstGeom prst="rect">
            <a:avLst/>
          </a:prstGeom>
        </p:spPr>
      </p:pic>
      <p:sp>
        <p:nvSpPr>
          <p:cNvPr id="2" name="Rectangle 1">
            <a:extLst>
              <a:ext uri="{FF2B5EF4-FFF2-40B4-BE49-F238E27FC236}">
                <a16:creationId xmlns:a16="http://schemas.microsoft.com/office/drawing/2014/main" id="{95B6678F-8AFE-B949-ADF9-4512918683A5}"/>
              </a:ext>
            </a:extLst>
          </p:cNvPr>
          <p:cNvSpPr/>
          <p:nvPr/>
        </p:nvSpPr>
        <p:spPr>
          <a:xfrm>
            <a:off x="104823" y="6027003"/>
            <a:ext cx="493583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REMAP-CAP Investigators </a:t>
            </a:r>
            <a:r>
              <a:rPr kumimoji="0" lang="nl-NL" sz="1600" b="0" i="1"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JAMA</a:t>
            </a:r>
            <a:r>
              <a:rPr kumimoji="0" lang="nl-NL"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 2020;324(13):1317-1329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REACT Working Group </a:t>
            </a:r>
            <a:r>
              <a:rPr kumimoji="0" lang="en-US" sz="1600" b="0" i="1"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JAMA </a:t>
            </a:r>
            <a:r>
              <a:rPr kumimoji="0" lang="en-US"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2020;324(13):1330-1341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WHO living guideline </a:t>
            </a:r>
            <a:r>
              <a:rPr kumimoji="0" lang="en-US" sz="1600" b="0" i="1"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BMJ </a:t>
            </a:r>
            <a:r>
              <a:rPr kumimoji="0" lang="en-US"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2020;370:m3379 (first version)</a:t>
            </a:r>
          </a:p>
        </p:txBody>
      </p:sp>
      <p:sp>
        <p:nvSpPr>
          <p:cNvPr id="7" name="TextBox 6">
            <a:extLst>
              <a:ext uri="{FF2B5EF4-FFF2-40B4-BE49-F238E27FC236}">
                <a16:creationId xmlns:a16="http://schemas.microsoft.com/office/drawing/2014/main" id="{E5785C4C-709F-544F-8B04-E27B774444B1}"/>
              </a:ext>
            </a:extLst>
          </p:cNvPr>
          <p:cNvSpPr txBox="1"/>
          <p:nvPr/>
        </p:nvSpPr>
        <p:spPr>
          <a:xfrm>
            <a:off x="2221040" y="1872953"/>
            <a:ext cx="3903536"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44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Corticosteroids</a:t>
            </a:r>
          </a:p>
        </p:txBody>
      </p:sp>
      <p:sp>
        <p:nvSpPr>
          <p:cNvPr id="13" name="Oval 12">
            <a:extLst>
              <a:ext uri="{FF2B5EF4-FFF2-40B4-BE49-F238E27FC236}">
                <a16:creationId xmlns:a16="http://schemas.microsoft.com/office/drawing/2014/main" id="{D02A0FC8-6AB5-CA4A-BA61-C8CEA0156D01}"/>
              </a:ext>
            </a:extLst>
          </p:cNvPr>
          <p:cNvSpPr/>
          <p:nvPr/>
        </p:nvSpPr>
        <p:spPr>
          <a:xfrm>
            <a:off x="1577245" y="2068632"/>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Montserrat"/>
              <a:ea typeface="+mn-ea"/>
              <a:cs typeface="+mn-cs"/>
            </a:endParaRPr>
          </a:p>
        </p:txBody>
      </p:sp>
    </p:spTree>
    <p:extLst>
      <p:ext uri="{BB962C8B-B14F-4D97-AF65-F5344CB8AC3E}">
        <p14:creationId xmlns:p14="http://schemas.microsoft.com/office/powerpoint/2010/main" val="3551291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3674" y="3675788"/>
            <a:ext cx="8930063" cy="1690691"/>
          </a:xfrm>
        </p:spPr>
        <p:txBody>
          <a:bodyPr>
            <a:normAutofit/>
          </a:bodyPr>
          <a:lstStyle/>
          <a:p>
            <a:r>
              <a:rPr lang="en-US" sz="3200" dirty="0"/>
              <a:t>Platform trials – the beauty of the beast …</a:t>
            </a:r>
            <a:endParaRPr lang="en-GB" sz="5333" dirty="0"/>
          </a:p>
        </p:txBody>
      </p:sp>
      <p:sp>
        <p:nvSpPr>
          <p:cNvPr id="3" name="Subtitle 2"/>
          <p:cNvSpPr>
            <a:spLocks noGrp="1"/>
          </p:cNvSpPr>
          <p:nvPr>
            <p:ph type="subTitle" idx="1"/>
          </p:nvPr>
        </p:nvSpPr>
        <p:spPr>
          <a:xfrm>
            <a:off x="645015" y="4846138"/>
            <a:ext cx="9572411" cy="978192"/>
          </a:xfrm>
        </p:spPr>
        <p:txBody>
          <a:bodyPr>
            <a:normAutofit fontScale="85000" lnSpcReduction="20000"/>
          </a:bodyPr>
          <a:lstStyle/>
          <a:p>
            <a:r>
              <a:rPr lang="en-US" i="1" dirty="0"/>
              <a:t>Derek Angus, CIO, </a:t>
            </a:r>
            <a:r>
              <a:rPr lang="en-US" i="1" dirty="0" smtClean="0"/>
              <a:t>UPMC</a:t>
            </a:r>
          </a:p>
          <a:p>
            <a:r>
              <a:rPr lang="en-US" i="1" dirty="0" smtClean="0"/>
              <a:t>Lennie Derde, UMCU</a:t>
            </a:r>
          </a:p>
          <a:p>
            <a:r>
              <a:rPr lang="en-US" i="1" dirty="0" smtClean="0"/>
              <a:t>Marc Bonten, UMCU</a:t>
            </a:r>
            <a:endParaRPr lang="en-GB" dirty="0"/>
          </a:p>
        </p:txBody>
      </p:sp>
      <p:pic>
        <p:nvPicPr>
          <p:cNvPr id="1026" name="Picture 2" descr="Derek C Angus - 2021pitt - PMWC Precision Medicine World Confer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14" y="0"/>
            <a:ext cx="3600259" cy="36002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2 dec: Bloedverdunners niet effectief bij ernstig zieke COVID-19-patiënten  - UMC Utrec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986" y="0"/>
            <a:ext cx="5679282" cy="3600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2427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F4F137-5FF2-1048-930F-7DF174E621D3}"/>
              </a:ext>
            </a:extLst>
          </p:cNvPr>
          <p:cNvPicPr>
            <a:picLocks noChangeAspect="1"/>
          </p:cNvPicPr>
          <p:nvPr/>
        </p:nvPicPr>
        <p:blipFill rotWithShape="1">
          <a:blip r:embed="rId3"/>
          <a:srcRect b="15625"/>
          <a:stretch/>
        </p:blipFill>
        <p:spPr>
          <a:xfrm>
            <a:off x="0" y="0"/>
            <a:ext cx="12192000" cy="6858000"/>
          </a:xfrm>
          <a:prstGeom prst="rect">
            <a:avLst/>
          </a:prstGeom>
        </p:spPr>
      </p:pic>
      <p:sp>
        <p:nvSpPr>
          <p:cNvPr id="5" name="TextBox 4">
            <a:extLst>
              <a:ext uri="{FF2B5EF4-FFF2-40B4-BE49-F238E27FC236}">
                <a16:creationId xmlns:a16="http://schemas.microsoft.com/office/drawing/2014/main" id="{ED10C1DB-4CEE-CC4C-A24C-828FEAD34F03}"/>
              </a:ext>
            </a:extLst>
          </p:cNvPr>
          <p:cNvSpPr txBox="1"/>
          <p:nvPr/>
        </p:nvSpPr>
        <p:spPr>
          <a:xfrm>
            <a:off x="2563228" y="4176316"/>
            <a:ext cx="4415568"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44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Lopinavir/ritonavir</a:t>
            </a:r>
          </a:p>
        </p:txBody>
      </p:sp>
      <p:sp>
        <p:nvSpPr>
          <p:cNvPr id="6" name="TextBox 5">
            <a:extLst>
              <a:ext uri="{FF2B5EF4-FFF2-40B4-BE49-F238E27FC236}">
                <a16:creationId xmlns:a16="http://schemas.microsoft.com/office/drawing/2014/main" id="{7739BD3A-7DC1-1B49-903F-8EC21974360A}"/>
              </a:ext>
            </a:extLst>
          </p:cNvPr>
          <p:cNvSpPr txBox="1"/>
          <p:nvPr/>
        </p:nvSpPr>
        <p:spPr>
          <a:xfrm>
            <a:off x="2563228" y="3440460"/>
            <a:ext cx="473200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44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Hydroxychloroquine</a:t>
            </a:r>
          </a:p>
        </p:txBody>
      </p:sp>
      <p:sp>
        <p:nvSpPr>
          <p:cNvPr id="9" name="Oval 8">
            <a:extLst>
              <a:ext uri="{FF2B5EF4-FFF2-40B4-BE49-F238E27FC236}">
                <a16:creationId xmlns:a16="http://schemas.microsoft.com/office/drawing/2014/main" id="{8D0D8AE5-ABF3-8A4D-AC92-7092276A1FFC}"/>
              </a:ext>
            </a:extLst>
          </p:cNvPr>
          <p:cNvSpPr/>
          <p:nvPr/>
        </p:nvSpPr>
        <p:spPr>
          <a:xfrm>
            <a:off x="1981201" y="3662266"/>
            <a:ext cx="285750" cy="285750"/>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Oval 9">
            <a:extLst>
              <a:ext uri="{FF2B5EF4-FFF2-40B4-BE49-F238E27FC236}">
                <a16:creationId xmlns:a16="http://schemas.microsoft.com/office/drawing/2014/main" id="{3235FCE1-F270-414E-BD9E-B626ACDF5FD1}"/>
              </a:ext>
            </a:extLst>
          </p:cNvPr>
          <p:cNvSpPr/>
          <p:nvPr/>
        </p:nvSpPr>
        <p:spPr>
          <a:xfrm>
            <a:off x="1981201" y="4396377"/>
            <a:ext cx="285750" cy="285750"/>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2F00C746-69F7-4841-A997-100F2C00490A}"/>
              </a:ext>
            </a:extLst>
          </p:cNvPr>
          <p:cNvSpPr/>
          <p:nvPr/>
        </p:nvSpPr>
        <p:spPr>
          <a:xfrm>
            <a:off x="1345783" y="6055532"/>
            <a:ext cx="696685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REMAP-CAP Investigators, </a:t>
            </a:r>
            <a:r>
              <a:rPr kumimoji="0" lang="en-US" sz="1600" b="0" i="1"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Intensive Care Med </a:t>
            </a:r>
            <a:r>
              <a:rPr kumimoji="0" lang="en-US"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2021 Aug;47(8):867-886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8A"/>
                </a:solidFill>
                <a:effectLst/>
                <a:uLnTx/>
                <a:uFillTx/>
                <a:latin typeface="Calibri" panose="020F0502020204030204" pitchFamily="34" charset="0"/>
                <a:ea typeface="+mn-ea"/>
                <a:cs typeface="Calibri" panose="020F0502020204030204" pitchFamily="34" charset="0"/>
              </a:rPr>
              <a:t>Cathrine</a:t>
            </a:r>
            <a:r>
              <a:rPr kumimoji="0" lang="en-US"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err="1">
                <a:ln>
                  <a:noFill/>
                </a:ln>
                <a:solidFill>
                  <a:srgbClr val="00008A"/>
                </a:solidFill>
                <a:effectLst/>
                <a:uLnTx/>
                <a:uFillTx/>
                <a:latin typeface="Calibri" panose="020F0502020204030204" pitchFamily="34" charset="0"/>
                <a:ea typeface="+mn-ea"/>
                <a:cs typeface="Calibri" panose="020F0502020204030204" pitchFamily="34" charset="0"/>
              </a:rPr>
              <a:t>Axfors</a:t>
            </a:r>
            <a:r>
              <a:rPr kumimoji="0" lang="en-US"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 et al., </a:t>
            </a:r>
            <a:r>
              <a:rPr kumimoji="0" lang="en-US" sz="1600" b="0" i="1"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Nature Comms</a:t>
            </a:r>
            <a:r>
              <a:rPr kumimoji="0" lang="en-US"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 2021; 12: 2349</a:t>
            </a:r>
          </a:p>
        </p:txBody>
      </p:sp>
    </p:spTree>
    <p:extLst>
      <p:ext uri="{BB962C8B-B14F-4D97-AF65-F5344CB8AC3E}">
        <p14:creationId xmlns:p14="http://schemas.microsoft.com/office/powerpoint/2010/main" val="17990377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AD95B-5E11-234E-B65B-304D6984441C}"/>
              </a:ext>
            </a:extLst>
          </p:cNvPr>
          <p:cNvPicPr>
            <a:picLocks noChangeAspect="1"/>
          </p:cNvPicPr>
          <p:nvPr/>
        </p:nvPicPr>
        <p:blipFill rotWithShape="1">
          <a:blip r:embed="rId2"/>
          <a:srcRect l="6879" t="8411" r="39270" b="12011"/>
          <a:stretch/>
        </p:blipFill>
        <p:spPr>
          <a:xfrm>
            <a:off x="146197" y="296462"/>
            <a:ext cx="6537534" cy="6038021"/>
          </a:xfrm>
          <a:prstGeom prst="rect">
            <a:avLst/>
          </a:prstGeom>
        </p:spPr>
      </p:pic>
      <p:sp>
        <p:nvSpPr>
          <p:cNvPr id="4" name="Tekstvak 1">
            <a:extLst>
              <a:ext uri="{FF2B5EF4-FFF2-40B4-BE49-F238E27FC236}">
                <a16:creationId xmlns:a16="http://schemas.microsoft.com/office/drawing/2014/main" id="{BBFEC777-764A-FA40-B789-3196D633A07E}"/>
              </a:ext>
            </a:extLst>
          </p:cNvPr>
          <p:cNvSpPr txBox="1"/>
          <p:nvPr/>
        </p:nvSpPr>
        <p:spPr>
          <a:xfrm>
            <a:off x="6766915" y="5450785"/>
            <a:ext cx="5321329"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The REMAP-CAP investigators </a:t>
            </a:r>
            <a:r>
              <a:rPr kumimoji="0" lang="nl-NL" sz="1600" b="0" i="1"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NEJM</a:t>
            </a:r>
            <a:r>
              <a:rPr kumimoji="0" lang="nl-NL"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 2021; 384(16):1491-1502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WHO REACT </a:t>
            </a:r>
            <a:r>
              <a:rPr kumimoji="0" lang="nl-NL" sz="1600" b="0" i="0" u="none" strike="noStrike" kern="1200" cap="none" spc="0" normalizeH="0" baseline="0" noProof="0" dirty="0" err="1">
                <a:ln>
                  <a:noFill/>
                </a:ln>
                <a:solidFill>
                  <a:srgbClr val="00008A"/>
                </a:solidFill>
                <a:effectLst/>
                <a:uLnTx/>
                <a:uFillTx/>
                <a:latin typeface="Calibri" panose="020F0502020204030204" pitchFamily="34" charset="0"/>
                <a:ea typeface="+mn-ea"/>
                <a:cs typeface="Calibri" panose="020F0502020204030204" pitchFamily="34" charset="0"/>
              </a:rPr>
              <a:t>Working</a:t>
            </a:r>
            <a:r>
              <a:rPr kumimoji="0" lang="nl-NL"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 Group </a:t>
            </a:r>
            <a:r>
              <a:rPr kumimoji="0" lang="en-US" sz="1600" b="0" i="1"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JAMA </a:t>
            </a:r>
            <a:r>
              <a:rPr kumimoji="0" lang="en-US" sz="16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2021;326(6):499-518</a:t>
            </a:r>
            <a:endParaRPr kumimoji="0" lang="nl-NL" sz="1600" b="0" i="1"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BF3DF57C-91F0-D74D-A6DD-BD2A5A4DABFE}"/>
              </a:ext>
            </a:extLst>
          </p:cNvPr>
          <p:cNvSpPr txBox="1"/>
          <p:nvPr/>
        </p:nvSpPr>
        <p:spPr>
          <a:xfrm>
            <a:off x="8777037" y="2496125"/>
            <a:ext cx="2501967"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40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Tocilizumab</a:t>
            </a:r>
          </a:p>
        </p:txBody>
      </p:sp>
      <p:sp>
        <p:nvSpPr>
          <p:cNvPr id="6" name="TextBox 5">
            <a:extLst>
              <a:ext uri="{FF2B5EF4-FFF2-40B4-BE49-F238E27FC236}">
                <a16:creationId xmlns:a16="http://schemas.microsoft.com/office/drawing/2014/main" id="{948583D7-9A9A-054A-A4F8-6CD2584C54D4}"/>
              </a:ext>
            </a:extLst>
          </p:cNvPr>
          <p:cNvSpPr txBox="1"/>
          <p:nvPr/>
        </p:nvSpPr>
        <p:spPr>
          <a:xfrm>
            <a:off x="8777037" y="3149265"/>
            <a:ext cx="215283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40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Sarilumab</a:t>
            </a:r>
          </a:p>
        </p:txBody>
      </p:sp>
      <p:sp>
        <p:nvSpPr>
          <p:cNvPr id="7" name="Oval 6">
            <a:extLst>
              <a:ext uri="{FF2B5EF4-FFF2-40B4-BE49-F238E27FC236}">
                <a16:creationId xmlns:a16="http://schemas.microsoft.com/office/drawing/2014/main" id="{704ED4E6-570A-FE47-9441-320A36CA4163}"/>
              </a:ext>
            </a:extLst>
          </p:cNvPr>
          <p:cNvSpPr/>
          <p:nvPr/>
        </p:nvSpPr>
        <p:spPr>
          <a:xfrm>
            <a:off x="8195010" y="2673982"/>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Oval 7">
            <a:extLst>
              <a:ext uri="{FF2B5EF4-FFF2-40B4-BE49-F238E27FC236}">
                <a16:creationId xmlns:a16="http://schemas.microsoft.com/office/drawing/2014/main" id="{8B1E7599-0C97-854C-BF27-13A2EED54AF5}"/>
              </a:ext>
            </a:extLst>
          </p:cNvPr>
          <p:cNvSpPr/>
          <p:nvPr/>
        </p:nvSpPr>
        <p:spPr>
          <a:xfrm>
            <a:off x="8195010" y="3315473"/>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1382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8247EBC-EC57-1745-8183-BCA05DBD9508}"/>
              </a:ext>
            </a:extLst>
          </p:cNvPr>
          <p:cNvSpPr/>
          <p:nvPr/>
        </p:nvSpPr>
        <p:spPr>
          <a:xfrm>
            <a:off x="594497" y="1543050"/>
            <a:ext cx="11292703"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5" name="Afbeelding 4">
            <a:extLst>
              <a:ext uri="{FF2B5EF4-FFF2-40B4-BE49-F238E27FC236}">
                <a16:creationId xmlns:a16="http://schemas.microsoft.com/office/drawing/2014/main" id="{F4C58F2B-642F-2D44-9B24-026382D6C279}"/>
              </a:ext>
            </a:extLst>
          </p:cNvPr>
          <p:cNvPicPr>
            <a:picLocks noChangeAspect="1"/>
          </p:cNvPicPr>
          <p:nvPr/>
        </p:nvPicPr>
        <p:blipFill rotWithShape="1">
          <a:blip r:embed="rId4">
            <a:extLst>
              <a:ext uri="{28A0092B-C50C-407E-A947-70E740481C1C}">
                <a14:useLocalDpi xmlns:a14="http://schemas.microsoft.com/office/drawing/2010/main" val="0"/>
              </a:ext>
            </a:extLst>
          </a:blip>
          <a:srcRect l="19835" t="31250" r="22874" b="30209"/>
          <a:stretch/>
        </p:blipFill>
        <p:spPr>
          <a:xfrm>
            <a:off x="163731" y="964406"/>
            <a:ext cx="11723469" cy="4929188"/>
          </a:xfrm>
          <a:prstGeom prst="rect">
            <a:avLst/>
          </a:prstGeom>
        </p:spPr>
      </p:pic>
      <p:sp>
        <p:nvSpPr>
          <p:cNvPr id="6" name="Rechthoek 5">
            <a:extLst>
              <a:ext uri="{FF2B5EF4-FFF2-40B4-BE49-F238E27FC236}">
                <a16:creationId xmlns:a16="http://schemas.microsoft.com/office/drawing/2014/main" id="{5F83BE01-C1F8-444E-BB9D-70B6B8A69852}"/>
              </a:ext>
            </a:extLst>
          </p:cNvPr>
          <p:cNvSpPr/>
          <p:nvPr/>
        </p:nvSpPr>
        <p:spPr>
          <a:xfrm>
            <a:off x="1914525" y="1528762"/>
            <a:ext cx="9372600" cy="188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Tree>
    <p:custDataLst>
      <p:tags r:id="rId1"/>
    </p:custDataLst>
    <p:extLst>
      <p:ext uri="{BB962C8B-B14F-4D97-AF65-F5344CB8AC3E}">
        <p14:creationId xmlns:p14="http://schemas.microsoft.com/office/powerpoint/2010/main" val="291913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541949E2-45A2-4F41-8FE0-DC4206EC5A92}"/>
              </a:ext>
            </a:extLst>
          </p:cNvPr>
          <p:cNvGraphicFramePr>
            <a:graphicFrameLocks noGrp="1"/>
          </p:cNvGraphicFramePr>
          <p:nvPr/>
        </p:nvGraphicFramePr>
        <p:xfrm>
          <a:off x="736600" y="228599"/>
          <a:ext cx="10515600" cy="5915025"/>
        </p:xfrm>
        <a:graphic>
          <a:graphicData uri="http://schemas.openxmlformats.org/drawingml/2006/table">
            <a:tbl>
              <a:tblPr firstRow="1" firstCol="1" bandRow="1">
                <a:tableStyleId>{5C22544A-7EE6-4342-B048-85BDC9FD1C3A}</a:tableStyleId>
              </a:tblPr>
              <a:tblGrid>
                <a:gridCol w="4595317">
                  <a:extLst>
                    <a:ext uri="{9D8B030D-6E8A-4147-A177-3AD203B41FA5}">
                      <a16:colId xmlns:a16="http://schemas.microsoft.com/office/drawing/2014/main" val="953823038"/>
                    </a:ext>
                  </a:extLst>
                </a:gridCol>
                <a:gridCol w="2168317">
                  <a:extLst>
                    <a:ext uri="{9D8B030D-6E8A-4147-A177-3AD203B41FA5}">
                      <a16:colId xmlns:a16="http://schemas.microsoft.com/office/drawing/2014/main" val="4292812696"/>
                    </a:ext>
                  </a:extLst>
                </a:gridCol>
                <a:gridCol w="2079986">
                  <a:extLst>
                    <a:ext uri="{9D8B030D-6E8A-4147-A177-3AD203B41FA5}">
                      <a16:colId xmlns:a16="http://schemas.microsoft.com/office/drawing/2014/main" val="2014772966"/>
                    </a:ext>
                  </a:extLst>
                </a:gridCol>
                <a:gridCol w="1671980">
                  <a:extLst>
                    <a:ext uri="{9D8B030D-6E8A-4147-A177-3AD203B41FA5}">
                      <a16:colId xmlns:a16="http://schemas.microsoft.com/office/drawing/2014/main" val="2156864827"/>
                    </a:ext>
                  </a:extLst>
                </a:gridCol>
              </a:tblGrid>
              <a:tr h="591501">
                <a:tc gridSpan="4">
                  <a:txBody>
                    <a:bodyPr/>
                    <a:lstStyle/>
                    <a:p>
                      <a:pPr>
                        <a:spcBef>
                          <a:spcPts val="200"/>
                        </a:spcBef>
                        <a:spcAft>
                          <a:spcPts val="200"/>
                        </a:spcAft>
                      </a:pPr>
                      <a:r>
                        <a:rPr lang="en-US" sz="1800" dirty="0">
                          <a:effectLst/>
                          <a:latin typeface="Calibri" panose="020F0502020204030204" pitchFamily="34" charset="0"/>
                          <a:cs typeface="Calibri" panose="020F0502020204030204" pitchFamily="34" charset="0"/>
                        </a:rPr>
                        <a:t>Primary and Secondary Outcomes</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8308156"/>
                  </a:ext>
                </a:extLst>
              </a:tr>
              <a:tr h="443627">
                <a:tc>
                  <a:txBody>
                    <a:bodyPr/>
                    <a:lstStyle/>
                    <a:p>
                      <a:pPr>
                        <a:spcBef>
                          <a:spcPts val="150"/>
                        </a:spcBef>
                        <a:spcAft>
                          <a:spcPts val="150"/>
                        </a:spcAft>
                      </a:pP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dirty="0">
                          <a:effectLst/>
                          <a:latin typeface="Calibri" panose="020F0502020204030204" pitchFamily="34" charset="0"/>
                          <a:cs typeface="Calibri" panose="020F0502020204030204" pitchFamily="34" charset="0"/>
                        </a:rPr>
                        <a:t>Tocilizumab (N=353)</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Sarilumab (N=48)</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Control (N=402)</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extLst>
                  <a:ext uri="{0D108BD9-81ED-4DB2-BD59-A6C34878D82A}">
                    <a16:rowId xmlns:a16="http://schemas.microsoft.com/office/drawing/2014/main" val="352901686"/>
                  </a:ext>
                </a:extLst>
              </a:tr>
              <a:tr h="443627">
                <a:tc>
                  <a:txBody>
                    <a:bodyPr/>
                    <a:lstStyle/>
                    <a:p>
                      <a:pPr>
                        <a:spcBef>
                          <a:spcPts val="150"/>
                        </a:spcBef>
                        <a:spcAft>
                          <a:spcPts val="150"/>
                        </a:spcAft>
                      </a:pPr>
                      <a:r>
                        <a:rPr lang="en-US" sz="1800" dirty="0">
                          <a:effectLst/>
                          <a:latin typeface="Calibri" panose="020F0502020204030204" pitchFamily="34" charset="0"/>
                          <a:cs typeface="Calibri" panose="020F0502020204030204" pitchFamily="34" charset="0"/>
                        </a:rPr>
                        <a:t>Organ support-free days (OSFDs)</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gridSpan="3">
                  <a:txBody>
                    <a:bodyPr/>
                    <a:lstStyle/>
                    <a:p>
                      <a:pPr algn="ctr">
                        <a:spcBef>
                          <a:spcPts val="150"/>
                        </a:spcBef>
                        <a:spcAft>
                          <a:spcPts val="150"/>
                        </a:spcAft>
                      </a:pPr>
                      <a:endParaRPr lang="nl-NL" sz="1800" dirty="0">
                        <a:effectLst/>
                        <a:latin typeface="Calibri" panose="020F0502020204030204" pitchFamily="34" charset="0"/>
                        <a:cs typeface="Calibri" panose="020F0502020204030204" pitchFamily="34" charset="0"/>
                      </a:endParaRPr>
                    </a:p>
                  </a:txBody>
                  <a:tcPr marL="67901" marR="67901" marT="0" marB="0" anchor="ctr"/>
                </a:tc>
                <a:tc hMerge="1">
                  <a:txBody>
                    <a:bodyPr/>
                    <a:lstStyle/>
                    <a:p>
                      <a:pPr algn="ctr">
                        <a:spcBef>
                          <a:spcPts val="150"/>
                        </a:spcBef>
                        <a:spcAft>
                          <a:spcPts val="150"/>
                        </a:spcAft>
                      </a:pPr>
                      <a:r>
                        <a:rPr lang="en-US" sz="1800">
                          <a:effectLst/>
                        </a:rPr>
                        <a:t> </a:t>
                      </a:r>
                      <a:endParaRPr lang="nl-N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01" marR="67901" marT="0" marB="0" anchor="ctr"/>
                </a:tc>
                <a:tc hMerge="1">
                  <a:txBody>
                    <a:bodyPr/>
                    <a:lstStyle/>
                    <a:p>
                      <a:pPr algn="ctr">
                        <a:spcBef>
                          <a:spcPts val="150"/>
                        </a:spcBef>
                        <a:spcAft>
                          <a:spcPts val="150"/>
                        </a:spcAft>
                      </a:pPr>
                      <a:r>
                        <a:rPr lang="en-US" sz="1800" dirty="0">
                          <a:effectLst/>
                        </a:rPr>
                        <a:t> </a:t>
                      </a: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01" marR="67901" marT="0" marB="0" anchor="ctr"/>
                </a:tc>
                <a:extLst>
                  <a:ext uri="{0D108BD9-81ED-4DB2-BD59-A6C34878D82A}">
                    <a16:rowId xmlns:a16="http://schemas.microsoft.com/office/drawing/2014/main" val="3648180357"/>
                  </a:ext>
                </a:extLst>
              </a:tr>
              <a:tr h="443627">
                <a:tc>
                  <a:txBody>
                    <a:bodyPr/>
                    <a:lstStyle/>
                    <a:p>
                      <a:pPr marL="100965">
                        <a:spcBef>
                          <a:spcPts val="150"/>
                        </a:spcBef>
                        <a:spcAft>
                          <a:spcPts val="150"/>
                        </a:spcAft>
                      </a:pPr>
                      <a:r>
                        <a:rPr lang="en-US" sz="1800" dirty="0">
                          <a:effectLst/>
                          <a:latin typeface="Calibri" panose="020F0502020204030204" pitchFamily="34" charset="0"/>
                          <a:cs typeface="Calibri" panose="020F0502020204030204" pitchFamily="34" charset="0"/>
                        </a:rPr>
                        <a:t>Median (IQR)</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10 (-1 to 16)</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11 (0 to 16)</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dirty="0">
                          <a:effectLst/>
                          <a:latin typeface="Calibri" panose="020F0502020204030204" pitchFamily="34" charset="0"/>
                          <a:cs typeface="Calibri" panose="020F0502020204030204" pitchFamily="34" charset="0"/>
                        </a:rPr>
                        <a:t>0 (-1 to 15)</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extLst>
                  <a:ext uri="{0D108BD9-81ED-4DB2-BD59-A6C34878D82A}">
                    <a16:rowId xmlns:a16="http://schemas.microsoft.com/office/drawing/2014/main" val="3585230578"/>
                  </a:ext>
                </a:extLst>
              </a:tr>
              <a:tr h="443627">
                <a:tc>
                  <a:txBody>
                    <a:bodyPr/>
                    <a:lstStyle/>
                    <a:p>
                      <a:pPr marL="100965">
                        <a:spcBef>
                          <a:spcPts val="150"/>
                        </a:spcBef>
                        <a:spcAft>
                          <a:spcPts val="150"/>
                        </a:spcAft>
                      </a:pPr>
                      <a:r>
                        <a:rPr lang="en-US" sz="1800" dirty="0">
                          <a:effectLst/>
                          <a:latin typeface="Calibri" panose="020F0502020204030204" pitchFamily="34" charset="0"/>
                          <a:cs typeface="Calibri" panose="020F0502020204030204" pitchFamily="34" charset="0"/>
                        </a:rPr>
                        <a:t>Median adjusted OR (95% </a:t>
                      </a:r>
                      <a:r>
                        <a:rPr lang="en-US" sz="1800" dirty="0" err="1">
                          <a:effectLst/>
                          <a:latin typeface="Calibri" panose="020F0502020204030204" pitchFamily="34" charset="0"/>
                          <a:cs typeface="Calibri" panose="020F0502020204030204" pitchFamily="34" charset="0"/>
                        </a:rPr>
                        <a:t>CrI</a:t>
                      </a:r>
                      <a:r>
                        <a:rPr lang="en-US" sz="1800" dirty="0">
                          <a:effectLst/>
                          <a:latin typeface="Calibri" panose="020F0502020204030204" pitchFamily="34" charset="0"/>
                          <a:cs typeface="Calibri" panose="020F0502020204030204" pitchFamily="34" charset="0"/>
                        </a:rPr>
                        <a:t>)</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dirty="0">
                          <a:effectLst/>
                          <a:latin typeface="Calibri" panose="020F0502020204030204" pitchFamily="34" charset="0"/>
                          <a:cs typeface="Calibri" panose="020F0502020204030204" pitchFamily="34" charset="0"/>
                        </a:rPr>
                        <a:t>1.64 (1.25 to 2.14)</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1.76 (1.17 to 2.91)</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dirty="0">
                          <a:effectLst/>
                          <a:latin typeface="Calibri" panose="020F0502020204030204" pitchFamily="34" charset="0"/>
                          <a:cs typeface="Calibri" panose="020F0502020204030204" pitchFamily="34" charset="0"/>
                        </a:rPr>
                        <a:t>1</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extLst>
                  <a:ext uri="{0D108BD9-81ED-4DB2-BD59-A6C34878D82A}">
                    <a16:rowId xmlns:a16="http://schemas.microsoft.com/office/drawing/2014/main" val="2170041177"/>
                  </a:ext>
                </a:extLst>
              </a:tr>
              <a:tr h="443627">
                <a:tc>
                  <a:txBody>
                    <a:bodyPr/>
                    <a:lstStyle/>
                    <a:p>
                      <a:pPr marL="100965">
                        <a:spcBef>
                          <a:spcPts val="150"/>
                        </a:spcBef>
                        <a:spcAft>
                          <a:spcPts val="150"/>
                        </a:spcAft>
                      </a:pPr>
                      <a:r>
                        <a:rPr lang="en-US" sz="1800">
                          <a:effectLst/>
                          <a:latin typeface="Calibri" panose="020F0502020204030204" pitchFamily="34" charset="0"/>
                          <a:cs typeface="Calibri" panose="020F0502020204030204" pitchFamily="34" charset="0"/>
                        </a:rPr>
                        <a:t>Probability of superiority to control, %</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&gt;99.9</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99.5</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dirty="0">
                          <a:effectLst/>
                          <a:latin typeface="Calibri" panose="020F0502020204030204" pitchFamily="34" charset="0"/>
                          <a:cs typeface="Calibri" panose="020F0502020204030204" pitchFamily="34" charset="0"/>
                        </a:rPr>
                        <a:t>-</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extLst>
                  <a:ext uri="{0D108BD9-81ED-4DB2-BD59-A6C34878D82A}">
                    <a16:rowId xmlns:a16="http://schemas.microsoft.com/office/drawing/2014/main" val="3901247792"/>
                  </a:ext>
                </a:extLst>
              </a:tr>
              <a:tr h="443627">
                <a:tc>
                  <a:txBody>
                    <a:bodyPr/>
                    <a:lstStyle/>
                    <a:p>
                      <a:pPr>
                        <a:spcBef>
                          <a:spcPts val="150"/>
                        </a:spcBef>
                        <a:spcAft>
                          <a:spcPts val="150"/>
                        </a:spcAft>
                      </a:pPr>
                      <a:r>
                        <a:rPr lang="en-US" sz="1800">
                          <a:effectLst/>
                          <a:latin typeface="Calibri" panose="020F0502020204030204" pitchFamily="34" charset="0"/>
                          <a:cs typeface="Calibri" panose="020F0502020204030204" pitchFamily="34" charset="0"/>
                        </a:rPr>
                        <a:t>Subcomponents of OSFDs</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gridSpan="3">
                  <a:txBody>
                    <a:bodyPr/>
                    <a:lstStyle/>
                    <a:p>
                      <a:pPr algn="ctr">
                        <a:spcBef>
                          <a:spcPts val="150"/>
                        </a:spcBef>
                        <a:spcAft>
                          <a:spcPts val="150"/>
                        </a:spcAft>
                      </a:pPr>
                      <a:endParaRPr lang="nl-NL" sz="1800" dirty="0">
                        <a:effectLst/>
                        <a:latin typeface="Calibri" panose="020F0502020204030204" pitchFamily="34" charset="0"/>
                        <a:cs typeface="Calibri" panose="020F0502020204030204" pitchFamily="34" charset="0"/>
                      </a:endParaRPr>
                    </a:p>
                  </a:txBody>
                  <a:tcPr marL="67901" marR="67901" marT="0" marB="0" anchor="ctr"/>
                </a:tc>
                <a:tc hMerge="1">
                  <a:txBody>
                    <a:bodyPr/>
                    <a:lstStyle/>
                    <a:p>
                      <a:pPr>
                        <a:spcBef>
                          <a:spcPts val="150"/>
                        </a:spcBef>
                        <a:spcAft>
                          <a:spcPts val="150"/>
                        </a:spcAft>
                      </a:pPr>
                      <a:r>
                        <a:rPr lang="en-US" sz="1800">
                          <a:effectLst/>
                        </a:rPr>
                        <a:t> </a:t>
                      </a:r>
                      <a:endParaRPr lang="nl-N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01" marR="67901" marT="0" marB="0" anchor="ctr"/>
                </a:tc>
                <a:tc hMerge="1">
                  <a:txBody>
                    <a:bodyPr/>
                    <a:lstStyle/>
                    <a:p>
                      <a:pPr>
                        <a:spcBef>
                          <a:spcPts val="150"/>
                        </a:spcBef>
                        <a:spcAft>
                          <a:spcPts val="150"/>
                        </a:spcAft>
                      </a:pPr>
                      <a:r>
                        <a:rPr lang="en-US" sz="1800" dirty="0">
                          <a:effectLst/>
                        </a:rPr>
                        <a:t> </a:t>
                      </a: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01" marR="67901" marT="0" marB="0" anchor="ctr"/>
                </a:tc>
                <a:extLst>
                  <a:ext uri="{0D108BD9-81ED-4DB2-BD59-A6C34878D82A}">
                    <a16:rowId xmlns:a16="http://schemas.microsoft.com/office/drawing/2014/main" val="3831229588"/>
                  </a:ext>
                </a:extLst>
              </a:tr>
              <a:tr h="443627">
                <a:tc>
                  <a:txBody>
                    <a:bodyPr/>
                    <a:lstStyle/>
                    <a:p>
                      <a:pPr marL="100330">
                        <a:spcBef>
                          <a:spcPts val="150"/>
                        </a:spcBef>
                        <a:spcAft>
                          <a:spcPts val="150"/>
                        </a:spcAft>
                      </a:pPr>
                      <a:r>
                        <a:rPr lang="en-US" sz="1800" dirty="0">
                          <a:effectLst/>
                          <a:latin typeface="Calibri" panose="020F0502020204030204" pitchFamily="34" charset="0"/>
                          <a:cs typeface="Calibri" panose="020F0502020204030204" pitchFamily="34" charset="0"/>
                        </a:rPr>
                        <a:t>In-hospital deaths, n (%) *</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98/350 (28.0)</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10/45 (22.2)</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dirty="0">
                          <a:effectLst/>
                          <a:latin typeface="Calibri" panose="020F0502020204030204" pitchFamily="34" charset="0"/>
                          <a:cs typeface="Calibri" panose="020F0502020204030204" pitchFamily="34" charset="0"/>
                        </a:rPr>
                        <a:t>142/397 (35.8)</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extLst>
                  <a:ext uri="{0D108BD9-81ED-4DB2-BD59-A6C34878D82A}">
                    <a16:rowId xmlns:a16="http://schemas.microsoft.com/office/drawing/2014/main" val="2176058784"/>
                  </a:ext>
                </a:extLst>
              </a:tr>
              <a:tr h="443627">
                <a:tc>
                  <a:txBody>
                    <a:bodyPr/>
                    <a:lstStyle/>
                    <a:p>
                      <a:pPr marL="100330">
                        <a:spcBef>
                          <a:spcPts val="150"/>
                        </a:spcBef>
                        <a:spcAft>
                          <a:spcPts val="150"/>
                        </a:spcAft>
                      </a:pPr>
                      <a:r>
                        <a:rPr lang="en-US" sz="1800">
                          <a:effectLst/>
                          <a:latin typeface="Calibri" panose="020F0502020204030204" pitchFamily="34" charset="0"/>
                          <a:cs typeface="Calibri" panose="020F0502020204030204" pitchFamily="34" charset="0"/>
                        </a:rPr>
                        <a:t>OSFDs in survivors, median (IQR)</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14 (7 to 17)</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15 (6.5 to 17)</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dirty="0">
                          <a:effectLst/>
                          <a:latin typeface="Calibri" panose="020F0502020204030204" pitchFamily="34" charset="0"/>
                          <a:cs typeface="Calibri" panose="020F0502020204030204" pitchFamily="34" charset="0"/>
                        </a:rPr>
                        <a:t>13 (4 to 17)</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extLst>
                  <a:ext uri="{0D108BD9-81ED-4DB2-BD59-A6C34878D82A}">
                    <a16:rowId xmlns:a16="http://schemas.microsoft.com/office/drawing/2014/main" val="594235424"/>
                  </a:ext>
                </a:extLst>
              </a:tr>
              <a:tr h="443627">
                <a:tc>
                  <a:txBody>
                    <a:bodyPr/>
                    <a:lstStyle/>
                    <a:p>
                      <a:pPr>
                        <a:spcBef>
                          <a:spcPts val="150"/>
                        </a:spcBef>
                        <a:spcAft>
                          <a:spcPts val="150"/>
                        </a:spcAft>
                      </a:pPr>
                      <a:r>
                        <a:rPr lang="en-US" sz="1800" dirty="0">
                          <a:effectLst/>
                          <a:latin typeface="Calibri" panose="020F0502020204030204" pitchFamily="34" charset="0"/>
                          <a:cs typeface="Calibri" panose="020F0502020204030204" pitchFamily="34" charset="0"/>
                        </a:rPr>
                        <a:t> </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 </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 </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dirty="0">
                          <a:effectLst/>
                          <a:latin typeface="Calibri" panose="020F0502020204030204" pitchFamily="34" charset="0"/>
                          <a:cs typeface="Calibri" panose="020F0502020204030204" pitchFamily="34" charset="0"/>
                        </a:rPr>
                        <a:t> </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extLst>
                  <a:ext uri="{0D108BD9-81ED-4DB2-BD59-A6C34878D82A}">
                    <a16:rowId xmlns:a16="http://schemas.microsoft.com/office/drawing/2014/main" val="4257475352"/>
                  </a:ext>
                </a:extLst>
              </a:tr>
              <a:tr h="443627">
                <a:tc>
                  <a:txBody>
                    <a:bodyPr/>
                    <a:lstStyle/>
                    <a:p>
                      <a:pPr>
                        <a:spcBef>
                          <a:spcPts val="150"/>
                        </a:spcBef>
                        <a:spcAft>
                          <a:spcPts val="150"/>
                        </a:spcAft>
                      </a:pPr>
                      <a:r>
                        <a:rPr lang="en-US" sz="1800" dirty="0">
                          <a:effectLst/>
                          <a:latin typeface="Calibri" panose="020F0502020204030204" pitchFamily="34" charset="0"/>
                          <a:cs typeface="Calibri" panose="020F0502020204030204" pitchFamily="34" charset="0"/>
                        </a:rPr>
                        <a:t>Primary Hospital Survival</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gridSpan="3">
                  <a:txBody>
                    <a:bodyPr/>
                    <a:lstStyle/>
                    <a:p>
                      <a:pPr algn="ctr">
                        <a:spcBef>
                          <a:spcPts val="150"/>
                        </a:spcBef>
                        <a:spcAft>
                          <a:spcPts val="150"/>
                        </a:spcAft>
                      </a:pPr>
                      <a:endParaRPr lang="nl-NL" sz="1800" dirty="0">
                        <a:effectLst/>
                        <a:latin typeface="Calibri" panose="020F0502020204030204" pitchFamily="34" charset="0"/>
                        <a:cs typeface="Calibri" panose="020F0502020204030204" pitchFamily="34" charset="0"/>
                      </a:endParaRPr>
                    </a:p>
                  </a:txBody>
                  <a:tcPr marL="67901" marR="67901" marT="0" marB="0" anchor="ctr"/>
                </a:tc>
                <a:tc hMerge="1">
                  <a:txBody>
                    <a:bodyPr/>
                    <a:lstStyle/>
                    <a:p>
                      <a:pPr>
                        <a:spcBef>
                          <a:spcPts val="150"/>
                        </a:spcBef>
                        <a:spcAft>
                          <a:spcPts val="150"/>
                        </a:spcAft>
                      </a:pPr>
                      <a:r>
                        <a:rPr lang="en-US" sz="1800">
                          <a:effectLst/>
                        </a:rPr>
                        <a:t> </a:t>
                      </a:r>
                      <a:endParaRPr lang="nl-NL"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01" marR="67901" marT="0" marB="0" anchor="ctr"/>
                </a:tc>
                <a:tc hMerge="1">
                  <a:txBody>
                    <a:bodyPr/>
                    <a:lstStyle/>
                    <a:p>
                      <a:pPr>
                        <a:spcBef>
                          <a:spcPts val="150"/>
                        </a:spcBef>
                        <a:spcAft>
                          <a:spcPts val="150"/>
                        </a:spcAft>
                      </a:pPr>
                      <a:r>
                        <a:rPr lang="en-US" sz="1800" dirty="0">
                          <a:effectLst/>
                        </a:rPr>
                        <a:t> </a:t>
                      </a: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901" marR="67901" marT="0" marB="0" anchor="ctr"/>
                </a:tc>
                <a:extLst>
                  <a:ext uri="{0D108BD9-81ED-4DB2-BD59-A6C34878D82A}">
                    <a16:rowId xmlns:a16="http://schemas.microsoft.com/office/drawing/2014/main" val="67265672"/>
                  </a:ext>
                </a:extLst>
              </a:tr>
              <a:tr h="443627">
                <a:tc>
                  <a:txBody>
                    <a:bodyPr/>
                    <a:lstStyle/>
                    <a:p>
                      <a:pPr marL="100965">
                        <a:spcBef>
                          <a:spcPts val="150"/>
                        </a:spcBef>
                        <a:spcAft>
                          <a:spcPts val="150"/>
                        </a:spcAft>
                      </a:pPr>
                      <a:r>
                        <a:rPr lang="en-US" sz="1800" dirty="0">
                          <a:effectLst/>
                          <a:latin typeface="Calibri" panose="020F0502020204030204" pitchFamily="34" charset="0"/>
                          <a:cs typeface="Calibri" panose="020F0502020204030204" pitchFamily="34" charset="0"/>
                        </a:rPr>
                        <a:t>Median adjusted OR (95% </a:t>
                      </a:r>
                      <a:r>
                        <a:rPr lang="en-US" sz="1800" dirty="0" err="1">
                          <a:effectLst/>
                          <a:latin typeface="Calibri" panose="020F0502020204030204" pitchFamily="34" charset="0"/>
                          <a:cs typeface="Calibri" panose="020F0502020204030204" pitchFamily="34" charset="0"/>
                        </a:rPr>
                        <a:t>CrI</a:t>
                      </a:r>
                      <a:r>
                        <a:rPr lang="en-US" sz="1800" dirty="0">
                          <a:effectLst/>
                          <a:latin typeface="Calibri" panose="020F0502020204030204" pitchFamily="34" charset="0"/>
                          <a:cs typeface="Calibri" panose="020F0502020204030204" pitchFamily="34" charset="0"/>
                        </a:rPr>
                        <a:t>)</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1.64 (1.14 to 2.35)</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2.01 (1.18 to 4.71)</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dirty="0">
                          <a:effectLst/>
                          <a:latin typeface="Calibri" panose="020F0502020204030204" pitchFamily="34" charset="0"/>
                          <a:cs typeface="Calibri" panose="020F0502020204030204" pitchFamily="34" charset="0"/>
                        </a:rPr>
                        <a:t>1</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extLst>
                  <a:ext uri="{0D108BD9-81ED-4DB2-BD59-A6C34878D82A}">
                    <a16:rowId xmlns:a16="http://schemas.microsoft.com/office/drawing/2014/main" val="3676593112"/>
                  </a:ext>
                </a:extLst>
              </a:tr>
              <a:tr h="443627">
                <a:tc>
                  <a:txBody>
                    <a:bodyPr/>
                    <a:lstStyle/>
                    <a:p>
                      <a:pPr>
                        <a:spcBef>
                          <a:spcPts val="150"/>
                        </a:spcBef>
                        <a:spcAft>
                          <a:spcPts val="150"/>
                        </a:spcAft>
                      </a:pPr>
                      <a:r>
                        <a:rPr lang="en-US" sz="1800">
                          <a:effectLst/>
                          <a:latin typeface="Calibri" panose="020F0502020204030204" pitchFamily="34" charset="0"/>
                          <a:cs typeface="Calibri" panose="020F0502020204030204" pitchFamily="34" charset="0"/>
                        </a:rPr>
                        <a:t>Probability of superiority to control, %</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99.6</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a:effectLst/>
                          <a:latin typeface="Calibri" panose="020F0502020204030204" pitchFamily="34" charset="0"/>
                          <a:cs typeface="Calibri" panose="020F0502020204030204" pitchFamily="34" charset="0"/>
                        </a:rPr>
                        <a:t>99.5</a:t>
                      </a:r>
                      <a:endParaRPr lang="nl-NL" sz="180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tc>
                  <a:txBody>
                    <a:bodyPr/>
                    <a:lstStyle/>
                    <a:p>
                      <a:pPr algn="ctr">
                        <a:spcBef>
                          <a:spcPts val="150"/>
                        </a:spcBef>
                        <a:spcAft>
                          <a:spcPts val="150"/>
                        </a:spcAft>
                      </a:pPr>
                      <a:r>
                        <a:rPr lang="en-US" sz="1800" dirty="0">
                          <a:effectLst/>
                          <a:latin typeface="Calibri" panose="020F0502020204030204" pitchFamily="34" charset="0"/>
                          <a:cs typeface="Calibri" panose="020F0502020204030204" pitchFamily="34" charset="0"/>
                        </a:rPr>
                        <a:t>-</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67901" marR="67901" marT="0" marB="0" anchor="ctr"/>
                </a:tc>
                <a:extLst>
                  <a:ext uri="{0D108BD9-81ED-4DB2-BD59-A6C34878D82A}">
                    <a16:rowId xmlns:a16="http://schemas.microsoft.com/office/drawing/2014/main" val="2153367397"/>
                  </a:ext>
                </a:extLst>
              </a:tr>
            </a:tbl>
          </a:graphicData>
        </a:graphic>
      </p:graphicFrame>
      <p:sp>
        <p:nvSpPr>
          <p:cNvPr id="3" name="Tekstvak 2">
            <a:extLst>
              <a:ext uri="{FF2B5EF4-FFF2-40B4-BE49-F238E27FC236}">
                <a16:creationId xmlns:a16="http://schemas.microsoft.com/office/drawing/2014/main" id="{D3E2D0C7-25F2-8C4D-A4B9-2CDB58BE63CB}"/>
              </a:ext>
            </a:extLst>
          </p:cNvPr>
          <p:cNvSpPr txBox="1"/>
          <p:nvPr/>
        </p:nvSpPr>
        <p:spPr>
          <a:xfrm>
            <a:off x="736600" y="6405208"/>
            <a:ext cx="50753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8A"/>
                </a:solidFill>
                <a:effectLst/>
                <a:uLnTx/>
                <a:uFillTx/>
                <a:latin typeface="Calibri" panose="020F0502020204030204" pitchFamily="34" charset="0"/>
                <a:cs typeface="Calibri" panose="020F0502020204030204" pitchFamily="34" charset="0"/>
              </a:rPr>
              <a:t>* = Hospital mortality pooling both IL-6ra was 27.3%</a:t>
            </a:r>
          </a:p>
        </p:txBody>
      </p:sp>
    </p:spTree>
    <p:extLst>
      <p:ext uri="{BB962C8B-B14F-4D97-AF65-F5344CB8AC3E}">
        <p14:creationId xmlns:p14="http://schemas.microsoft.com/office/powerpoint/2010/main" val="13158510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B16CA-6F46-C64F-97DD-D073F98D90E2}"/>
              </a:ext>
            </a:extLst>
          </p:cNvPr>
          <p:cNvPicPr>
            <a:picLocks noChangeAspect="1"/>
          </p:cNvPicPr>
          <p:nvPr/>
        </p:nvPicPr>
        <p:blipFill rotWithShape="1">
          <a:blip r:embed="rId3"/>
          <a:srcRect l="6032" t="20625" r="36937" b="31459"/>
          <a:stretch/>
        </p:blipFill>
        <p:spPr>
          <a:xfrm>
            <a:off x="4252912" y="452533"/>
            <a:ext cx="7663872" cy="4024409"/>
          </a:xfrm>
          <a:prstGeom prst="rect">
            <a:avLst/>
          </a:prstGeom>
        </p:spPr>
      </p:pic>
      <p:sp>
        <p:nvSpPr>
          <p:cNvPr id="11" name="Rectangle 10">
            <a:extLst>
              <a:ext uri="{FF2B5EF4-FFF2-40B4-BE49-F238E27FC236}">
                <a16:creationId xmlns:a16="http://schemas.microsoft.com/office/drawing/2014/main" id="{50416FDC-DBEC-F74B-B037-205CB3491C7E}"/>
              </a:ext>
            </a:extLst>
          </p:cNvPr>
          <p:cNvSpPr/>
          <p:nvPr/>
        </p:nvSpPr>
        <p:spPr>
          <a:xfrm>
            <a:off x="155991" y="6405467"/>
            <a:ext cx="76638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8A"/>
                </a:solidFill>
                <a:effectLst/>
                <a:uLnTx/>
                <a:uFillTx/>
                <a:latin typeface="Calibri" panose="020F0502020204030204" pitchFamily="34" charset="0"/>
                <a:cs typeface="Calibri" panose="020F0502020204030204" pitchFamily="34" charset="0"/>
              </a:rPr>
              <a:t>WHO REACT group </a:t>
            </a:r>
            <a:r>
              <a:rPr kumimoji="0" lang="en-US" sz="1800" b="0" i="0" u="none" strike="noStrike" kern="1200" cap="none" spc="0" normalizeH="0" baseline="0" noProof="0" dirty="0" err="1">
                <a:ln>
                  <a:noFill/>
                </a:ln>
                <a:solidFill>
                  <a:srgbClr val="00008A"/>
                </a:solidFill>
                <a:effectLst/>
                <a:uLnTx/>
                <a:uFillTx/>
                <a:latin typeface="Calibri" panose="020F0502020204030204" pitchFamily="34" charset="0"/>
                <a:cs typeface="Calibri" panose="020F0502020204030204" pitchFamily="34" charset="0"/>
              </a:rPr>
              <a:t>www.medrxiv.org</a:t>
            </a:r>
            <a:r>
              <a:rPr kumimoji="0" lang="en-US" sz="1800" b="0" i="0" u="none" strike="noStrike" kern="1200" cap="none" spc="0" normalizeH="0" baseline="0" noProof="0" dirty="0">
                <a:ln>
                  <a:noFill/>
                </a:ln>
                <a:solidFill>
                  <a:srgbClr val="00008A"/>
                </a:solidFill>
                <a:effectLst/>
                <a:uLnTx/>
                <a:uFillTx/>
                <a:latin typeface="Calibri" panose="020F0502020204030204" pitchFamily="34" charset="0"/>
                <a:cs typeface="Calibri" panose="020F0502020204030204" pitchFamily="34" charset="0"/>
              </a:rPr>
              <a:t>/content/10.1101/2021.08.26.21262523v1</a:t>
            </a:r>
            <a:endParaRPr kumimoji="0" lang="en-NL" sz="1800" b="0" i="0" u="none" strike="noStrike" kern="1200" cap="none" spc="0" normalizeH="0" baseline="0" noProof="0" dirty="0">
              <a:ln>
                <a:noFill/>
              </a:ln>
              <a:solidFill>
                <a:srgbClr val="00008A"/>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8530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330FA-3E1C-6945-8284-BB4290ACF677}"/>
              </a:ext>
            </a:extLst>
          </p:cNvPr>
          <p:cNvPicPr>
            <a:picLocks noChangeAspect="1"/>
          </p:cNvPicPr>
          <p:nvPr/>
        </p:nvPicPr>
        <p:blipFill rotWithShape="1">
          <a:blip r:embed="rId3"/>
          <a:srcRect t="7825" b="7825"/>
          <a:stretch/>
        </p:blipFill>
        <p:spPr>
          <a:xfrm>
            <a:off x="0" y="0"/>
            <a:ext cx="12192000" cy="6858000"/>
          </a:xfrm>
          <a:prstGeom prst="rect">
            <a:avLst/>
          </a:prstGeom>
        </p:spPr>
      </p:pic>
      <p:sp>
        <p:nvSpPr>
          <p:cNvPr id="4" name="TextBox 3">
            <a:extLst>
              <a:ext uri="{FF2B5EF4-FFF2-40B4-BE49-F238E27FC236}">
                <a16:creationId xmlns:a16="http://schemas.microsoft.com/office/drawing/2014/main" id="{09FF238F-BA3A-A042-B0BB-C9B4373FA578}"/>
              </a:ext>
            </a:extLst>
          </p:cNvPr>
          <p:cNvSpPr txBox="1"/>
          <p:nvPr/>
        </p:nvSpPr>
        <p:spPr>
          <a:xfrm>
            <a:off x="254643" y="2013996"/>
            <a:ext cx="4507260" cy="98488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 non-critically ill patients</a:t>
            </a:r>
          </a:p>
        </p:txBody>
      </p:sp>
      <p:sp>
        <p:nvSpPr>
          <p:cNvPr id="5" name="TextBox 4">
            <a:extLst>
              <a:ext uri="{FF2B5EF4-FFF2-40B4-BE49-F238E27FC236}">
                <a16:creationId xmlns:a16="http://schemas.microsoft.com/office/drawing/2014/main" id="{46188612-0E02-434F-BB48-BD5666934535}"/>
              </a:ext>
            </a:extLst>
          </p:cNvPr>
          <p:cNvSpPr txBox="1"/>
          <p:nvPr/>
        </p:nvSpPr>
        <p:spPr>
          <a:xfrm>
            <a:off x="7776535" y="3298785"/>
            <a:ext cx="3721788" cy="98488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32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no</a:t>
            </a:r>
            <a:r>
              <a:rPr kumimoji="0" lang="en-NL"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 critically ill patients</a:t>
            </a:r>
          </a:p>
        </p:txBody>
      </p:sp>
      <p:sp>
        <p:nvSpPr>
          <p:cNvPr id="6" name="Tekstvak 1">
            <a:extLst>
              <a:ext uri="{FF2B5EF4-FFF2-40B4-BE49-F238E27FC236}">
                <a16:creationId xmlns:a16="http://schemas.microsoft.com/office/drawing/2014/main" id="{20787CCA-C0E6-A24E-A9A0-FE6C7DEFFA6A}"/>
              </a:ext>
            </a:extLst>
          </p:cNvPr>
          <p:cNvSpPr txBox="1"/>
          <p:nvPr/>
        </p:nvSpPr>
        <p:spPr>
          <a:xfrm>
            <a:off x="5481380" y="6273225"/>
            <a:ext cx="6710620" cy="584775"/>
          </a:xfrm>
          <a:prstGeom prst="rect">
            <a:avLst/>
          </a:prstGeom>
          <a:noFill/>
        </p:spPr>
        <p:txBody>
          <a:bodyPr wrap="none" rtlCol="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REMAP-CAP, ACTIV-4a, and ATTACC Investigators </a:t>
            </a:r>
            <a:r>
              <a:rPr kumimoji="0" lang="en-US" sz="16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NEJM</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2021; 385:777-789</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ATTACC, ACTIV-4a, and REMAP-CAP Investigators </a:t>
            </a:r>
            <a:r>
              <a:rPr kumimoji="0" lang="en-US" sz="16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NEJM</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2021; 385:790-802</a:t>
            </a:r>
          </a:p>
        </p:txBody>
      </p:sp>
    </p:spTree>
    <p:extLst>
      <p:ext uri="{BB962C8B-B14F-4D97-AF65-F5344CB8AC3E}">
        <p14:creationId xmlns:p14="http://schemas.microsoft.com/office/powerpoint/2010/main" val="20470730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4D30B-74CC-DD47-A63C-91D71CA08A28}"/>
              </a:ext>
            </a:extLst>
          </p:cNvPr>
          <p:cNvPicPr>
            <a:picLocks noChangeAspect="1"/>
          </p:cNvPicPr>
          <p:nvPr/>
        </p:nvPicPr>
        <p:blipFill rotWithShape="1">
          <a:blip r:embed="rId3"/>
          <a:srcRect t="7837" b="7837"/>
          <a:stretch/>
        </p:blipFill>
        <p:spPr>
          <a:xfrm>
            <a:off x="0" y="0"/>
            <a:ext cx="12192000" cy="6858000"/>
          </a:xfrm>
          <a:prstGeom prst="rect">
            <a:avLst/>
          </a:prstGeom>
        </p:spPr>
      </p:pic>
      <p:sp>
        <p:nvSpPr>
          <p:cNvPr id="6" name="Tekstvak 1">
            <a:extLst>
              <a:ext uri="{FF2B5EF4-FFF2-40B4-BE49-F238E27FC236}">
                <a16:creationId xmlns:a16="http://schemas.microsoft.com/office/drawing/2014/main" id="{11EA261A-41FE-C148-B7B8-CB094B2C9D1F}"/>
              </a:ext>
            </a:extLst>
          </p:cNvPr>
          <p:cNvSpPr txBox="1"/>
          <p:nvPr/>
        </p:nvSpPr>
        <p:spPr>
          <a:xfrm>
            <a:off x="4924420" y="6519446"/>
            <a:ext cx="7168181" cy="338554"/>
          </a:xfrm>
          <a:prstGeom prst="rect">
            <a:avLst/>
          </a:prstGeom>
          <a:noFill/>
        </p:spPr>
        <p:txBody>
          <a:bodyPr wrap="none" rtlCol="0">
            <a:spAutoFit/>
          </a:bodyPr>
          <a:lstStyle/>
          <a:p>
            <a:pPr algn="r"/>
            <a:r>
              <a:rPr lang="nl-NL" sz="1600" dirty="0" err="1">
                <a:solidFill>
                  <a:srgbClr val="00008A"/>
                </a:solidFill>
                <a:latin typeface="Calibri" panose="020F0502020204030204" pitchFamily="34" charset="0"/>
                <a:cs typeface="Calibri" panose="020F0502020204030204" pitchFamily="34" charset="0"/>
              </a:rPr>
              <a:t>Writing</a:t>
            </a:r>
            <a:r>
              <a:rPr lang="nl-NL" sz="1600" dirty="0">
                <a:solidFill>
                  <a:srgbClr val="00008A"/>
                </a:solidFill>
                <a:latin typeface="Calibri" panose="020F0502020204030204" pitchFamily="34" charset="0"/>
                <a:cs typeface="Calibri" panose="020F0502020204030204" pitchFamily="34" charset="0"/>
              </a:rPr>
              <a:t> </a:t>
            </a:r>
            <a:r>
              <a:rPr lang="nl-NL" sz="1600" dirty="0" err="1">
                <a:solidFill>
                  <a:srgbClr val="00008A"/>
                </a:solidFill>
                <a:latin typeface="Calibri" panose="020F0502020204030204" pitchFamily="34" charset="0"/>
                <a:cs typeface="Calibri" panose="020F0502020204030204" pitchFamily="34" charset="0"/>
              </a:rPr>
              <a:t>Committee</a:t>
            </a:r>
            <a:r>
              <a:rPr lang="nl-NL" sz="1600" dirty="0">
                <a:solidFill>
                  <a:srgbClr val="00008A"/>
                </a:solidFill>
                <a:latin typeface="Calibri" panose="020F0502020204030204" pitchFamily="34" charset="0"/>
                <a:cs typeface="Calibri" panose="020F0502020204030204" pitchFamily="34" charset="0"/>
              </a:rPr>
              <a:t> </a:t>
            </a:r>
            <a:r>
              <a:rPr lang="nl-NL" sz="1600" dirty="0" err="1">
                <a:solidFill>
                  <a:srgbClr val="00008A"/>
                </a:solidFill>
                <a:latin typeface="Calibri" panose="020F0502020204030204" pitchFamily="34" charset="0"/>
                <a:cs typeface="Calibri" panose="020F0502020204030204" pitchFamily="34" charset="0"/>
              </a:rPr>
              <a:t>for</a:t>
            </a:r>
            <a:r>
              <a:rPr lang="nl-NL" sz="1600" dirty="0">
                <a:solidFill>
                  <a:srgbClr val="00008A"/>
                </a:solidFill>
                <a:latin typeface="Calibri" panose="020F0502020204030204" pitchFamily="34" charset="0"/>
                <a:cs typeface="Calibri" panose="020F0502020204030204" pitchFamily="34" charset="0"/>
              </a:rPr>
              <a:t> </a:t>
            </a:r>
            <a:r>
              <a:rPr lang="nl-NL" sz="1600" dirty="0" err="1">
                <a:solidFill>
                  <a:srgbClr val="00008A"/>
                </a:solidFill>
                <a:latin typeface="Calibri" panose="020F0502020204030204" pitchFamily="34" charset="0"/>
                <a:cs typeface="Calibri" panose="020F0502020204030204" pitchFamily="34" charset="0"/>
              </a:rPr>
              <a:t>the</a:t>
            </a:r>
            <a:r>
              <a:rPr lang="nl-NL" sz="1600" dirty="0">
                <a:solidFill>
                  <a:srgbClr val="00008A"/>
                </a:solidFill>
                <a:latin typeface="Calibri" panose="020F0502020204030204" pitchFamily="34" charset="0"/>
                <a:cs typeface="Calibri" panose="020F0502020204030204" pitchFamily="34" charset="0"/>
              </a:rPr>
              <a:t> REMAP-CAP Investigators </a:t>
            </a:r>
            <a:r>
              <a:rPr lang="nl-NL" sz="1600" i="1" dirty="0">
                <a:solidFill>
                  <a:srgbClr val="00008A"/>
                </a:solidFill>
                <a:latin typeface="Calibri" panose="020F0502020204030204" pitchFamily="34" charset="0"/>
                <a:cs typeface="Calibri" panose="020F0502020204030204" pitchFamily="34" charset="0"/>
              </a:rPr>
              <a:t>JAMA </a:t>
            </a:r>
            <a:r>
              <a:rPr lang="nl-NL" sz="1600" dirty="0">
                <a:solidFill>
                  <a:srgbClr val="00008A"/>
                </a:solidFill>
                <a:latin typeface="Calibri" panose="020F0502020204030204" pitchFamily="34" charset="0"/>
                <a:cs typeface="Calibri" panose="020F0502020204030204" pitchFamily="34" charset="0"/>
              </a:rPr>
              <a:t>2021;326(17):1690-1702</a:t>
            </a:r>
          </a:p>
        </p:txBody>
      </p:sp>
      <p:sp>
        <p:nvSpPr>
          <p:cNvPr id="7" name="TextBox 6">
            <a:extLst>
              <a:ext uri="{FF2B5EF4-FFF2-40B4-BE49-F238E27FC236}">
                <a16:creationId xmlns:a16="http://schemas.microsoft.com/office/drawing/2014/main" id="{A5F1C8E8-577D-7541-A5F9-7CA0C981880F}"/>
              </a:ext>
            </a:extLst>
          </p:cNvPr>
          <p:cNvSpPr txBox="1"/>
          <p:nvPr/>
        </p:nvSpPr>
        <p:spPr>
          <a:xfrm>
            <a:off x="5363572" y="3406628"/>
            <a:ext cx="490288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44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Convalescent plasma</a:t>
            </a:r>
          </a:p>
        </p:txBody>
      </p:sp>
      <p:sp>
        <p:nvSpPr>
          <p:cNvPr id="8" name="Oval 7">
            <a:extLst>
              <a:ext uri="{FF2B5EF4-FFF2-40B4-BE49-F238E27FC236}">
                <a16:creationId xmlns:a16="http://schemas.microsoft.com/office/drawing/2014/main" id="{B892DCD4-E9EB-774C-A9CE-FB7194CBE725}"/>
              </a:ext>
            </a:extLst>
          </p:cNvPr>
          <p:cNvSpPr/>
          <p:nvPr/>
        </p:nvSpPr>
        <p:spPr>
          <a:xfrm>
            <a:off x="4781545" y="3634589"/>
            <a:ext cx="285750" cy="285750"/>
          </a:xfrm>
          <a:prstGeom prst="ellipse">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Oval 8">
            <a:extLst>
              <a:ext uri="{FF2B5EF4-FFF2-40B4-BE49-F238E27FC236}">
                <a16:creationId xmlns:a16="http://schemas.microsoft.com/office/drawing/2014/main" id="{90C8B130-5471-9146-BCA0-FA1320BDE87A}"/>
              </a:ext>
            </a:extLst>
          </p:cNvPr>
          <p:cNvSpPr/>
          <p:nvPr/>
        </p:nvSpPr>
        <p:spPr>
          <a:xfrm>
            <a:off x="4781545" y="4472789"/>
            <a:ext cx="285750" cy="285750"/>
          </a:xfrm>
          <a:prstGeom prst="ellipse">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5C773DC5-9E43-7349-A272-FB7EACEA52CD}"/>
              </a:ext>
            </a:extLst>
          </p:cNvPr>
          <p:cNvSpPr txBox="1"/>
          <p:nvPr/>
        </p:nvSpPr>
        <p:spPr>
          <a:xfrm>
            <a:off x="5363572" y="4277110"/>
            <a:ext cx="471789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44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Antiplatelet therapy</a:t>
            </a:r>
          </a:p>
        </p:txBody>
      </p:sp>
    </p:spTree>
    <p:extLst>
      <p:ext uri="{BB962C8B-B14F-4D97-AF65-F5344CB8AC3E}">
        <p14:creationId xmlns:p14="http://schemas.microsoft.com/office/powerpoint/2010/main" val="41920818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FBB9EE-2EAC-1C4C-B4F1-BCA76E406061}"/>
              </a:ext>
            </a:extLst>
          </p:cNvPr>
          <p:cNvSpPr txBox="1"/>
          <p:nvPr/>
        </p:nvSpPr>
        <p:spPr>
          <a:xfrm>
            <a:off x="1484092" y="883494"/>
            <a:ext cx="2203937"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corticosteroids</a:t>
            </a:r>
          </a:p>
        </p:txBody>
      </p:sp>
      <p:sp>
        <p:nvSpPr>
          <p:cNvPr id="4" name="Oval 3">
            <a:extLst>
              <a:ext uri="{FF2B5EF4-FFF2-40B4-BE49-F238E27FC236}">
                <a16:creationId xmlns:a16="http://schemas.microsoft.com/office/drawing/2014/main" id="{B57D9F17-7D4F-E64D-8CD2-D6728156DFDD}"/>
              </a:ext>
            </a:extLst>
          </p:cNvPr>
          <p:cNvSpPr/>
          <p:nvPr/>
        </p:nvSpPr>
        <p:spPr>
          <a:xfrm>
            <a:off x="1035130" y="950454"/>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74CA605B-52F0-9C4D-BE1F-0BDA929D452E}"/>
              </a:ext>
            </a:extLst>
          </p:cNvPr>
          <p:cNvSpPr txBox="1"/>
          <p:nvPr/>
        </p:nvSpPr>
        <p:spPr>
          <a:xfrm>
            <a:off x="1484092" y="2361609"/>
            <a:ext cx="1756315"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TAC in ward</a:t>
            </a:r>
          </a:p>
        </p:txBody>
      </p:sp>
      <p:sp>
        <p:nvSpPr>
          <p:cNvPr id="10" name="TextBox 9">
            <a:extLst>
              <a:ext uri="{FF2B5EF4-FFF2-40B4-BE49-F238E27FC236}">
                <a16:creationId xmlns:a16="http://schemas.microsoft.com/office/drawing/2014/main" id="{9156A361-7E47-A34C-8CF9-BCD4587CBD62}"/>
              </a:ext>
            </a:extLst>
          </p:cNvPr>
          <p:cNvSpPr txBox="1"/>
          <p:nvPr/>
        </p:nvSpPr>
        <p:spPr>
          <a:xfrm>
            <a:off x="1487513" y="1370528"/>
            <a:ext cx="1724383"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tocilizumab</a:t>
            </a:r>
          </a:p>
        </p:txBody>
      </p:sp>
      <p:sp>
        <p:nvSpPr>
          <p:cNvPr id="11" name="Oval 10">
            <a:extLst>
              <a:ext uri="{FF2B5EF4-FFF2-40B4-BE49-F238E27FC236}">
                <a16:creationId xmlns:a16="http://schemas.microsoft.com/office/drawing/2014/main" id="{291F1C06-7587-4441-A2CD-D9E1D1227553}"/>
              </a:ext>
            </a:extLst>
          </p:cNvPr>
          <p:cNvSpPr/>
          <p:nvPr/>
        </p:nvSpPr>
        <p:spPr>
          <a:xfrm>
            <a:off x="1035130" y="1446516"/>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5DF60706-C589-3F46-9596-37C482FEE170}"/>
              </a:ext>
            </a:extLst>
          </p:cNvPr>
          <p:cNvSpPr txBox="1"/>
          <p:nvPr/>
        </p:nvSpPr>
        <p:spPr>
          <a:xfrm>
            <a:off x="1477287" y="3270586"/>
            <a:ext cx="661015"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HCQ</a:t>
            </a:r>
          </a:p>
        </p:txBody>
      </p:sp>
      <p:sp>
        <p:nvSpPr>
          <p:cNvPr id="15" name="Oval 14">
            <a:extLst>
              <a:ext uri="{FF2B5EF4-FFF2-40B4-BE49-F238E27FC236}">
                <a16:creationId xmlns:a16="http://schemas.microsoft.com/office/drawing/2014/main" id="{F2C36765-5908-7941-88F2-6BFD348D1D1E}"/>
              </a:ext>
            </a:extLst>
          </p:cNvPr>
          <p:cNvSpPr/>
          <p:nvPr/>
        </p:nvSpPr>
        <p:spPr>
          <a:xfrm>
            <a:off x="1044655" y="3335311"/>
            <a:ext cx="285750" cy="285750"/>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EE5EDD4A-789B-584C-9A8F-9714F20C0B11}"/>
              </a:ext>
            </a:extLst>
          </p:cNvPr>
          <p:cNvSpPr txBox="1"/>
          <p:nvPr/>
        </p:nvSpPr>
        <p:spPr>
          <a:xfrm>
            <a:off x="1473096" y="3741762"/>
            <a:ext cx="1594732"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lopinavir/r</a:t>
            </a:r>
          </a:p>
        </p:txBody>
      </p:sp>
      <p:sp>
        <p:nvSpPr>
          <p:cNvPr id="17" name="Oval 16">
            <a:extLst>
              <a:ext uri="{FF2B5EF4-FFF2-40B4-BE49-F238E27FC236}">
                <a16:creationId xmlns:a16="http://schemas.microsoft.com/office/drawing/2014/main" id="{2EFF92D6-9C89-CA4B-A340-A37318FA8C1E}"/>
              </a:ext>
            </a:extLst>
          </p:cNvPr>
          <p:cNvSpPr/>
          <p:nvPr/>
        </p:nvSpPr>
        <p:spPr>
          <a:xfrm>
            <a:off x="1044655" y="3833899"/>
            <a:ext cx="285750" cy="285750"/>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A3FEAE76-981E-AE45-B1F8-FE1699B1B2EA}"/>
              </a:ext>
            </a:extLst>
          </p:cNvPr>
          <p:cNvSpPr txBox="1"/>
          <p:nvPr/>
        </p:nvSpPr>
        <p:spPr>
          <a:xfrm>
            <a:off x="1460756" y="4261602"/>
            <a:ext cx="1300164"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anakinra</a:t>
            </a:r>
          </a:p>
        </p:txBody>
      </p:sp>
      <p:sp>
        <p:nvSpPr>
          <p:cNvPr id="19" name="Oval 18">
            <a:extLst>
              <a:ext uri="{FF2B5EF4-FFF2-40B4-BE49-F238E27FC236}">
                <a16:creationId xmlns:a16="http://schemas.microsoft.com/office/drawing/2014/main" id="{8E66418F-6755-0C43-98C2-0044E4E9A05B}"/>
              </a:ext>
            </a:extLst>
          </p:cNvPr>
          <p:cNvSpPr/>
          <p:nvPr/>
        </p:nvSpPr>
        <p:spPr>
          <a:xfrm>
            <a:off x="1035130" y="4327819"/>
            <a:ext cx="285750" cy="285750"/>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30DBA3B5-C0E6-5145-8222-C5DD5AA87ABB}"/>
              </a:ext>
            </a:extLst>
          </p:cNvPr>
          <p:cNvSpPr txBox="1"/>
          <p:nvPr/>
        </p:nvSpPr>
        <p:spPr>
          <a:xfrm>
            <a:off x="1476486" y="4749170"/>
            <a:ext cx="381515"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CP</a:t>
            </a:r>
          </a:p>
        </p:txBody>
      </p:sp>
      <p:sp>
        <p:nvSpPr>
          <p:cNvPr id="25" name="Oval 24">
            <a:extLst>
              <a:ext uri="{FF2B5EF4-FFF2-40B4-BE49-F238E27FC236}">
                <a16:creationId xmlns:a16="http://schemas.microsoft.com/office/drawing/2014/main" id="{FAF3051B-2C5E-2F42-AEA5-45F2EEA18619}"/>
              </a:ext>
            </a:extLst>
          </p:cNvPr>
          <p:cNvSpPr/>
          <p:nvPr/>
        </p:nvSpPr>
        <p:spPr>
          <a:xfrm>
            <a:off x="1035130" y="4821739"/>
            <a:ext cx="285750" cy="285750"/>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 name="TextBox 26">
            <a:extLst>
              <a:ext uri="{FF2B5EF4-FFF2-40B4-BE49-F238E27FC236}">
                <a16:creationId xmlns:a16="http://schemas.microsoft.com/office/drawing/2014/main" id="{56469C9D-652A-8F42-B4BC-33B13BD4EB5E}"/>
              </a:ext>
            </a:extLst>
          </p:cNvPr>
          <p:cNvSpPr txBox="1"/>
          <p:nvPr/>
        </p:nvSpPr>
        <p:spPr>
          <a:xfrm>
            <a:off x="1477287" y="1851590"/>
            <a:ext cx="1479572"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sarilumab</a:t>
            </a:r>
          </a:p>
        </p:txBody>
      </p:sp>
      <p:sp>
        <p:nvSpPr>
          <p:cNvPr id="28" name="Oval 27">
            <a:extLst>
              <a:ext uri="{FF2B5EF4-FFF2-40B4-BE49-F238E27FC236}">
                <a16:creationId xmlns:a16="http://schemas.microsoft.com/office/drawing/2014/main" id="{4F97BBD3-7045-7A45-A6A5-32BB127117B5}"/>
              </a:ext>
            </a:extLst>
          </p:cNvPr>
          <p:cNvSpPr/>
          <p:nvPr/>
        </p:nvSpPr>
        <p:spPr>
          <a:xfrm>
            <a:off x="1035130" y="1943517"/>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9" name="Oval 28">
            <a:extLst>
              <a:ext uri="{FF2B5EF4-FFF2-40B4-BE49-F238E27FC236}">
                <a16:creationId xmlns:a16="http://schemas.microsoft.com/office/drawing/2014/main" id="{6A10AE78-161F-7640-B242-64C88D0A555B}"/>
              </a:ext>
            </a:extLst>
          </p:cNvPr>
          <p:cNvSpPr/>
          <p:nvPr/>
        </p:nvSpPr>
        <p:spPr>
          <a:xfrm>
            <a:off x="1035130" y="2439024"/>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49AB5AD1-2ABE-F044-8110-370AEEA90E53}"/>
              </a:ext>
            </a:extLst>
          </p:cNvPr>
          <p:cNvSpPr txBox="1"/>
          <p:nvPr/>
        </p:nvSpPr>
        <p:spPr>
          <a:xfrm>
            <a:off x="1460756" y="5223171"/>
            <a:ext cx="1519262"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TAC in ICU</a:t>
            </a:r>
          </a:p>
        </p:txBody>
      </p:sp>
      <p:sp>
        <p:nvSpPr>
          <p:cNvPr id="42" name="Oval 41">
            <a:extLst>
              <a:ext uri="{FF2B5EF4-FFF2-40B4-BE49-F238E27FC236}">
                <a16:creationId xmlns:a16="http://schemas.microsoft.com/office/drawing/2014/main" id="{5271D24E-D57B-2047-BB77-D1D73FB5021E}"/>
              </a:ext>
            </a:extLst>
          </p:cNvPr>
          <p:cNvSpPr/>
          <p:nvPr/>
        </p:nvSpPr>
        <p:spPr>
          <a:xfrm>
            <a:off x="1035130" y="5315659"/>
            <a:ext cx="285750" cy="285750"/>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3" name="Oval 42">
            <a:extLst>
              <a:ext uri="{FF2B5EF4-FFF2-40B4-BE49-F238E27FC236}">
                <a16:creationId xmlns:a16="http://schemas.microsoft.com/office/drawing/2014/main" id="{87A5DCEB-DC8B-7347-9753-670E8B1BC5CB}"/>
              </a:ext>
            </a:extLst>
          </p:cNvPr>
          <p:cNvSpPr/>
          <p:nvPr/>
        </p:nvSpPr>
        <p:spPr>
          <a:xfrm>
            <a:off x="1035130" y="5809579"/>
            <a:ext cx="285750" cy="285750"/>
          </a:xfrm>
          <a:prstGeom prst="ellips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4" name="TextBox 43">
            <a:extLst>
              <a:ext uri="{FF2B5EF4-FFF2-40B4-BE49-F238E27FC236}">
                <a16:creationId xmlns:a16="http://schemas.microsoft.com/office/drawing/2014/main" id="{A565E8DF-C1EF-7346-A18F-1CD7442A5FC3}"/>
              </a:ext>
            </a:extLst>
          </p:cNvPr>
          <p:cNvSpPr txBox="1"/>
          <p:nvPr/>
        </p:nvSpPr>
        <p:spPr>
          <a:xfrm>
            <a:off x="1460756" y="5742583"/>
            <a:ext cx="2967928"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antiplatelet therapy</a:t>
            </a:r>
          </a:p>
        </p:txBody>
      </p:sp>
      <p:pic>
        <p:nvPicPr>
          <p:cNvPr id="46" name="Picture 45">
            <a:extLst>
              <a:ext uri="{FF2B5EF4-FFF2-40B4-BE49-F238E27FC236}">
                <a16:creationId xmlns:a16="http://schemas.microsoft.com/office/drawing/2014/main" id="{383D3486-428E-404E-BC2F-E25C9D2A0510}"/>
              </a:ext>
            </a:extLst>
          </p:cNvPr>
          <p:cNvPicPr>
            <a:picLocks noChangeAspect="1"/>
          </p:cNvPicPr>
          <p:nvPr/>
        </p:nvPicPr>
        <p:blipFill rotWithShape="1">
          <a:blip r:embed="rId3"/>
          <a:srcRect l="6879" t="8411" r="39270" b="12011"/>
          <a:stretch/>
        </p:blipFill>
        <p:spPr>
          <a:xfrm>
            <a:off x="6231054" y="1069985"/>
            <a:ext cx="5441081" cy="5025344"/>
          </a:xfrm>
          <a:prstGeom prst="rect">
            <a:avLst/>
          </a:prstGeom>
        </p:spPr>
      </p:pic>
      <p:sp>
        <p:nvSpPr>
          <p:cNvPr id="47" name="Tekstvak 1">
            <a:extLst>
              <a:ext uri="{FF2B5EF4-FFF2-40B4-BE49-F238E27FC236}">
                <a16:creationId xmlns:a16="http://schemas.microsoft.com/office/drawing/2014/main" id="{40D818C3-5EA1-9346-BF4D-9C96F601AE6D}"/>
              </a:ext>
            </a:extLst>
          </p:cNvPr>
          <p:cNvSpPr txBox="1"/>
          <p:nvPr/>
        </p:nvSpPr>
        <p:spPr>
          <a:xfrm>
            <a:off x="3570389" y="6235982"/>
            <a:ext cx="5321329" cy="584775"/>
          </a:xfrm>
          <a:prstGeom prst="rect">
            <a:avLst/>
          </a:prstGeom>
          <a:noFill/>
        </p:spPr>
        <p:txBody>
          <a:bodyPr wrap="none" rtlCol="0">
            <a:spAutoFit/>
          </a:bodyPr>
          <a:lstStyle/>
          <a:p>
            <a:pPr algn="r"/>
            <a:r>
              <a:rPr lang="nl-NL" sz="1600" dirty="0">
                <a:solidFill>
                  <a:srgbClr val="00008A"/>
                </a:solidFill>
                <a:latin typeface="Calibri" panose="020F0502020204030204" pitchFamily="34" charset="0"/>
                <a:cs typeface="Calibri" panose="020F0502020204030204" pitchFamily="34" charset="0"/>
              </a:rPr>
              <a:t>The REMAP-CAP investigators </a:t>
            </a:r>
            <a:r>
              <a:rPr lang="nl-NL" sz="1600" i="1" dirty="0">
                <a:solidFill>
                  <a:srgbClr val="00008A"/>
                </a:solidFill>
                <a:latin typeface="Calibri" panose="020F0502020204030204" pitchFamily="34" charset="0"/>
                <a:cs typeface="Calibri" panose="020F0502020204030204" pitchFamily="34" charset="0"/>
              </a:rPr>
              <a:t>NEJM</a:t>
            </a:r>
            <a:r>
              <a:rPr lang="nl-NL" sz="1600" dirty="0">
                <a:solidFill>
                  <a:srgbClr val="00008A"/>
                </a:solidFill>
                <a:latin typeface="Calibri" panose="020F0502020204030204" pitchFamily="34" charset="0"/>
                <a:cs typeface="Calibri" panose="020F0502020204030204" pitchFamily="34" charset="0"/>
              </a:rPr>
              <a:t> 2021; 384(16):1491-1502</a:t>
            </a:r>
          </a:p>
          <a:p>
            <a:pPr algn="r"/>
            <a:r>
              <a:rPr lang="nl-NL" sz="1600" dirty="0">
                <a:solidFill>
                  <a:srgbClr val="00008A"/>
                </a:solidFill>
                <a:latin typeface="Calibri" panose="020F0502020204030204" pitchFamily="34" charset="0"/>
                <a:cs typeface="Calibri" panose="020F0502020204030204" pitchFamily="34" charset="0"/>
              </a:rPr>
              <a:t>WHO REACT </a:t>
            </a:r>
            <a:r>
              <a:rPr lang="nl-NL" sz="1600" dirty="0" err="1">
                <a:solidFill>
                  <a:srgbClr val="00008A"/>
                </a:solidFill>
                <a:latin typeface="Calibri" panose="020F0502020204030204" pitchFamily="34" charset="0"/>
                <a:cs typeface="Calibri" panose="020F0502020204030204" pitchFamily="34" charset="0"/>
              </a:rPr>
              <a:t>Working</a:t>
            </a:r>
            <a:r>
              <a:rPr lang="nl-NL" sz="1600" dirty="0">
                <a:solidFill>
                  <a:srgbClr val="00008A"/>
                </a:solidFill>
                <a:latin typeface="Calibri" panose="020F0502020204030204" pitchFamily="34" charset="0"/>
                <a:cs typeface="Calibri" panose="020F0502020204030204" pitchFamily="34" charset="0"/>
              </a:rPr>
              <a:t> Group </a:t>
            </a:r>
            <a:r>
              <a:rPr lang="en-US" sz="1600" i="1" dirty="0">
                <a:solidFill>
                  <a:srgbClr val="00008A"/>
                </a:solidFill>
                <a:latin typeface="Calibri" panose="020F0502020204030204" pitchFamily="34" charset="0"/>
                <a:cs typeface="Calibri" panose="020F0502020204030204" pitchFamily="34" charset="0"/>
              </a:rPr>
              <a:t>JAMA </a:t>
            </a:r>
            <a:r>
              <a:rPr lang="en-US" sz="1600" dirty="0">
                <a:solidFill>
                  <a:srgbClr val="00008A"/>
                </a:solidFill>
                <a:latin typeface="Calibri" panose="020F0502020204030204" pitchFamily="34" charset="0"/>
                <a:cs typeface="Calibri" panose="020F0502020204030204" pitchFamily="34" charset="0"/>
              </a:rPr>
              <a:t>2021;326(6):499-518</a:t>
            </a:r>
            <a:endParaRPr lang="nl-NL" sz="1600" i="1" dirty="0">
              <a:solidFill>
                <a:srgbClr val="00008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93955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613191DB-F3DF-DF4B-9A30-8FDABF978030}"/>
              </a:ext>
            </a:extLst>
          </p:cNvPr>
          <p:cNvGraphicFramePr>
            <a:graphicFrameLocks noGrp="1"/>
          </p:cNvGraphicFramePr>
          <p:nvPr>
            <p:extLst>
              <p:ext uri="{D42A27DB-BD31-4B8C-83A1-F6EECF244321}">
                <p14:modId xmlns:p14="http://schemas.microsoft.com/office/powerpoint/2010/main" val="2097400053"/>
              </p:ext>
            </p:extLst>
          </p:nvPr>
        </p:nvGraphicFramePr>
        <p:xfrm>
          <a:off x="351758" y="629264"/>
          <a:ext cx="11480578" cy="4693920"/>
        </p:xfrm>
        <a:graphic>
          <a:graphicData uri="http://schemas.openxmlformats.org/drawingml/2006/table">
            <a:tbl>
              <a:tblPr firstRow="1" bandRow="1">
                <a:tableStyleId>{5C22544A-7EE6-4342-B048-85BDC9FD1C3A}</a:tableStyleId>
              </a:tblPr>
              <a:tblGrid>
                <a:gridCol w="1989106">
                  <a:extLst>
                    <a:ext uri="{9D8B030D-6E8A-4147-A177-3AD203B41FA5}">
                      <a16:colId xmlns:a16="http://schemas.microsoft.com/office/drawing/2014/main" val="2070037151"/>
                    </a:ext>
                  </a:extLst>
                </a:gridCol>
                <a:gridCol w="1737360">
                  <a:extLst>
                    <a:ext uri="{9D8B030D-6E8A-4147-A177-3AD203B41FA5}">
                      <a16:colId xmlns:a16="http://schemas.microsoft.com/office/drawing/2014/main" val="1491780895"/>
                    </a:ext>
                  </a:extLst>
                </a:gridCol>
                <a:gridCol w="7754112">
                  <a:extLst>
                    <a:ext uri="{9D8B030D-6E8A-4147-A177-3AD203B41FA5}">
                      <a16:colId xmlns:a16="http://schemas.microsoft.com/office/drawing/2014/main" val="1203466823"/>
                    </a:ext>
                  </a:extLst>
                </a:gridCol>
              </a:tblGrid>
              <a:tr h="295295">
                <a:tc>
                  <a:txBody>
                    <a:bodyPr/>
                    <a:lstStyle/>
                    <a:p>
                      <a:r>
                        <a:rPr lang="en-NL" sz="1600" dirty="0">
                          <a:solidFill>
                            <a:schemeClr val="bg1"/>
                          </a:solidFill>
                          <a:latin typeface="Calibri" panose="020F0502020204030204" pitchFamily="34" charset="0"/>
                          <a:cs typeface="Calibri" panose="020F0502020204030204" pitchFamily="34" charset="0"/>
                        </a:rPr>
                        <a:t>Conclusion</a:t>
                      </a:r>
                    </a:p>
                  </a:txBody>
                  <a:tcPr anchor="ctr"/>
                </a:tc>
                <a:tc>
                  <a:txBody>
                    <a:bodyPr/>
                    <a:lstStyle/>
                    <a:p>
                      <a:r>
                        <a:rPr lang="en-NL" sz="1600" dirty="0">
                          <a:solidFill>
                            <a:schemeClr val="bg1"/>
                          </a:solidFill>
                          <a:latin typeface="Calibri" panose="020F0502020204030204" pitchFamily="34" charset="0"/>
                          <a:cs typeface="Calibri" panose="020F0502020204030204" pitchFamily="34" charset="0"/>
                        </a:rPr>
                        <a:t>Result</a:t>
                      </a:r>
                    </a:p>
                  </a:txBody>
                  <a:tcPr anchor="ctr"/>
                </a:tc>
                <a:tc>
                  <a:txBody>
                    <a:bodyPr/>
                    <a:lstStyle/>
                    <a:p>
                      <a:r>
                        <a:rPr lang="en-NL" sz="1600" dirty="0">
                          <a:solidFill>
                            <a:schemeClr val="bg1"/>
                          </a:solidFill>
                          <a:latin typeface="Calibri" panose="020F0502020204030204" pitchFamily="34" charset="0"/>
                          <a:cs typeface="Calibri" panose="020F0502020204030204" pitchFamily="34" charset="0"/>
                        </a:rPr>
                        <a:t>Publications</a:t>
                      </a:r>
                    </a:p>
                  </a:txBody>
                  <a:tcPr anchor="ctr"/>
                </a:tc>
                <a:extLst>
                  <a:ext uri="{0D108BD9-81ED-4DB2-BD59-A6C34878D82A}">
                    <a16:rowId xmlns:a16="http://schemas.microsoft.com/office/drawing/2014/main" val="406523888"/>
                  </a:ext>
                </a:extLst>
              </a:tr>
              <a:tr h="370840">
                <a:tc>
                  <a:txBody>
                    <a:bodyPr/>
                    <a:lstStyle/>
                    <a:p>
                      <a:r>
                        <a:rPr lang="en-NL" sz="1600" dirty="0">
                          <a:solidFill>
                            <a:schemeClr val="tx1"/>
                          </a:solidFill>
                          <a:latin typeface="Calibri" panose="020F0502020204030204" pitchFamily="34" charset="0"/>
                          <a:cs typeface="Calibri" panose="020F0502020204030204" pitchFamily="34" charset="0"/>
                        </a:rPr>
                        <a:t>Corticosteroids</a:t>
                      </a:r>
                    </a:p>
                  </a:txBody>
                  <a:tcPr anchor="ctr"/>
                </a:tc>
                <a:tc>
                  <a:txBody>
                    <a:bodyPr/>
                    <a:lstStyle/>
                    <a:p>
                      <a:r>
                        <a:rPr lang="en-NL" sz="1600" dirty="0">
                          <a:solidFill>
                            <a:schemeClr val="tx1"/>
                          </a:solidFill>
                          <a:latin typeface="Calibri" panose="020F0502020204030204" pitchFamily="34" charset="0"/>
                          <a:cs typeface="Calibri" panose="020F0502020204030204" pitchFamily="34" charset="0"/>
                        </a:rPr>
                        <a:t>Benefit</a:t>
                      </a:r>
                    </a:p>
                  </a:txBody>
                  <a:tcPr anchor="ctr"/>
                </a:tc>
                <a:tc>
                  <a:txBody>
                    <a:bodyPr/>
                    <a:lstStyle/>
                    <a:p>
                      <a:r>
                        <a:rPr lang="en-US" sz="1600" dirty="0">
                          <a:solidFill>
                            <a:schemeClr val="tx1"/>
                          </a:solidFill>
                          <a:latin typeface="Calibri" panose="020F0502020204030204" pitchFamily="34" charset="0"/>
                          <a:cs typeface="Calibri" panose="020F0502020204030204" pitchFamily="34" charset="0"/>
                        </a:rPr>
                        <a:t>REMAP-CAP Investigators, </a:t>
                      </a:r>
                      <a:r>
                        <a:rPr lang="en-US" sz="1600" i="1" dirty="0">
                          <a:solidFill>
                            <a:schemeClr val="tx1"/>
                          </a:solidFill>
                          <a:latin typeface="Calibri" panose="020F0502020204030204" pitchFamily="34" charset="0"/>
                          <a:cs typeface="Calibri" panose="020F0502020204030204" pitchFamily="34" charset="0"/>
                        </a:rPr>
                        <a:t>JAMA</a:t>
                      </a:r>
                      <a:r>
                        <a:rPr lang="en-US" sz="1600" dirty="0">
                          <a:solidFill>
                            <a:schemeClr val="tx1"/>
                          </a:solidFill>
                          <a:latin typeface="Calibri" panose="020F0502020204030204" pitchFamily="34" charset="0"/>
                          <a:cs typeface="Calibri" panose="020F0502020204030204" pitchFamily="34" charset="0"/>
                        </a:rPr>
                        <a:t> 2020;324(13):1317-1329</a:t>
                      </a:r>
                    </a:p>
                    <a:p>
                      <a:r>
                        <a:rPr lang="en-US" sz="1600" dirty="0">
                          <a:solidFill>
                            <a:schemeClr val="tx1"/>
                          </a:solidFill>
                          <a:latin typeface="Calibri" panose="020F0502020204030204" pitchFamily="34" charset="0"/>
                          <a:cs typeface="Calibri" panose="020F0502020204030204" pitchFamily="34" charset="0"/>
                        </a:rPr>
                        <a:t>REACT Working Group, </a:t>
                      </a:r>
                      <a:r>
                        <a:rPr lang="en-US" sz="1600" i="1" dirty="0">
                          <a:solidFill>
                            <a:schemeClr val="tx1"/>
                          </a:solidFill>
                          <a:latin typeface="Calibri" panose="020F0502020204030204" pitchFamily="34" charset="0"/>
                          <a:cs typeface="Calibri" panose="020F0502020204030204" pitchFamily="34" charset="0"/>
                        </a:rPr>
                        <a:t>JAMA</a:t>
                      </a:r>
                      <a:r>
                        <a:rPr lang="en-US" sz="1600" dirty="0">
                          <a:solidFill>
                            <a:schemeClr val="tx1"/>
                          </a:solidFill>
                          <a:latin typeface="Calibri" panose="020F0502020204030204" pitchFamily="34" charset="0"/>
                          <a:cs typeface="Calibri" panose="020F0502020204030204" pitchFamily="34" charset="0"/>
                        </a:rPr>
                        <a:t> 2020;324(13):1330-1341</a:t>
                      </a:r>
                    </a:p>
                    <a:p>
                      <a:r>
                        <a:rPr lang="en-US" sz="1600" dirty="0">
                          <a:solidFill>
                            <a:schemeClr val="tx1"/>
                          </a:solidFill>
                          <a:latin typeface="Calibri" panose="020F0502020204030204" pitchFamily="34" charset="0"/>
                          <a:cs typeface="Calibri" panose="020F0502020204030204" pitchFamily="34" charset="0"/>
                        </a:rPr>
                        <a:t>WHO living guideline, </a:t>
                      </a:r>
                      <a:r>
                        <a:rPr lang="en-US" sz="1600" i="1" dirty="0">
                          <a:solidFill>
                            <a:schemeClr val="tx1"/>
                          </a:solidFill>
                          <a:latin typeface="Calibri" panose="020F0502020204030204" pitchFamily="34" charset="0"/>
                          <a:cs typeface="Calibri" panose="020F0502020204030204" pitchFamily="34" charset="0"/>
                        </a:rPr>
                        <a:t>BMJ</a:t>
                      </a:r>
                      <a:r>
                        <a:rPr lang="en-US" sz="1600" dirty="0">
                          <a:solidFill>
                            <a:schemeClr val="tx1"/>
                          </a:solidFill>
                          <a:latin typeface="Calibri" panose="020F0502020204030204" pitchFamily="34" charset="0"/>
                          <a:cs typeface="Calibri" panose="020F0502020204030204" pitchFamily="34" charset="0"/>
                        </a:rPr>
                        <a:t> 2020;370:m3379 (first version)</a:t>
                      </a:r>
                    </a:p>
                  </a:txBody>
                  <a:tcPr anchor="ctr"/>
                </a:tc>
                <a:extLst>
                  <a:ext uri="{0D108BD9-81ED-4DB2-BD59-A6C34878D82A}">
                    <a16:rowId xmlns:a16="http://schemas.microsoft.com/office/drawing/2014/main" val="101772878"/>
                  </a:ext>
                </a:extLst>
              </a:tr>
              <a:tr h="741680">
                <a:tc>
                  <a:txBody>
                    <a:bodyPr/>
                    <a:lstStyle/>
                    <a:p>
                      <a:r>
                        <a:rPr lang="en-NL" sz="1600" dirty="0">
                          <a:solidFill>
                            <a:schemeClr val="tx1"/>
                          </a:solidFill>
                          <a:latin typeface="Calibri" panose="020F0502020204030204" pitchFamily="34" charset="0"/>
                          <a:cs typeface="Calibri" panose="020F0502020204030204" pitchFamily="34" charset="0"/>
                        </a:rPr>
                        <a:t>Lopinavir/ritonavir</a:t>
                      </a:r>
                    </a:p>
                    <a:p>
                      <a:r>
                        <a:rPr lang="en-NL" sz="1600" dirty="0">
                          <a:solidFill>
                            <a:schemeClr val="tx1"/>
                          </a:solidFill>
                          <a:latin typeface="Calibri" panose="020F0502020204030204" pitchFamily="34" charset="0"/>
                          <a:cs typeface="Calibri" panose="020F0502020204030204" pitchFamily="34" charset="0"/>
                        </a:rPr>
                        <a:t>Hydroxychloroquine</a:t>
                      </a:r>
                    </a:p>
                  </a:txBody>
                  <a:tcPr anchor="ctr"/>
                </a:tc>
                <a:tc>
                  <a:txBody>
                    <a:bodyPr/>
                    <a:lstStyle/>
                    <a:p>
                      <a:r>
                        <a:rPr lang="en-NL" sz="1600" dirty="0">
                          <a:solidFill>
                            <a:schemeClr val="tx1"/>
                          </a:solidFill>
                          <a:latin typeface="Calibri" panose="020F0502020204030204" pitchFamily="34" charset="0"/>
                          <a:cs typeface="Calibri" panose="020F0502020204030204" pitchFamily="34" charset="0"/>
                        </a:rPr>
                        <a:t>Likely harm</a:t>
                      </a:r>
                    </a:p>
                    <a:p>
                      <a:r>
                        <a:rPr lang="en-NL" sz="1600" dirty="0">
                          <a:solidFill>
                            <a:schemeClr val="tx1"/>
                          </a:solidFill>
                          <a:latin typeface="Calibri" panose="020F0502020204030204" pitchFamily="34" charset="0"/>
                          <a:cs typeface="Calibri" panose="020F0502020204030204" pitchFamily="34" charset="0"/>
                        </a:rPr>
                        <a:t>Harm</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L" sz="1600" dirty="0">
                          <a:solidFill>
                            <a:schemeClr val="tx1"/>
                          </a:solidFill>
                          <a:latin typeface="Calibri" panose="020F0502020204030204" pitchFamily="34" charset="0"/>
                          <a:cs typeface="Calibri" panose="020F0502020204030204" pitchFamily="34" charset="0"/>
                        </a:rPr>
                        <a:t>REMAP-CAP Investigators, </a:t>
                      </a:r>
                      <a:r>
                        <a:rPr lang="en-US" sz="1600" i="1" dirty="0">
                          <a:solidFill>
                            <a:schemeClr val="tx1"/>
                          </a:solidFill>
                          <a:latin typeface="Calibri" panose="020F0502020204030204" pitchFamily="34" charset="0"/>
                          <a:cs typeface="Calibri" panose="020F0502020204030204" pitchFamily="34" charset="0"/>
                        </a:rPr>
                        <a:t>ICM</a:t>
                      </a:r>
                      <a:r>
                        <a:rPr lang="en-US" sz="1600" dirty="0">
                          <a:solidFill>
                            <a:schemeClr val="tx1"/>
                          </a:solidFill>
                          <a:latin typeface="Calibri" panose="020F0502020204030204" pitchFamily="34" charset="0"/>
                          <a:cs typeface="Calibri" panose="020F0502020204030204" pitchFamily="34" charset="0"/>
                        </a:rPr>
                        <a:t> 2021 Aug;47(8):867-886</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solidFill>
                            <a:schemeClr val="tx1"/>
                          </a:solidFill>
                          <a:latin typeface="Calibri" panose="020F0502020204030204" pitchFamily="34" charset="0"/>
                          <a:cs typeface="Calibri" panose="020F0502020204030204" pitchFamily="34" charset="0"/>
                        </a:rPr>
                        <a:t>Cathrine</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Axfors</a:t>
                      </a:r>
                      <a:r>
                        <a:rPr lang="en-US" sz="1600" dirty="0">
                          <a:solidFill>
                            <a:schemeClr val="tx1"/>
                          </a:solidFill>
                          <a:latin typeface="Calibri" panose="020F0502020204030204" pitchFamily="34" charset="0"/>
                          <a:cs typeface="Calibri" panose="020F0502020204030204" pitchFamily="34" charset="0"/>
                        </a:rPr>
                        <a:t> et al., </a:t>
                      </a:r>
                      <a:r>
                        <a:rPr lang="en-US" sz="1600" i="1" dirty="0">
                          <a:solidFill>
                            <a:schemeClr val="tx1"/>
                          </a:solidFill>
                          <a:latin typeface="Calibri" panose="020F0502020204030204" pitchFamily="34" charset="0"/>
                          <a:cs typeface="Calibri" panose="020F0502020204030204" pitchFamily="34" charset="0"/>
                        </a:rPr>
                        <a:t>Nature Comms </a:t>
                      </a:r>
                      <a:r>
                        <a:rPr lang="en-US" sz="1600" dirty="0">
                          <a:solidFill>
                            <a:schemeClr val="tx1"/>
                          </a:solidFill>
                          <a:latin typeface="Calibri" panose="020F0502020204030204" pitchFamily="34" charset="0"/>
                          <a:cs typeface="Calibri" panose="020F0502020204030204" pitchFamily="34" charset="0"/>
                        </a:rPr>
                        <a:t>2021; 12: 2349</a:t>
                      </a:r>
                      <a:endParaRPr lang="en-NL" sz="16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69173329"/>
                  </a:ext>
                </a:extLst>
              </a:tr>
              <a:tr h="1112520">
                <a:tc>
                  <a:txBody>
                    <a:bodyPr/>
                    <a:lstStyle/>
                    <a:p>
                      <a:r>
                        <a:rPr lang="en-NL" sz="1600" dirty="0">
                          <a:solidFill>
                            <a:schemeClr val="tx1"/>
                          </a:solidFill>
                          <a:latin typeface="Calibri" panose="020F0502020204030204" pitchFamily="34" charset="0"/>
                          <a:cs typeface="Calibri" panose="020F0502020204030204" pitchFamily="34" charset="0"/>
                        </a:rPr>
                        <a:t>Tocilizumab</a:t>
                      </a:r>
                    </a:p>
                    <a:p>
                      <a:r>
                        <a:rPr lang="en-NL" sz="1600" dirty="0">
                          <a:solidFill>
                            <a:schemeClr val="tx1"/>
                          </a:solidFill>
                          <a:latin typeface="Calibri" panose="020F0502020204030204" pitchFamily="34" charset="0"/>
                          <a:cs typeface="Calibri" panose="020F0502020204030204" pitchFamily="34" charset="0"/>
                        </a:rPr>
                        <a:t>Sarilumab</a:t>
                      </a:r>
                    </a:p>
                    <a:p>
                      <a:r>
                        <a:rPr lang="en-NL" sz="1600" dirty="0">
                          <a:solidFill>
                            <a:schemeClr val="tx1"/>
                          </a:solidFill>
                          <a:latin typeface="Calibri" panose="020F0502020204030204" pitchFamily="34" charset="0"/>
                          <a:cs typeface="Calibri" panose="020F0502020204030204" pitchFamily="34" charset="0"/>
                        </a:rPr>
                        <a:t>Anakinra</a:t>
                      </a:r>
                    </a:p>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solidFill>
                            <a:schemeClr val="tx1"/>
                          </a:solidFill>
                          <a:latin typeface="Calibri" panose="020F0502020204030204" pitchFamily="34" charset="0"/>
                          <a:cs typeface="Calibri" panose="020F0502020204030204" pitchFamily="34" charset="0"/>
                        </a:rPr>
                        <a:t>Interferon beta-1a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L" sz="1600" dirty="0">
                        <a:solidFill>
                          <a:schemeClr val="tx1"/>
                        </a:solidFill>
                        <a:latin typeface="Calibri" panose="020F0502020204030204" pitchFamily="34" charset="0"/>
                        <a:cs typeface="Calibri" panose="020F0502020204030204" pitchFamily="34" charset="0"/>
                      </a:endParaRPr>
                    </a:p>
                  </a:txBody>
                  <a:tcPr anchor="ctr"/>
                </a:tc>
                <a:tc>
                  <a:txBody>
                    <a:bodyPr/>
                    <a:lstStyle/>
                    <a:p>
                      <a:r>
                        <a:rPr lang="en-NL" sz="1600" dirty="0">
                          <a:solidFill>
                            <a:schemeClr val="tx1"/>
                          </a:solidFill>
                          <a:latin typeface="Calibri" panose="020F0502020204030204" pitchFamily="34" charset="0"/>
                          <a:cs typeface="Calibri" panose="020F0502020204030204" pitchFamily="34" charset="0"/>
                        </a:rPr>
                        <a:t>Benefit</a:t>
                      </a:r>
                    </a:p>
                    <a:p>
                      <a:r>
                        <a:rPr lang="en-NL" sz="1600" dirty="0">
                          <a:solidFill>
                            <a:schemeClr val="tx1"/>
                          </a:solidFill>
                          <a:latin typeface="Calibri" panose="020F0502020204030204" pitchFamily="34" charset="0"/>
                          <a:cs typeface="Calibri" panose="020F0502020204030204" pitchFamily="34" charset="0"/>
                        </a:rPr>
                        <a:t>Benefit</a:t>
                      </a:r>
                    </a:p>
                    <a:p>
                      <a:r>
                        <a:rPr lang="en-NL" sz="1600" dirty="0">
                          <a:solidFill>
                            <a:schemeClr val="tx1"/>
                          </a:solidFill>
                          <a:latin typeface="Calibri" panose="020F0502020204030204" pitchFamily="34" charset="0"/>
                          <a:cs typeface="Calibri" panose="020F0502020204030204" pitchFamily="34" charset="0"/>
                        </a:rPr>
                        <a:t>Futile</a:t>
                      </a:r>
                    </a:p>
                    <a:p>
                      <a:r>
                        <a:rPr lang="en-NL" sz="1600" dirty="0">
                          <a:solidFill>
                            <a:schemeClr val="tx1"/>
                          </a:solidFill>
                          <a:latin typeface="Calibri" panose="020F0502020204030204" pitchFamily="34" charset="0"/>
                          <a:cs typeface="Calibri" panose="020F0502020204030204" pitchFamily="34" charset="0"/>
                        </a:rPr>
                        <a:t>Operationally futile</a:t>
                      </a:r>
                    </a:p>
                  </a:txBody>
                  <a:tcPr anchor="ctr"/>
                </a:tc>
                <a:tc>
                  <a:txBody>
                    <a:bodyPr/>
                    <a:lstStyle/>
                    <a:p>
                      <a:r>
                        <a:rPr lang="en-US" sz="1600" dirty="0">
                          <a:solidFill>
                            <a:schemeClr val="tx1"/>
                          </a:solidFill>
                          <a:latin typeface="Calibri" panose="020F0502020204030204" pitchFamily="34" charset="0"/>
                          <a:cs typeface="Calibri" panose="020F0502020204030204" pitchFamily="34" charset="0"/>
                        </a:rPr>
                        <a:t>The REMAP-CAP investigators </a:t>
                      </a:r>
                      <a:r>
                        <a:rPr lang="en-US" sz="1600" i="1" dirty="0">
                          <a:solidFill>
                            <a:schemeClr val="tx1"/>
                          </a:solidFill>
                          <a:latin typeface="Calibri" panose="020F0502020204030204" pitchFamily="34" charset="0"/>
                          <a:cs typeface="Calibri" panose="020F0502020204030204" pitchFamily="34" charset="0"/>
                        </a:rPr>
                        <a:t>NEJM</a:t>
                      </a:r>
                      <a:r>
                        <a:rPr lang="en-US" sz="1600" dirty="0">
                          <a:solidFill>
                            <a:schemeClr val="tx1"/>
                          </a:solidFill>
                          <a:latin typeface="Calibri" panose="020F0502020204030204" pitchFamily="34" charset="0"/>
                          <a:cs typeface="Calibri" panose="020F0502020204030204" pitchFamily="34" charset="0"/>
                        </a:rPr>
                        <a:t> 2021; 384(16):1491-1502</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solidFill>
                            <a:schemeClr val="tx1"/>
                          </a:solidFill>
                          <a:latin typeface="Calibri" panose="020F0502020204030204" pitchFamily="34" charset="0"/>
                          <a:cs typeface="Calibri" panose="020F0502020204030204" pitchFamily="34" charset="0"/>
                        </a:rPr>
                        <a:t>WHO REACT </a:t>
                      </a:r>
                      <a:r>
                        <a:rPr lang="nl-NL" sz="1600" dirty="0" err="1">
                          <a:solidFill>
                            <a:schemeClr val="tx1"/>
                          </a:solidFill>
                          <a:latin typeface="Calibri" panose="020F0502020204030204" pitchFamily="34" charset="0"/>
                          <a:cs typeface="Calibri" panose="020F0502020204030204" pitchFamily="34" charset="0"/>
                        </a:rPr>
                        <a:t>Working</a:t>
                      </a:r>
                      <a:r>
                        <a:rPr lang="nl-NL" sz="1600" dirty="0">
                          <a:solidFill>
                            <a:schemeClr val="tx1"/>
                          </a:solidFill>
                          <a:latin typeface="Calibri" panose="020F0502020204030204" pitchFamily="34" charset="0"/>
                          <a:cs typeface="Calibri" panose="020F0502020204030204" pitchFamily="34" charset="0"/>
                        </a:rPr>
                        <a:t> Group </a:t>
                      </a:r>
                      <a:r>
                        <a:rPr lang="nl-NL" sz="1600" i="1" dirty="0">
                          <a:solidFill>
                            <a:schemeClr val="tx1"/>
                          </a:solidFill>
                          <a:latin typeface="Calibri" panose="020F0502020204030204" pitchFamily="34" charset="0"/>
                          <a:cs typeface="Calibri" panose="020F0502020204030204" pitchFamily="34" charset="0"/>
                        </a:rPr>
                        <a:t>JAMA</a:t>
                      </a:r>
                      <a:r>
                        <a:rPr lang="nl-NL" sz="1600" dirty="0">
                          <a:solidFill>
                            <a:schemeClr val="tx1"/>
                          </a:solidFill>
                          <a:latin typeface="Calibri" panose="020F0502020204030204" pitchFamily="34" charset="0"/>
                          <a:cs typeface="Calibri" panose="020F0502020204030204" pitchFamily="34" charset="0"/>
                        </a:rPr>
                        <a:t> 2021;326(6):499-518</a:t>
                      </a:r>
                      <a:endParaRPr lang="en-NL" sz="1600" dirty="0">
                        <a:solidFill>
                          <a:schemeClr val="tx1"/>
                        </a:solidFill>
                        <a:latin typeface="Calibri" panose="020F0502020204030204" pitchFamily="34" charset="0"/>
                        <a:cs typeface="Calibri" panose="020F0502020204030204" pitchFamily="34" charset="0"/>
                      </a:endParaRPr>
                    </a:p>
                    <a:p>
                      <a:r>
                        <a:rPr lang="en-US" sz="1600" dirty="0">
                          <a:solidFill>
                            <a:schemeClr val="tx1"/>
                          </a:solidFill>
                          <a:latin typeface="Calibri" panose="020F0502020204030204" pitchFamily="34" charset="0"/>
                          <a:cs typeface="Calibri" panose="020F0502020204030204" pitchFamily="34" charset="0"/>
                        </a:rPr>
                        <a:t>The REMAP-CAP Investigators </a:t>
                      </a:r>
                      <a:r>
                        <a:rPr lang="en-US" sz="16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www.medrxiv.org/content/10.1101/2021.06.18.21259133v2</a:t>
                      </a:r>
                      <a:endParaRPr lang="en-US" sz="1600" dirty="0">
                        <a:solidFill>
                          <a:schemeClr val="tx1"/>
                        </a:solidFill>
                        <a:latin typeface="Calibri" panose="020F0502020204030204" pitchFamily="34" charset="0"/>
                        <a:cs typeface="Calibri" panose="020F0502020204030204" pitchFamily="34" charset="0"/>
                      </a:endParaRPr>
                    </a:p>
                    <a:p>
                      <a:r>
                        <a:rPr lang="en-US" sz="1600" dirty="0">
                          <a:solidFill>
                            <a:schemeClr val="tx1"/>
                          </a:solidFill>
                          <a:latin typeface="Calibri" panose="020F0502020204030204" pitchFamily="34" charset="0"/>
                          <a:cs typeface="Calibri" panose="020F0502020204030204" pitchFamily="34" charset="0"/>
                        </a:rPr>
                        <a:t>WHO REACT group </a:t>
                      </a:r>
                      <a:r>
                        <a:rPr lang="en-US" sz="1600" dirty="0">
                          <a:solidFill>
                            <a:schemeClr val="tx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xmlns="" val="tx"/>
                              </a:ext>
                            </a:extLst>
                          </a:hlinkClick>
                        </a:rPr>
                        <a:t>www.medrxiv.org/content/10.1101/2021.08.26.21262523v1</a:t>
                      </a:r>
                      <a:endParaRPr lang="en-US" sz="16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1237225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solidFill>
                            <a:schemeClr val="tx1"/>
                          </a:solidFill>
                          <a:latin typeface="Calibri" panose="020F0502020204030204" pitchFamily="34" charset="0"/>
                          <a:cs typeface="Calibri" panose="020F0502020204030204" pitchFamily="34" charset="0"/>
                        </a:rPr>
                        <a:t>Heparin – moderate</a:t>
                      </a:r>
                    </a:p>
                  </a:txBody>
                  <a:tcPr anchor="ctr"/>
                </a:tc>
                <a:tc>
                  <a:txBody>
                    <a:bodyPr/>
                    <a:lstStyle/>
                    <a:p>
                      <a:r>
                        <a:rPr lang="en-NL" sz="1600" dirty="0">
                          <a:solidFill>
                            <a:schemeClr val="tx1"/>
                          </a:solidFill>
                          <a:latin typeface="Calibri" panose="020F0502020204030204" pitchFamily="34" charset="0"/>
                          <a:cs typeface="Calibri" panose="020F0502020204030204" pitchFamily="34" charset="0"/>
                        </a:rPr>
                        <a:t>Benefit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The ATTACC, ACTIV-4a, and REMAP-CAP Investigators </a:t>
                      </a:r>
                      <a:r>
                        <a:rPr lang="en-US" sz="1600" i="1" dirty="0">
                          <a:solidFill>
                            <a:schemeClr val="tx1"/>
                          </a:solidFill>
                          <a:latin typeface="Calibri" panose="020F0502020204030204" pitchFamily="34" charset="0"/>
                          <a:cs typeface="Calibri" panose="020F0502020204030204" pitchFamily="34" charset="0"/>
                        </a:rPr>
                        <a:t>NEJM</a:t>
                      </a:r>
                      <a:r>
                        <a:rPr lang="en-US" sz="1600" dirty="0">
                          <a:solidFill>
                            <a:schemeClr val="tx1"/>
                          </a:solidFill>
                          <a:latin typeface="Calibri" panose="020F0502020204030204" pitchFamily="34" charset="0"/>
                          <a:cs typeface="Calibri" panose="020F0502020204030204" pitchFamily="34" charset="0"/>
                        </a:rPr>
                        <a:t> 2021; 385:790-802</a:t>
                      </a:r>
                    </a:p>
                  </a:txBody>
                  <a:tcPr anchor="ctr"/>
                </a:tc>
                <a:extLst>
                  <a:ext uri="{0D108BD9-81ED-4DB2-BD59-A6C34878D82A}">
                    <a16:rowId xmlns:a16="http://schemas.microsoft.com/office/drawing/2014/main" val="2361058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solidFill>
                            <a:schemeClr val="tx1"/>
                          </a:solidFill>
                          <a:latin typeface="Calibri" panose="020F0502020204030204" pitchFamily="34" charset="0"/>
                          <a:cs typeface="Calibri" panose="020F0502020204030204" pitchFamily="34" charset="0"/>
                        </a:rPr>
                        <a:t>Heparin – severe</a:t>
                      </a:r>
                    </a:p>
                  </a:txBody>
                  <a:tcPr anchor="ctr"/>
                </a:tc>
                <a:tc>
                  <a:txBody>
                    <a:bodyPr/>
                    <a:lstStyle/>
                    <a:p>
                      <a:r>
                        <a:rPr lang="en-NL" sz="1600" dirty="0">
                          <a:solidFill>
                            <a:schemeClr val="tx1"/>
                          </a:solidFill>
                          <a:latin typeface="Calibri" panose="020F0502020204030204" pitchFamily="34" charset="0"/>
                          <a:cs typeface="Calibri" panose="020F0502020204030204" pitchFamily="34" charset="0"/>
                        </a:rPr>
                        <a:t>Futile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The REMAP-CAP, ACTIV-4a, and ATTACC Investigators </a:t>
                      </a:r>
                      <a:r>
                        <a:rPr lang="en-US" sz="1600" i="1" dirty="0">
                          <a:solidFill>
                            <a:schemeClr val="tx1"/>
                          </a:solidFill>
                          <a:latin typeface="Calibri" panose="020F0502020204030204" pitchFamily="34" charset="0"/>
                          <a:cs typeface="Calibri" panose="020F0502020204030204" pitchFamily="34" charset="0"/>
                        </a:rPr>
                        <a:t>NEJM</a:t>
                      </a:r>
                      <a:r>
                        <a:rPr lang="en-US" sz="1600" dirty="0">
                          <a:solidFill>
                            <a:schemeClr val="tx1"/>
                          </a:solidFill>
                          <a:latin typeface="Calibri" panose="020F0502020204030204" pitchFamily="34" charset="0"/>
                          <a:cs typeface="Calibri" panose="020F0502020204030204" pitchFamily="34" charset="0"/>
                        </a:rPr>
                        <a:t> 2021; 385:777-789</a:t>
                      </a:r>
                    </a:p>
                  </a:txBody>
                  <a:tcPr anchor="ctr"/>
                </a:tc>
                <a:extLst>
                  <a:ext uri="{0D108BD9-81ED-4DB2-BD59-A6C34878D82A}">
                    <a16:rowId xmlns:a16="http://schemas.microsoft.com/office/drawing/2014/main" val="627907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solidFill>
                            <a:schemeClr val="tx1"/>
                          </a:solidFill>
                          <a:latin typeface="Calibri" panose="020F0502020204030204" pitchFamily="34" charset="0"/>
                          <a:cs typeface="Calibri" panose="020F0502020204030204" pitchFamily="34" charset="0"/>
                        </a:rPr>
                        <a:t>Convalescent plasma</a:t>
                      </a:r>
                    </a:p>
                  </a:txBody>
                  <a:tcPr anchor="ctr"/>
                </a:tc>
                <a:tc>
                  <a:txBody>
                    <a:bodyPr/>
                    <a:lstStyle/>
                    <a:p>
                      <a:r>
                        <a:rPr lang="en-NL" sz="1600" dirty="0">
                          <a:solidFill>
                            <a:schemeClr val="tx1"/>
                          </a:solidFill>
                          <a:latin typeface="Calibri" panose="020F0502020204030204" pitchFamily="34" charset="0"/>
                          <a:cs typeface="Calibri" panose="020F0502020204030204" pitchFamily="34" charset="0"/>
                        </a:rPr>
                        <a:t>Futile</a:t>
                      </a:r>
                    </a:p>
                  </a:txBody>
                  <a:tcPr anchor="ct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Writing Committee for the REMAP-CAP Investigators </a:t>
                      </a:r>
                      <a:r>
                        <a:rPr lang="en-US" sz="1600" i="1" dirty="0">
                          <a:solidFill>
                            <a:schemeClr val="tx1"/>
                          </a:solidFill>
                          <a:latin typeface="Calibri" panose="020F0502020204030204" pitchFamily="34" charset="0"/>
                          <a:cs typeface="Calibri" panose="020F0502020204030204" pitchFamily="34" charset="0"/>
                        </a:rPr>
                        <a:t>JAMA</a:t>
                      </a:r>
                      <a:r>
                        <a:rPr lang="en-US" sz="1600" dirty="0">
                          <a:solidFill>
                            <a:schemeClr val="tx1"/>
                          </a:solidFill>
                          <a:latin typeface="Calibri" panose="020F0502020204030204" pitchFamily="34" charset="0"/>
                          <a:cs typeface="Calibri" panose="020F0502020204030204" pitchFamily="34" charset="0"/>
                        </a:rPr>
                        <a:t> 2021;326(17):1690-1702</a:t>
                      </a:r>
                    </a:p>
                  </a:txBody>
                  <a:tcPr anchor="ctr"/>
                </a:tc>
                <a:extLst>
                  <a:ext uri="{0D108BD9-81ED-4DB2-BD59-A6C34878D82A}">
                    <a16:rowId xmlns:a16="http://schemas.microsoft.com/office/drawing/2014/main" val="767528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600" dirty="0">
                          <a:solidFill>
                            <a:schemeClr val="tx1"/>
                          </a:solidFill>
                          <a:latin typeface="Calibri" panose="020F0502020204030204" pitchFamily="34" charset="0"/>
                          <a:cs typeface="Calibri" panose="020F0502020204030204" pitchFamily="34" charset="0"/>
                        </a:rPr>
                        <a:t>Aspirin</a:t>
                      </a:r>
                    </a:p>
                  </a:txBody>
                  <a:tcPr anchor="ctr"/>
                </a:tc>
                <a:tc>
                  <a:txBody>
                    <a:bodyPr/>
                    <a:lstStyle/>
                    <a:p>
                      <a:r>
                        <a:rPr lang="en-NL" sz="1600" dirty="0">
                          <a:solidFill>
                            <a:schemeClr val="tx1"/>
                          </a:solidFill>
                          <a:latin typeface="Calibri" panose="020F0502020204030204" pitchFamily="34" charset="0"/>
                          <a:cs typeface="Calibri" panose="020F0502020204030204" pitchFamily="34" charset="0"/>
                        </a:rPr>
                        <a:t>Futile</a:t>
                      </a:r>
                    </a:p>
                  </a:txBody>
                  <a:tcPr anchor="ctr"/>
                </a:tc>
                <a:tc>
                  <a:txBody>
                    <a:bodyPr/>
                    <a:lstStyle/>
                    <a:p>
                      <a:r>
                        <a:rPr lang="en-NL" sz="1600" dirty="0">
                          <a:solidFill>
                            <a:schemeClr val="tx1"/>
                          </a:solidFill>
                          <a:latin typeface="Calibri" panose="020F0502020204030204" pitchFamily="34" charset="0"/>
                          <a:cs typeface="Calibri" panose="020F0502020204030204" pitchFamily="34" charset="0"/>
                        </a:rPr>
                        <a:t>Under review</a:t>
                      </a:r>
                    </a:p>
                  </a:txBody>
                  <a:tcPr anchor="ctr"/>
                </a:tc>
                <a:extLst>
                  <a:ext uri="{0D108BD9-81ED-4DB2-BD59-A6C34878D82A}">
                    <a16:rowId xmlns:a16="http://schemas.microsoft.com/office/drawing/2014/main" val="497808276"/>
                  </a:ext>
                </a:extLst>
              </a:tr>
            </a:tbl>
          </a:graphicData>
        </a:graphic>
      </p:graphicFrame>
    </p:spTree>
    <p:extLst>
      <p:ext uri="{BB962C8B-B14F-4D97-AF65-F5344CB8AC3E}">
        <p14:creationId xmlns:p14="http://schemas.microsoft.com/office/powerpoint/2010/main" val="10794635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38E271-308C-2E46-A3EC-56326F9084CC}" type="slidenum">
              <a:rPr kumimoji="0" lang="nl-BE" sz="1000" b="0" i="0" u="none" strike="noStrike" kern="1200" cap="none" spc="0" normalizeH="0" baseline="0" noProof="0" smtClean="0">
                <a:ln>
                  <a:noFill/>
                </a:ln>
                <a:solidFill>
                  <a:srgbClr val="002E65"/>
                </a:solidFill>
                <a:effectLst/>
                <a:uLnTx/>
                <a:uFillTx/>
                <a:latin typeface="Calibri Light" panose="020F0302020204030204" pitchFamily="34" charset="0"/>
                <a:ea typeface="+mn-ea"/>
                <a:cs typeface="Calibri Light" panose="020F03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nl-BE" sz="1000" b="0" i="0" u="none" strike="noStrike" kern="1200" cap="none" spc="0" normalizeH="0" baseline="0" noProof="0" dirty="0">
              <a:ln>
                <a:noFill/>
              </a:ln>
              <a:solidFill>
                <a:srgbClr val="002E65"/>
              </a:solidFill>
              <a:effectLst/>
              <a:uLnTx/>
              <a:uFillTx/>
              <a:latin typeface="Calibri Light" panose="020F0302020204030204" pitchFamily="34" charset="0"/>
              <a:ea typeface="+mn-ea"/>
              <a:cs typeface="Calibri Light" panose="020F0302020204030204" pitchFamily="34" charset="0"/>
            </a:endParaRPr>
          </a:p>
        </p:txBody>
      </p:sp>
      <p:pic>
        <p:nvPicPr>
          <p:cNvPr id="6" name="Picture 2" descr="U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78" y="6445250"/>
            <a:ext cx="411268" cy="1762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ome - PREPARE Europe">
            <a:extLst>
              <a:ext uri="{FF2B5EF4-FFF2-40B4-BE49-F238E27FC236}">
                <a16:creationId xmlns:a16="http://schemas.microsoft.com/office/drawing/2014/main" id="{92638DE6-8044-9449-8186-BC849FF9758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673" t="6582" r="19346"/>
          <a:stretch/>
        </p:blipFill>
        <p:spPr bwMode="auto">
          <a:xfrm>
            <a:off x="9139911" y="70610"/>
            <a:ext cx="432936" cy="415625"/>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9" descr="EU commits to tackling COVID-19 with new project &gt; Prepare europe">
            <a:extLst>
              <a:ext uri="{FF2B5EF4-FFF2-40B4-BE49-F238E27FC236}">
                <a16:creationId xmlns:a16="http://schemas.microsoft.com/office/drawing/2014/main" id="{9EEFC86C-00C7-E243-96AC-20F6BF225FA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15001" y="65914"/>
            <a:ext cx="422932" cy="420321"/>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10420884" y="180807"/>
            <a:ext cx="666176" cy="190532"/>
          </a:xfrm>
          <a:prstGeom prst="rect">
            <a:avLst/>
          </a:prstGeom>
        </p:spPr>
      </p:pic>
      <p:pic>
        <p:nvPicPr>
          <p:cNvPr id="13" name="Picture 12"/>
          <p:cNvPicPr>
            <a:picLocks noChangeAspect="1"/>
          </p:cNvPicPr>
          <p:nvPr/>
        </p:nvPicPr>
        <p:blipFill>
          <a:blip r:embed="rId6"/>
          <a:stretch>
            <a:fillRect/>
          </a:stretch>
        </p:blipFill>
        <p:spPr>
          <a:xfrm>
            <a:off x="11201639" y="82242"/>
            <a:ext cx="608045" cy="387662"/>
          </a:xfrm>
          <a:prstGeom prst="rect">
            <a:avLst/>
          </a:prstGeom>
        </p:spPr>
      </p:pic>
      <p:pic>
        <p:nvPicPr>
          <p:cNvPr id="15" name="Picture 14"/>
          <p:cNvPicPr>
            <a:picLocks noChangeAspect="1"/>
          </p:cNvPicPr>
          <p:nvPr/>
        </p:nvPicPr>
        <p:blipFill>
          <a:blip r:embed="rId7"/>
          <a:stretch>
            <a:fillRect/>
          </a:stretch>
        </p:blipFill>
        <p:spPr>
          <a:xfrm>
            <a:off x="9640128" y="5868857"/>
            <a:ext cx="1571598" cy="871478"/>
          </a:xfrm>
          <a:prstGeom prst="rect">
            <a:avLst/>
          </a:prstGeom>
        </p:spPr>
      </p:pic>
      <p:pic>
        <p:nvPicPr>
          <p:cNvPr id="11" name="Picture 3"/>
          <p:cNvPicPr>
            <a:picLocks noChangeAspect="1"/>
          </p:cNvPicPr>
          <p:nvPr/>
        </p:nvPicPr>
        <p:blipFill rotWithShape="1">
          <a:blip r:embed="rId8"/>
          <a:srcRect l="17885" r="12562" b="22205"/>
          <a:stretch/>
        </p:blipFill>
        <p:spPr>
          <a:xfrm>
            <a:off x="2480880" y="5789596"/>
            <a:ext cx="804580" cy="899926"/>
          </a:xfrm>
          <a:prstGeom prst="rect">
            <a:avLst/>
          </a:prstGeom>
        </p:spPr>
      </p:pic>
      <p:pic>
        <p:nvPicPr>
          <p:cNvPr id="16" name="Picture 12" descr="22 dec: Bloedverdunners niet effectief bij ernstig zieke COVID-19-patiënten  - UMC Utrecht"/>
          <p:cNvPicPr>
            <a:picLocks noChangeAspect="1" noChangeArrowheads="1"/>
          </p:cNvPicPr>
          <p:nvPr/>
        </p:nvPicPr>
        <p:blipFill rotWithShape="1">
          <a:blip r:embed="rId9">
            <a:extLst>
              <a:ext uri="{28A0092B-C50C-407E-A947-70E740481C1C}">
                <a14:useLocalDpi xmlns:a14="http://schemas.microsoft.com/office/drawing/2010/main" val="0"/>
              </a:ext>
            </a:extLst>
          </a:blip>
          <a:srcRect l="15339" r="27026"/>
          <a:stretch/>
        </p:blipFill>
        <p:spPr bwMode="auto">
          <a:xfrm>
            <a:off x="5879805" y="5782076"/>
            <a:ext cx="834949" cy="9183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212">
            <a:extLst>
              <a:ext uri="{FF2B5EF4-FFF2-40B4-BE49-F238E27FC236}">
                <a16:creationId xmlns:a16="http://schemas.microsoft.com/office/drawing/2014/main" id="{6E27E8B4-2CD9-3640-9F73-15115703EE5F}"/>
              </a:ext>
            </a:extLst>
          </p:cNvPr>
          <p:cNvSpPr txBox="1"/>
          <p:nvPr/>
        </p:nvSpPr>
        <p:spPr>
          <a:xfrm>
            <a:off x="3488890" y="5887048"/>
            <a:ext cx="1381009" cy="738664"/>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smtClean="0">
                <a:ln>
                  <a:noFill/>
                </a:ln>
                <a:solidFill>
                  <a:srgbClr val="415B80"/>
                </a:solidFill>
                <a:effectLst/>
                <a:uLnTx/>
                <a:uFillTx/>
                <a:latin typeface="Calibri" panose="020F0502020204030204"/>
                <a:ea typeface="+mn-ea"/>
                <a:cs typeface="+mn-cs"/>
              </a:rPr>
              <a:t>Sir Peter Horby</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smtClean="0">
                <a:ln>
                  <a:noFill/>
                </a:ln>
                <a:solidFill>
                  <a:srgbClr val="EA2C38">
                    <a:lumMod val="50000"/>
                  </a:srgbClr>
                </a:solidFill>
                <a:effectLst/>
                <a:uLnTx/>
                <a:uFillTx/>
                <a:latin typeface="Calibri" panose="020F0502020204030204"/>
                <a:ea typeface="+mn-ea"/>
                <a:cs typeface="+mn-cs"/>
              </a:rPr>
              <a:t>RECOVERY</a:t>
            </a:r>
            <a:endParaRPr kumimoji="0" lang="en-US" sz="1400" b="0" i="0" u="none" strike="noStrike" kern="1200" cap="none" spc="0" normalizeH="0" baseline="0" noProof="0" dirty="0">
              <a:ln>
                <a:noFill/>
              </a:ln>
              <a:solidFill>
                <a:srgbClr val="EA2C38">
                  <a:lumMod val="50000"/>
                </a:srgbClr>
              </a:solidFill>
              <a:effectLst/>
              <a:uLnTx/>
              <a:uFillTx/>
              <a:latin typeface="Calibri" panose="020F0502020204030204"/>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NL" sz="1400" b="0" i="0" u="none" strike="noStrike" kern="1200" cap="none" spc="0" normalizeH="0" baseline="0" noProof="0" dirty="0">
              <a:ln>
                <a:noFill/>
              </a:ln>
              <a:solidFill>
                <a:srgbClr val="EA2C38">
                  <a:lumMod val="50000"/>
                </a:srgbClr>
              </a:solidFill>
              <a:effectLst/>
              <a:uLnTx/>
              <a:uFillTx/>
              <a:latin typeface="Calibri" panose="020F0502020204030204"/>
              <a:ea typeface="+mn-ea"/>
              <a:cs typeface="+mn-cs"/>
            </a:endParaRPr>
          </a:p>
        </p:txBody>
      </p:sp>
      <p:sp>
        <p:nvSpPr>
          <p:cNvPr id="18" name="TextBox 212">
            <a:extLst>
              <a:ext uri="{FF2B5EF4-FFF2-40B4-BE49-F238E27FC236}">
                <a16:creationId xmlns:a16="http://schemas.microsoft.com/office/drawing/2014/main" id="{6E27E8B4-2CD9-3640-9F73-15115703EE5F}"/>
              </a:ext>
            </a:extLst>
          </p:cNvPr>
          <p:cNvSpPr txBox="1"/>
          <p:nvPr/>
        </p:nvSpPr>
        <p:spPr>
          <a:xfrm>
            <a:off x="6903681" y="5890277"/>
            <a:ext cx="1381009" cy="523220"/>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dirty="0" smtClean="0">
                <a:ln>
                  <a:noFill/>
                </a:ln>
                <a:solidFill>
                  <a:srgbClr val="415B80"/>
                </a:solidFill>
                <a:effectLst/>
                <a:uLnTx/>
                <a:uFillTx/>
                <a:latin typeface="Calibri" panose="020F0502020204030204"/>
                <a:ea typeface="+mn-ea"/>
                <a:cs typeface="+mn-cs"/>
              </a:rPr>
              <a:t>Lennie Derde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smtClean="0">
                <a:ln>
                  <a:noFill/>
                </a:ln>
                <a:solidFill>
                  <a:srgbClr val="EA2C38">
                    <a:lumMod val="50000"/>
                  </a:srgbClr>
                </a:solidFill>
                <a:effectLst/>
                <a:uLnTx/>
                <a:uFillTx/>
                <a:latin typeface="Calibri" panose="020F0502020204030204"/>
                <a:ea typeface="+mn-ea"/>
                <a:cs typeface="+mn-cs"/>
              </a:rPr>
              <a:t>REMAP-CAP</a:t>
            </a:r>
            <a:endParaRPr kumimoji="0" lang="en-NL" sz="1400" b="0" i="0" u="none" strike="noStrike" kern="1200" cap="none" spc="0" normalizeH="0" baseline="0" noProof="0" dirty="0">
              <a:ln>
                <a:noFill/>
              </a:ln>
              <a:solidFill>
                <a:srgbClr val="EA2C38">
                  <a:lumMod val="50000"/>
                </a:srgbClr>
              </a:solidFill>
              <a:effectLst/>
              <a:uLnTx/>
              <a:uFillTx/>
              <a:latin typeface="Calibri" panose="020F0502020204030204"/>
              <a:ea typeface="+mn-ea"/>
              <a:cs typeface="+mn-cs"/>
            </a:endParaRPr>
          </a:p>
        </p:txBody>
      </p:sp>
      <p:graphicFrame>
        <p:nvGraphicFramePr>
          <p:cNvPr id="14" name="Table 1"/>
          <p:cNvGraphicFramePr>
            <a:graphicFrameLocks noGrp="1"/>
          </p:cNvGraphicFramePr>
          <p:nvPr>
            <p:extLst/>
          </p:nvPr>
        </p:nvGraphicFramePr>
        <p:xfrm>
          <a:off x="540450" y="601928"/>
          <a:ext cx="11181156" cy="5039830"/>
        </p:xfrm>
        <a:graphic>
          <a:graphicData uri="http://schemas.openxmlformats.org/drawingml/2006/table">
            <a:tbl>
              <a:tblPr>
                <a:tableStyleId>{5C22544A-7EE6-4342-B048-85BDC9FD1C3A}</a:tableStyleId>
              </a:tblPr>
              <a:tblGrid>
                <a:gridCol w="2261361">
                  <a:extLst>
                    <a:ext uri="{9D8B030D-6E8A-4147-A177-3AD203B41FA5}">
                      <a16:colId xmlns:a16="http://schemas.microsoft.com/office/drawing/2014/main" val="68873712"/>
                    </a:ext>
                  </a:extLst>
                </a:gridCol>
                <a:gridCol w="721341">
                  <a:extLst>
                    <a:ext uri="{9D8B030D-6E8A-4147-A177-3AD203B41FA5}">
                      <a16:colId xmlns:a16="http://schemas.microsoft.com/office/drawing/2014/main" val="2220543943"/>
                    </a:ext>
                  </a:extLst>
                </a:gridCol>
                <a:gridCol w="482262">
                  <a:extLst>
                    <a:ext uri="{9D8B030D-6E8A-4147-A177-3AD203B41FA5}">
                      <a16:colId xmlns:a16="http://schemas.microsoft.com/office/drawing/2014/main" val="3262744764"/>
                    </a:ext>
                  </a:extLst>
                </a:gridCol>
                <a:gridCol w="482262">
                  <a:extLst>
                    <a:ext uri="{9D8B030D-6E8A-4147-A177-3AD203B41FA5}">
                      <a16:colId xmlns:a16="http://schemas.microsoft.com/office/drawing/2014/main" val="1542913387"/>
                    </a:ext>
                  </a:extLst>
                </a:gridCol>
                <a:gridCol w="482262">
                  <a:extLst>
                    <a:ext uri="{9D8B030D-6E8A-4147-A177-3AD203B41FA5}">
                      <a16:colId xmlns:a16="http://schemas.microsoft.com/office/drawing/2014/main" val="4013345954"/>
                    </a:ext>
                  </a:extLst>
                </a:gridCol>
                <a:gridCol w="482262">
                  <a:extLst>
                    <a:ext uri="{9D8B030D-6E8A-4147-A177-3AD203B41FA5}">
                      <a16:colId xmlns:a16="http://schemas.microsoft.com/office/drawing/2014/main" val="4149065022"/>
                    </a:ext>
                  </a:extLst>
                </a:gridCol>
                <a:gridCol w="482262">
                  <a:extLst>
                    <a:ext uri="{9D8B030D-6E8A-4147-A177-3AD203B41FA5}">
                      <a16:colId xmlns:a16="http://schemas.microsoft.com/office/drawing/2014/main" val="4143203824"/>
                    </a:ext>
                  </a:extLst>
                </a:gridCol>
                <a:gridCol w="482262">
                  <a:extLst>
                    <a:ext uri="{9D8B030D-6E8A-4147-A177-3AD203B41FA5}">
                      <a16:colId xmlns:a16="http://schemas.microsoft.com/office/drawing/2014/main" val="28382584"/>
                    </a:ext>
                  </a:extLst>
                </a:gridCol>
                <a:gridCol w="482262">
                  <a:extLst>
                    <a:ext uri="{9D8B030D-6E8A-4147-A177-3AD203B41FA5}">
                      <a16:colId xmlns:a16="http://schemas.microsoft.com/office/drawing/2014/main" val="75746674"/>
                    </a:ext>
                  </a:extLst>
                </a:gridCol>
                <a:gridCol w="482262">
                  <a:extLst>
                    <a:ext uri="{9D8B030D-6E8A-4147-A177-3AD203B41FA5}">
                      <a16:colId xmlns:a16="http://schemas.microsoft.com/office/drawing/2014/main" val="1344721121"/>
                    </a:ext>
                  </a:extLst>
                </a:gridCol>
                <a:gridCol w="482262">
                  <a:extLst>
                    <a:ext uri="{9D8B030D-6E8A-4147-A177-3AD203B41FA5}">
                      <a16:colId xmlns:a16="http://schemas.microsoft.com/office/drawing/2014/main" val="332078034"/>
                    </a:ext>
                  </a:extLst>
                </a:gridCol>
                <a:gridCol w="482262">
                  <a:extLst>
                    <a:ext uri="{9D8B030D-6E8A-4147-A177-3AD203B41FA5}">
                      <a16:colId xmlns:a16="http://schemas.microsoft.com/office/drawing/2014/main" val="918984906"/>
                    </a:ext>
                  </a:extLst>
                </a:gridCol>
                <a:gridCol w="482262">
                  <a:extLst>
                    <a:ext uri="{9D8B030D-6E8A-4147-A177-3AD203B41FA5}">
                      <a16:colId xmlns:a16="http://schemas.microsoft.com/office/drawing/2014/main" val="1374922488"/>
                    </a:ext>
                  </a:extLst>
                </a:gridCol>
                <a:gridCol w="482262">
                  <a:extLst>
                    <a:ext uri="{9D8B030D-6E8A-4147-A177-3AD203B41FA5}">
                      <a16:colId xmlns:a16="http://schemas.microsoft.com/office/drawing/2014/main" val="1080010284"/>
                    </a:ext>
                  </a:extLst>
                </a:gridCol>
                <a:gridCol w="482262">
                  <a:extLst>
                    <a:ext uri="{9D8B030D-6E8A-4147-A177-3AD203B41FA5}">
                      <a16:colId xmlns:a16="http://schemas.microsoft.com/office/drawing/2014/main" val="927848846"/>
                    </a:ext>
                  </a:extLst>
                </a:gridCol>
                <a:gridCol w="482262">
                  <a:extLst>
                    <a:ext uri="{9D8B030D-6E8A-4147-A177-3AD203B41FA5}">
                      <a16:colId xmlns:a16="http://schemas.microsoft.com/office/drawing/2014/main" val="2234527591"/>
                    </a:ext>
                  </a:extLst>
                </a:gridCol>
                <a:gridCol w="482262">
                  <a:extLst>
                    <a:ext uri="{9D8B030D-6E8A-4147-A177-3AD203B41FA5}">
                      <a16:colId xmlns:a16="http://schemas.microsoft.com/office/drawing/2014/main" val="1048380022"/>
                    </a:ext>
                  </a:extLst>
                </a:gridCol>
                <a:gridCol w="482262">
                  <a:extLst>
                    <a:ext uri="{9D8B030D-6E8A-4147-A177-3AD203B41FA5}">
                      <a16:colId xmlns:a16="http://schemas.microsoft.com/office/drawing/2014/main" val="1255118817"/>
                    </a:ext>
                  </a:extLst>
                </a:gridCol>
                <a:gridCol w="482262">
                  <a:extLst>
                    <a:ext uri="{9D8B030D-6E8A-4147-A177-3AD203B41FA5}">
                      <a16:colId xmlns:a16="http://schemas.microsoft.com/office/drawing/2014/main" val="2455932964"/>
                    </a:ext>
                  </a:extLst>
                </a:gridCol>
              </a:tblGrid>
              <a:tr h="257546">
                <a:tc>
                  <a:txBody>
                    <a:bodyPr/>
                    <a:lstStyle/>
                    <a:p>
                      <a:pPr algn="l" fontAlgn="b"/>
                      <a:endParaRPr lang="en-US" sz="1050" b="0"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fontAlgn="b"/>
                      <a:endParaRPr lang="en-US" sz="105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March</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April</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May </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June </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July</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August </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a:solidFill>
                            <a:schemeClr val="bg1"/>
                          </a:solidFill>
                          <a:effectLst/>
                        </a:rPr>
                        <a:t>Sept</a:t>
                      </a:r>
                      <a:endParaRPr lang="en-US" sz="1050" b="1" i="0" u="none" strike="noStrike">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a:solidFill>
                            <a:schemeClr val="bg1"/>
                          </a:solidFill>
                          <a:effectLst/>
                        </a:rPr>
                        <a:t>Oct</a:t>
                      </a:r>
                      <a:endParaRPr lang="en-US" sz="1050" b="1" i="0" u="none" strike="noStrike">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a:solidFill>
                            <a:schemeClr val="bg1"/>
                          </a:solidFill>
                          <a:effectLst/>
                        </a:rPr>
                        <a:t>Nov</a:t>
                      </a:r>
                      <a:endParaRPr lang="en-US" sz="1050" b="1" i="0" u="none" strike="noStrike">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Dec</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Jan</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Feb</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March</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April</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May </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en-US" sz="1050" b="1" u="none" strike="noStrike" dirty="0">
                          <a:solidFill>
                            <a:schemeClr val="bg1"/>
                          </a:solidFill>
                          <a:effectLst/>
                        </a:rPr>
                        <a:t>June</a:t>
                      </a:r>
                      <a:endParaRPr lang="en-US" sz="1050" b="1" i="0" u="none" strike="noStrike" dirty="0">
                        <a:solidFill>
                          <a:schemeClr val="bg1"/>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
                      <a:r>
                        <a:rPr lang="nl-BE" sz="1050" b="1" i="0" u="none" strike="noStrike" dirty="0" err="1" smtClean="0">
                          <a:solidFill>
                            <a:schemeClr val="bg1"/>
                          </a:solidFill>
                          <a:effectLst/>
                          <a:latin typeface="Segoe UI" panose="020B0502040204020203" pitchFamily="34" charset="0"/>
                        </a:rPr>
                        <a:t>July</a:t>
                      </a:r>
                      <a:endParaRPr lang="en-US" sz="1050" b="1" i="0" u="none" strike="noStrike" dirty="0">
                        <a:solidFill>
                          <a:schemeClr val="bg1"/>
                        </a:solidFill>
                        <a:effectLst/>
                        <a:latin typeface="Segoe UI" panose="020B0502040204020203" pitchFamily="34" charset="0"/>
                      </a:endParaRPr>
                    </a:p>
                  </a:txBody>
                  <a:tcPr marL="4864" marR="4864" marT="486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444683432"/>
                  </a:ext>
                </a:extLst>
              </a:tr>
              <a:tr h="257546">
                <a:tc>
                  <a:txBody>
                    <a:bodyPr/>
                    <a:lstStyle/>
                    <a:p>
                      <a:pPr lvl="0" algn="l" fontAlgn="b"/>
                      <a:r>
                        <a:rPr lang="en-US" sz="1050" b="1" u="none" strike="noStrike" dirty="0">
                          <a:effectLst/>
                        </a:rPr>
                        <a:t>Steroids</a:t>
                      </a:r>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1050" u="none" strike="noStrike">
                          <a:effectLst/>
                        </a:rPr>
                        <a:t>RECOVERY</a:t>
                      </a:r>
                      <a:endParaRPr lang="en-US" sz="1050" b="0" i="0" u="none" strike="noStrike">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r>
                        <a:rPr lang="en-US" sz="1050" b="1" u="none" strike="noStrike" dirty="0" smtClean="0">
                          <a:effectLst/>
                        </a:rPr>
                        <a:t>16 Jun</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tx1">
                        <a:lumMod val="25000"/>
                        <a:lumOff val="75000"/>
                      </a:schemeClr>
                    </a:solidFill>
                  </a:tcPr>
                </a:tc>
                <a:tc>
                  <a:txBody>
                    <a:bodyPr/>
                    <a:lstStyle/>
                    <a:p>
                      <a:pPr algn="ctr" fontAlgn="ctr"/>
                      <a:r>
                        <a:rPr lang="en-US" sz="1050" b="1" u="none" strike="noStrike" dirty="0" smtClean="0">
                          <a:effectLst/>
                        </a:rPr>
                        <a:t>17</a:t>
                      </a:r>
                      <a:r>
                        <a:rPr lang="en-US" sz="1050" b="1" u="none" strike="noStrike" baseline="0" dirty="0" smtClean="0">
                          <a:effectLst/>
                        </a:rPr>
                        <a:t> J</a:t>
                      </a:r>
                      <a:r>
                        <a:rPr lang="en-US" sz="1050" b="1" u="none" strike="noStrike" dirty="0" smtClean="0">
                          <a:effectLst/>
                        </a:rPr>
                        <a:t>ul</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smtClean="0">
                          <a:effectLst/>
                        </a:rPr>
                        <a:t>25</a:t>
                      </a:r>
                      <a:r>
                        <a:rPr lang="en-US" sz="1050" b="1" u="none" strike="noStrike" baseline="0" dirty="0" smtClean="0">
                          <a:effectLst/>
                        </a:rPr>
                        <a:t> F</a:t>
                      </a:r>
                      <a:r>
                        <a:rPr lang="en-US" sz="1050" b="1" u="none" strike="noStrike" dirty="0" smtClean="0">
                          <a:effectLst/>
                        </a:rPr>
                        <a:t>eb</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solidFill>
                  </a:tcPr>
                </a:tc>
                <a:extLst>
                  <a:ext uri="{0D108BD9-81ED-4DB2-BD59-A6C34878D82A}">
                    <a16:rowId xmlns:a16="http://schemas.microsoft.com/office/drawing/2014/main" val="413432389"/>
                  </a:ext>
                </a:extLst>
              </a:tr>
              <a:tr h="257546">
                <a:tc>
                  <a:txBody>
                    <a:bodyPr/>
                    <a:lstStyle/>
                    <a:p>
                      <a:pPr lvl="0" algn="l" fontAlgn="b"/>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US" sz="1050" u="none" strike="noStrike" dirty="0">
                          <a:effectLst/>
                        </a:rPr>
                        <a:t>REMAP-CAP</a:t>
                      </a:r>
                      <a:endParaRPr lang="en-US" sz="1050" b="0" i="0" u="none" strike="noStrike" dirty="0">
                        <a:solidFill>
                          <a:srgbClr val="000000"/>
                        </a:solidFill>
                        <a:effectLst/>
                        <a:latin typeface="Segoe UI" panose="020B0502040204020203" pitchFamily="34" charset="0"/>
                      </a:endParaRPr>
                    </a:p>
                  </a:txBody>
                  <a:tcPr marL="4864" marR="4864" marT="4864" marB="0" anchor="b">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r>
                        <a:rPr lang="en-US" sz="1050" b="1" u="none" strike="noStrike" dirty="0" smtClean="0">
                          <a:effectLst/>
                        </a:rPr>
                        <a:t>2 Sep</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583066709"/>
                  </a:ext>
                </a:extLst>
              </a:tr>
              <a:tr h="0">
                <a:tc>
                  <a:txBody>
                    <a:bodyPr/>
                    <a:lstStyle/>
                    <a:p>
                      <a:pPr lvl="0" algn="l" fontAlgn="b"/>
                      <a:endParaRPr lang="en-US" sz="400" b="1"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40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4393183"/>
                  </a:ext>
                </a:extLst>
              </a:tr>
              <a:tr h="257546">
                <a:tc>
                  <a:txBody>
                    <a:bodyPr/>
                    <a:lstStyle/>
                    <a:p>
                      <a:pPr lvl="0" algn="l" fontAlgn="b"/>
                      <a:r>
                        <a:rPr lang="en-US" sz="1050" b="1" u="none" strike="noStrike" dirty="0">
                          <a:effectLst/>
                        </a:rPr>
                        <a:t>Il-6 receptor antagonists</a:t>
                      </a:r>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1050" u="none" strike="noStrike">
                          <a:effectLst/>
                        </a:rPr>
                        <a:t>RECOVERY</a:t>
                      </a:r>
                      <a:endParaRPr lang="en-US" sz="1050" b="0" i="0" u="none" strike="noStrike">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r>
                        <a:rPr lang="en-US" sz="1050" b="1" u="none" strike="noStrike" dirty="0" smtClean="0">
                          <a:effectLst/>
                        </a:rPr>
                        <a:t>11</a:t>
                      </a:r>
                      <a:r>
                        <a:rPr lang="en-US" sz="1050" b="1" u="none" strike="noStrike" baseline="0" dirty="0" smtClean="0">
                          <a:effectLst/>
                        </a:rPr>
                        <a:t> F</a:t>
                      </a:r>
                      <a:r>
                        <a:rPr lang="en-US" sz="1050" b="1" u="none" strike="noStrike" dirty="0" smtClean="0">
                          <a:effectLst/>
                        </a:rPr>
                        <a:t>eb</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solidFill>
                  </a:tcPr>
                </a:tc>
                <a:extLst>
                  <a:ext uri="{0D108BD9-81ED-4DB2-BD59-A6C34878D82A}">
                    <a16:rowId xmlns:a16="http://schemas.microsoft.com/office/drawing/2014/main" val="1697177187"/>
                  </a:ext>
                </a:extLst>
              </a:tr>
              <a:tr h="257546">
                <a:tc>
                  <a:txBody>
                    <a:bodyPr/>
                    <a:lstStyle/>
                    <a:p>
                      <a:pPr lvl="0" algn="l" fontAlgn="b"/>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US" sz="1050" u="none" strike="noStrike" dirty="0">
                          <a:effectLst/>
                        </a:rPr>
                        <a:t>REMAP-CAP</a:t>
                      </a:r>
                      <a:endParaRPr lang="en-US" sz="1050" b="0" i="0" u="none" strike="noStrike" dirty="0">
                        <a:solidFill>
                          <a:srgbClr val="000000"/>
                        </a:solidFill>
                        <a:effectLst/>
                        <a:latin typeface="Segoe UI" panose="020B0502040204020203" pitchFamily="34" charset="0"/>
                      </a:endParaRPr>
                    </a:p>
                  </a:txBody>
                  <a:tcPr marL="4864" marR="4864" marT="4864" marB="0" anchor="b">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r>
                        <a:rPr lang="en-US" sz="1050" b="1" u="none" strike="noStrike" dirty="0" smtClean="0">
                          <a:effectLst/>
                        </a:rPr>
                        <a:t>19</a:t>
                      </a:r>
                      <a:r>
                        <a:rPr lang="en-US" sz="1050" b="1" u="none" strike="noStrike" baseline="0" dirty="0" smtClean="0">
                          <a:effectLst/>
                        </a:rPr>
                        <a:t> N</a:t>
                      </a:r>
                      <a:r>
                        <a:rPr lang="en-US" sz="1050" b="1" u="none" strike="noStrike" dirty="0" smtClean="0">
                          <a:effectLst/>
                        </a:rPr>
                        <a:t>ov</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fontAlgn="ctr"/>
                      <a:r>
                        <a:rPr lang="en-US" sz="1050" b="1" u="none" strike="noStrike" dirty="0" smtClean="0">
                          <a:effectLst/>
                        </a:rPr>
                        <a:t>7</a:t>
                      </a:r>
                      <a:r>
                        <a:rPr lang="en-US" sz="1050" b="1" u="none" strike="noStrike" baseline="0" dirty="0" smtClean="0">
                          <a:effectLst/>
                        </a:rPr>
                        <a:t> J</a:t>
                      </a:r>
                      <a:r>
                        <a:rPr lang="en-US" sz="1050" b="1" u="none" strike="noStrike" dirty="0" smtClean="0">
                          <a:effectLst/>
                        </a:rPr>
                        <a:t>an</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smtClean="0">
                          <a:effectLst/>
                        </a:rPr>
                        <a:t>25</a:t>
                      </a:r>
                      <a:r>
                        <a:rPr lang="en-US" sz="1050" b="1" u="none" strike="noStrike" baseline="0" dirty="0" smtClean="0">
                          <a:effectLst/>
                        </a:rPr>
                        <a:t> F</a:t>
                      </a:r>
                      <a:r>
                        <a:rPr lang="en-US" sz="1050" b="1" u="none" strike="noStrike" dirty="0" smtClean="0">
                          <a:effectLst/>
                        </a:rPr>
                        <a:t>eb</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866240763"/>
                  </a:ext>
                </a:extLst>
              </a:tr>
              <a:tr h="0">
                <a:tc>
                  <a:txBody>
                    <a:bodyPr/>
                    <a:lstStyle/>
                    <a:p>
                      <a:pPr lvl="0" algn="l" fontAlgn="b"/>
                      <a:endParaRPr lang="en-US" sz="400" b="1"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40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5802328"/>
                  </a:ext>
                </a:extLst>
              </a:tr>
              <a:tr h="257546">
                <a:tc>
                  <a:txBody>
                    <a:bodyPr/>
                    <a:lstStyle/>
                    <a:p>
                      <a:pPr lvl="0" algn="l" fontAlgn="b"/>
                      <a:r>
                        <a:rPr lang="en-US" sz="1050" b="1" u="none" strike="noStrike" dirty="0" err="1">
                          <a:effectLst/>
                        </a:rPr>
                        <a:t>Anakinra</a:t>
                      </a:r>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US" sz="1050" u="none" strike="noStrike" dirty="0">
                          <a:effectLst/>
                        </a:rPr>
                        <a:t>REMAP-CAP</a:t>
                      </a:r>
                      <a:endParaRPr lang="en-US" sz="105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r>
                        <a:rPr lang="en-US" sz="1050" b="1" u="none" strike="noStrike" dirty="0" smtClean="0">
                          <a:effectLst/>
                        </a:rPr>
                        <a:t>10</a:t>
                      </a:r>
                      <a:r>
                        <a:rPr lang="en-US" sz="1050" b="1" u="none" strike="noStrike" baseline="0" dirty="0" smtClean="0">
                          <a:effectLst/>
                        </a:rPr>
                        <a:t> A</a:t>
                      </a:r>
                      <a:r>
                        <a:rPr lang="en-US" sz="1050" b="1" u="none" strike="noStrike" dirty="0" smtClean="0">
                          <a:effectLst/>
                        </a:rPr>
                        <a:t>pr</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smtClean="0">
                          <a:effectLst/>
                        </a:rPr>
                        <a:t>18</a:t>
                      </a:r>
                      <a:r>
                        <a:rPr lang="en-US" sz="1050" b="1" u="none" strike="noStrike" baseline="0" dirty="0" smtClean="0">
                          <a:effectLst/>
                        </a:rPr>
                        <a:t> J</a:t>
                      </a:r>
                      <a:r>
                        <a:rPr lang="en-US" sz="1050" b="1" u="none" strike="noStrike" dirty="0" smtClean="0">
                          <a:effectLst/>
                        </a:rPr>
                        <a:t>un</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055046229"/>
                  </a:ext>
                </a:extLst>
              </a:tr>
              <a:tr h="0">
                <a:tc>
                  <a:txBody>
                    <a:bodyPr/>
                    <a:lstStyle/>
                    <a:p>
                      <a:pPr lvl="0" algn="l" fontAlgn="b"/>
                      <a:endParaRPr lang="en-US" sz="400" b="1"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40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1718608"/>
                  </a:ext>
                </a:extLst>
              </a:tr>
              <a:tr h="257546">
                <a:tc>
                  <a:txBody>
                    <a:bodyPr/>
                    <a:lstStyle/>
                    <a:p>
                      <a:pPr lvl="0" algn="l" fontAlgn="b"/>
                      <a:r>
                        <a:rPr lang="en-US" sz="1050" b="1" u="none" strike="noStrike" dirty="0" err="1">
                          <a:effectLst/>
                        </a:rPr>
                        <a:t>Hydroxychloroquine</a:t>
                      </a:r>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1050" u="none" strike="noStrike" dirty="0">
                          <a:effectLst/>
                        </a:rPr>
                        <a:t>RECOVERY</a:t>
                      </a:r>
                      <a:endParaRPr lang="en-US" sz="105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r>
                        <a:rPr lang="en-US" sz="1050" b="1" u="none" strike="noStrike" dirty="0" smtClean="0">
                          <a:effectLst/>
                        </a:rPr>
                        <a:t>5 Jun</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tx1">
                        <a:lumMod val="25000"/>
                        <a:lumOff val="75000"/>
                      </a:schemeClr>
                    </a:solidFill>
                  </a:tcPr>
                </a:tc>
                <a:tc>
                  <a:txBody>
                    <a:bodyPr/>
                    <a:lstStyle/>
                    <a:p>
                      <a:pPr algn="ctr" fontAlgn="ctr"/>
                      <a:r>
                        <a:rPr lang="en-US" sz="1050" b="1" u="none" strike="noStrike" dirty="0" smtClean="0">
                          <a:effectLst/>
                        </a:rPr>
                        <a:t>15</a:t>
                      </a:r>
                      <a:r>
                        <a:rPr lang="en-US" sz="1050" b="1" u="none" strike="noStrike" baseline="0" dirty="0" smtClean="0">
                          <a:effectLst/>
                        </a:rPr>
                        <a:t> J</a:t>
                      </a:r>
                      <a:r>
                        <a:rPr lang="en-US" sz="1050" b="1" u="none" strike="noStrike" dirty="0" smtClean="0">
                          <a:effectLst/>
                        </a:rPr>
                        <a:t>ul</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smtClean="0">
                          <a:effectLst/>
                        </a:rPr>
                        <a:t>19</a:t>
                      </a:r>
                      <a:r>
                        <a:rPr lang="en-US" sz="1050" b="1" u="none" strike="noStrike" baseline="0" dirty="0" smtClean="0">
                          <a:effectLst/>
                        </a:rPr>
                        <a:t> N</a:t>
                      </a:r>
                      <a:r>
                        <a:rPr lang="en-US" sz="1050" b="1" u="none" strike="noStrike" dirty="0" smtClean="0">
                          <a:effectLst/>
                        </a:rPr>
                        <a:t>ov</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solidFill>
                  </a:tcPr>
                </a:tc>
                <a:extLst>
                  <a:ext uri="{0D108BD9-81ED-4DB2-BD59-A6C34878D82A}">
                    <a16:rowId xmlns:a16="http://schemas.microsoft.com/office/drawing/2014/main" val="2169661022"/>
                  </a:ext>
                </a:extLst>
              </a:tr>
              <a:tr h="257546">
                <a:tc>
                  <a:txBody>
                    <a:bodyPr/>
                    <a:lstStyle/>
                    <a:p>
                      <a:pPr lvl="0" algn="l" fontAlgn="b"/>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US" sz="1050" u="none" strike="noStrike" dirty="0">
                          <a:effectLst/>
                        </a:rPr>
                        <a:t>REMAP-CAP</a:t>
                      </a:r>
                      <a:endParaRPr lang="en-US" sz="1050" b="0" i="0" u="none" strike="noStrike" dirty="0">
                        <a:solidFill>
                          <a:srgbClr val="000000"/>
                        </a:solidFill>
                        <a:effectLst/>
                        <a:latin typeface="Segoe UI" panose="020B0502040204020203" pitchFamily="34" charset="0"/>
                      </a:endParaRPr>
                    </a:p>
                  </a:txBody>
                  <a:tcPr marL="4864" marR="4864" marT="4864" marB="0" anchor="b">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r>
                        <a:rPr lang="en-US" sz="1050" b="1" u="none" strike="noStrike" dirty="0" smtClean="0">
                          <a:effectLst/>
                        </a:rPr>
                        <a:t>22</a:t>
                      </a:r>
                      <a:r>
                        <a:rPr lang="en-US" sz="1050" b="1" u="none" strike="noStrike" baseline="0" dirty="0" smtClean="0">
                          <a:effectLst/>
                        </a:rPr>
                        <a:t> Oc</a:t>
                      </a:r>
                      <a:r>
                        <a:rPr lang="en-US" sz="1050" b="1" u="none" strike="noStrike" dirty="0" smtClean="0">
                          <a:effectLst/>
                        </a:rPr>
                        <a:t>t</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smtClean="0">
                          <a:effectLst/>
                        </a:rPr>
                        <a:t>15</a:t>
                      </a:r>
                      <a:r>
                        <a:rPr lang="en-US" sz="1050" b="1" u="none" strike="noStrike" baseline="0" dirty="0" smtClean="0">
                          <a:effectLst/>
                        </a:rPr>
                        <a:t> A</a:t>
                      </a:r>
                      <a:r>
                        <a:rPr lang="en-US" sz="1050" b="1" u="none" strike="noStrike" dirty="0" smtClean="0">
                          <a:effectLst/>
                        </a:rPr>
                        <a:t>pr</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05062132"/>
                  </a:ext>
                </a:extLst>
              </a:tr>
              <a:tr h="0">
                <a:tc>
                  <a:txBody>
                    <a:bodyPr/>
                    <a:lstStyle/>
                    <a:p>
                      <a:pPr lvl="0" algn="l" fontAlgn="b"/>
                      <a:endParaRPr lang="en-US" sz="400" b="1"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40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8878953"/>
                  </a:ext>
                </a:extLst>
              </a:tr>
              <a:tr h="257546">
                <a:tc>
                  <a:txBody>
                    <a:bodyPr/>
                    <a:lstStyle/>
                    <a:p>
                      <a:pPr lvl="0" algn="l" fontAlgn="b"/>
                      <a:r>
                        <a:rPr lang="en-US" sz="1050" b="1" u="none" strike="noStrike" dirty="0" err="1">
                          <a:effectLst/>
                        </a:rPr>
                        <a:t>Lopinavir</a:t>
                      </a:r>
                      <a:r>
                        <a:rPr lang="en-US" sz="1050" b="1" u="none" strike="noStrike" dirty="0">
                          <a:effectLst/>
                        </a:rPr>
                        <a:t>/Ritonavir</a:t>
                      </a:r>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1050" u="none" strike="noStrike">
                          <a:effectLst/>
                        </a:rPr>
                        <a:t>RECOVERY</a:t>
                      </a:r>
                      <a:endParaRPr lang="en-US" sz="1050" b="0" i="0" u="none" strike="noStrike">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r>
                        <a:rPr lang="en-US" sz="1050" b="1" u="none" strike="noStrike" dirty="0" smtClean="0">
                          <a:effectLst/>
                        </a:rPr>
                        <a:t>29</a:t>
                      </a:r>
                      <a:r>
                        <a:rPr lang="en-US" sz="1050" b="1" u="none" strike="noStrike" baseline="0" dirty="0" smtClean="0">
                          <a:effectLst/>
                        </a:rPr>
                        <a:t> J</a:t>
                      </a:r>
                      <a:r>
                        <a:rPr lang="en-US" sz="1050" b="1" u="none" strike="noStrike" dirty="0" smtClean="0">
                          <a:effectLst/>
                        </a:rPr>
                        <a:t>un</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tx1">
                        <a:lumMod val="25000"/>
                        <a:lumOff val="75000"/>
                      </a:schemeClr>
                    </a:solidFill>
                  </a:tcPr>
                </a:tc>
                <a:tc>
                  <a:txBody>
                    <a:bodyPr/>
                    <a:lstStyle/>
                    <a:p>
                      <a:pPr algn="ctr" fontAlgn="ctr"/>
                      <a:r>
                        <a:rPr lang="en-US" sz="1050" b="1" u="none" strike="noStrike" dirty="0" smtClean="0">
                          <a:effectLst/>
                        </a:rPr>
                        <a:t>24</a:t>
                      </a:r>
                      <a:r>
                        <a:rPr lang="en-US" sz="1050" b="1" u="none" strike="noStrike" baseline="0" dirty="0" smtClean="0">
                          <a:effectLst/>
                        </a:rPr>
                        <a:t> Oc</a:t>
                      </a:r>
                      <a:r>
                        <a:rPr lang="en-US" sz="1050" b="1" u="none" strike="noStrike" dirty="0" smtClean="0">
                          <a:effectLst/>
                        </a:rPr>
                        <a:t>t</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solidFill>
                  </a:tcPr>
                </a:tc>
                <a:extLst>
                  <a:ext uri="{0D108BD9-81ED-4DB2-BD59-A6C34878D82A}">
                    <a16:rowId xmlns:a16="http://schemas.microsoft.com/office/drawing/2014/main" val="1692708815"/>
                  </a:ext>
                </a:extLst>
              </a:tr>
              <a:tr h="257546">
                <a:tc>
                  <a:txBody>
                    <a:bodyPr/>
                    <a:lstStyle/>
                    <a:p>
                      <a:pPr lvl="0" algn="l" fontAlgn="b"/>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US" sz="1050" u="none" strike="noStrike" dirty="0">
                          <a:effectLst/>
                        </a:rPr>
                        <a:t>REMAP-CAP</a:t>
                      </a:r>
                      <a:endParaRPr lang="en-US" sz="1050" b="0" i="0" u="none" strike="noStrike" dirty="0">
                        <a:solidFill>
                          <a:srgbClr val="000000"/>
                        </a:solidFill>
                        <a:effectLst/>
                        <a:latin typeface="Segoe UI" panose="020B0502040204020203" pitchFamily="34" charset="0"/>
                      </a:endParaRPr>
                    </a:p>
                  </a:txBody>
                  <a:tcPr marL="4864" marR="4864" marT="4864" marB="0" anchor="b">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r>
                        <a:rPr lang="en-US" sz="1050" b="1" u="none" strike="noStrike" dirty="0" smtClean="0">
                          <a:effectLst/>
                        </a:rPr>
                        <a:t>19</a:t>
                      </a:r>
                      <a:r>
                        <a:rPr lang="en-US" sz="1050" b="1" u="none" strike="noStrike" baseline="0" dirty="0" smtClean="0">
                          <a:effectLst/>
                        </a:rPr>
                        <a:t> N</a:t>
                      </a:r>
                      <a:r>
                        <a:rPr lang="en-US" sz="1050" b="1" u="none" strike="noStrike" dirty="0" smtClean="0">
                          <a:effectLst/>
                        </a:rPr>
                        <a:t>ov</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a:effectLst/>
                        </a:rPr>
                        <a:t> </a:t>
                      </a:r>
                      <a:endParaRPr lang="en-US" sz="1050" b="1" i="0" u="none" strike="noStrike">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nl-BE" sz="1050" b="1" i="0" u="none" strike="noStrike" dirty="0" smtClean="0">
                          <a:solidFill>
                            <a:srgbClr val="000000"/>
                          </a:solidFill>
                          <a:effectLst/>
                          <a:latin typeface="+mn-lt"/>
                        </a:rPr>
                        <a:t>09</a:t>
                      </a:r>
                      <a:r>
                        <a:rPr lang="nl-BE" sz="1050" b="1" i="0" u="none" strike="noStrike" baseline="0" dirty="0" smtClean="0">
                          <a:solidFill>
                            <a:srgbClr val="000000"/>
                          </a:solidFill>
                          <a:effectLst/>
                          <a:latin typeface="+mn-lt"/>
                        </a:rPr>
                        <a:t> Jul</a:t>
                      </a:r>
                      <a:endParaRPr lang="en-US" sz="1050" b="1" i="0" u="none" strike="noStrike" dirty="0">
                        <a:solidFill>
                          <a:srgbClr val="000000"/>
                        </a:solidFill>
                        <a:effectLst/>
                        <a:latin typeface="+mn-lt"/>
                      </a:endParaRPr>
                    </a:p>
                  </a:txBody>
                  <a:tcPr marL="4864" marR="4864" marT="4864"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688247675"/>
                  </a:ext>
                </a:extLst>
              </a:tr>
              <a:tr h="0">
                <a:tc>
                  <a:txBody>
                    <a:bodyPr/>
                    <a:lstStyle/>
                    <a:p>
                      <a:pPr lvl="0" algn="l" fontAlgn="b"/>
                      <a:endParaRPr lang="en-US" sz="400" b="1"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40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1307755"/>
                  </a:ext>
                </a:extLst>
              </a:tr>
              <a:tr h="257546">
                <a:tc>
                  <a:txBody>
                    <a:bodyPr/>
                    <a:lstStyle/>
                    <a:p>
                      <a:pPr lvl="0" algn="l" fontAlgn="b"/>
                      <a:r>
                        <a:rPr lang="en-US" sz="1050" b="1" u="none" strike="noStrike" dirty="0">
                          <a:effectLst/>
                        </a:rPr>
                        <a:t>Azithromycin</a:t>
                      </a:r>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50" u="none" strike="noStrike" dirty="0">
                          <a:effectLst/>
                        </a:rPr>
                        <a:t>RECOVERY</a:t>
                      </a:r>
                      <a:endParaRPr lang="en-US" sz="105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50" b="1" u="none" strike="noStrike" dirty="0" smtClean="0">
                          <a:effectLst/>
                        </a:rPr>
                        <a:t>14</a:t>
                      </a:r>
                      <a:r>
                        <a:rPr lang="en-US" sz="1050" b="1" u="none" strike="noStrike" baseline="0" dirty="0" smtClean="0">
                          <a:effectLst/>
                        </a:rPr>
                        <a:t> D</a:t>
                      </a:r>
                      <a:r>
                        <a:rPr lang="en-US" sz="1050" b="1" u="none" strike="noStrike" dirty="0" smtClean="0">
                          <a:effectLst/>
                        </a:rPr>
                        <a:t>ec</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smtClean="0">
                          <a:effectLst/>
                        </a:rPr>
                        <a:t>13</a:t>
                      </a:r>
                      <a:r>
                        <a:rPr lang="en-US" sz="1050" b="1" u="none" strike="noStrike" baseline="0" dirty="0" smtClean="0">
                          <a:effectLst/>
                        </a:rPr>
                        <a:t> F</a:t>
                      </a:r>
                      <a:r>
                        <a:rPr lang="en-US" sz="1050" b="1" u="none" strike="noStrike" dirty="0" smtClean="0">
                          <a:effectLst/>
                        </a:rPr>
                        <a:t>eb</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352996981"/>
                  </a:ext>
                </a:extLst>
              </a:tr>
              <a:tr h="0">
                <a:tc>
                  <a:txBody>
                    <a:bodyPr/>
                    <a:lstStyle/>
                    <a:p>
                      <a:pPr lvl="0" algn="l" fontAlgn="b"/>
                      <a:endParaRPr lang="en-US" sz="400" b="1"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40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6544807"/>
                  </a:ext>
                </a:extLst>
              </a:tr>
              <a:tr h="257546">
                <a:tc>
                  <a:txBody>
                    <a:bodyPr/>
                    <a:lstStyle/>
                    <a:p>
                      <a:pPr lvl="0" algn="l" fontAlgn="b"/>
                      <a:r>
                        <a:rPr lang="en-US" sz="1050" b="1" u="none" strike="noStrike" dirty="0">
                          <a:effectLst/>
                        </a:rPr>
                        <a:t>Colchicine</a:t>
                      </a:r>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50" u="none" strike="noStrike" dirty="0">
                          <a:effectLst/>
                        </a:rPr>
                        <a:t>RECOVERY</a:t>
                      </a:r>
                      <a:endParaRPr lang="en-US" sz="105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050" b="0"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50" b="1" u="none" strike="noStrike" dirty="0" smtClean="0">
                          <a:effectLst/>
                        </a:rPr>
                        <a:t>5</a:t>
                      </a:r>
                      <a:r>
                        <a:rPr lang="en-US" sz="1050" b="1" u="none" strike="noStrike" baseline="0" dirty="0" smtClean="0">
                          <a:effectLst/>
                        </a:rPr>
                        <a:t> Mar</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4034622615"/>
                  </a:ext>
                </a:extLst>
              </a:tr>
              <a:tr h="0">
                <a:tc>
                  <a:txBody>
                    <a:bodyPr/>
                    <a:lstStyle/>
                    <a:p>
                      <a:pPr lvl="0" algn="l" fontAlgn="b"/>
                      <a:endParaRPr lang="en-US" sz="400" b="1"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40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7847658"/>
                  </a:ext>
                </a:extLst>
              </a:tr>
              <a:tr h="257546">
                <a:tc>
                  <a:txBody>
                    <a:bodyPr/>
                    <a:lstStyle/>
                    <a:p>
                      <a:pPr lvl="0" algn="l" fontAlgn="b"/>
                      <a:r>
                        <a:rPr lang="en-US" sz="1050" b="1" u="none" strike="noStrike" dirty="0">
                          <a:effectLst/>
                        </a:rPr>
                        <a:t>Convalescent Plasma</a:t>
                      </a:r>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en-US" sz="1050" u="none" strike="noStrike" dirty="0">
                          <a:effectLst/>
                        </a:rPr>
                        <a:t>RECOVERY</a:t>
                      </a:r>
                      <a:endParaRPr lang="en-US" sz="105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l" fontAlgn="ctr"/>
                      <a:endParaRPr lang="en-US" sz="1050" b="0"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tcPr>
                </a:tc>
                <a:tc>
                  <a:txBody>
                    <a:bodyPr/>
                    <a:lstStyle/>
                    <a:p>
                      <a:pPr algn="ctr" fontAlgn="ctr"/>
                      <a:r>
                        <a:rPr lang="en-US" sz="1050" b="1" u="none" strike="noStrike" dirty="0" smtClean="0">
                          <a:effectLst/>
                        </a:rPr>
                        <a:t>15</a:t>
                      </a:r>
                      <a:r>
                        <a:rPr lang="en-US" sz="1050" b="1" u="none" strike="noStrike" baseline="0" dirty="0" smtClean="0">
                          <a:effectLst/>
                        </a:rPr>
                        <a:t> J</a:t>
                      </a:r>
                      <a:r>
                        <a:rPr lang="en-US" sz="1050" b="1" u="none" strike="noStrike" dirty="0" smtClean="0">
                          <a:effectLst/>
                        </a:rPr>
                        <a:t>an</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tx1">
                        <a:lumMod val="25000"/>
                        <a:lumOff val="75000"/>
                      </a:schemeClr>
                    </a:solidFill>
                  </a:tcPr>
                </a:tc>
                <a:tc>
                  <a:txBody>
                    <a:bodyPr/>
                    <a:lstStyle/>
                    <a:p>
                      <a:pPr algn="ctr" fontAlgn="ctr"/>
                      <a:r>
                        <a:rPr lang="en-US" sz="1050" b="1" u="none" strike="noStrike" dirty="0" smtClean="0">
                          <a:effectLst/>
                        </a:rPr>
                        <a:t>10</a:t>
                      </a:r>
                      <a:r>
                        <a:rPr lang="en-US" sz="1050" b="1" u="none" strike="noStrike" baseline="0" dirty="0" smtClean="0">
                          <a:effectLst/>
                        </a:rPr>
                        <a:t> Mar</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solidFill>
                      <a:schemeClr val="accent2"/>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solidFill>
                  </a:tcPr>
                </a:tc>
                <a:extLst>
                  <a:ext uri="{0D108BD9-81ED-4DB2-BD59-A6C34878D82A}">
                    <a16:rowId xmlns:a16="http://schemas.microsoft.com/office/drawing/2014/main" val="122684177"/>
                  </a:ext>
                </a:extLst>
              </a:tr>
              <a:tr h="257546">
                <a:tc>
                  <a:txBody>
                    <a:bodyPr/>
                    <a:lstStyle/>
                    <a:p>
                      <a:pPr lvl="0" algn="l" fontAlgn="b"/>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US" sz="1050" u="none" strike="noStrike" dirty="0">
                          <a:effectLst/>
                        </a:rPr>
                        <a:t>REMAP-CAP</a:t>
                      </a:r>
                      <a:endParaRPr lang="en-US" sz="1050" b="0" i="0" u="none" strike="noStrike" dirty="0">
                        <a:solidFill>
                          <a:srgbClr val="000000"/>
                        </a:solidFill>
                        <a:effectLst/>
                        <a:latin typeface="Segoe UI" panose="020B0502040204020203" pitchFamily="34" charset="0"/>
                      </a:endParaRPr>
                    </a:p>
                  </a:txBody>
                  <a:tcPr marL="4864" marR="4864" marT="4864" marB="0" anchor="b">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r>
                        <a:rPr lang="en-US" sz="1050" b="1" u="none" strike="noStrike" dirty="0" smtClean="0">
                          <a:effectLst/>
                        </a:rPr>
                        <a:t>7</a:t>
                      </a:r>
                      <a:r>
                        <a:rPr lang="en-US" sz="1050" b="1" u="none" strike="noStrike" baseline="0" dirty="0" smtClean="0">
                          <a:effectLst/>
                        </a:rPr>
                        <a:t> J</a:t>
                      </a:r>
                      <a:r>
                        <a:rPr lang="en-US" sz="1050" b="1" u="none" strike="noStrike" dirty="0" smtClean="0">
                          <a:effectLst/>
                        </a:rPr>
                        <a:t>an</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smtClean="0">
                          <a:effectLst/>
                        </a:rPr>
                        <a:t>10</a:t>
                      </a:r>
                      <a:r>
                        <a:rPr lang="en-US" sz="1050" b="1" u="none" strike="noStrike" baseline="0" dirty="0" smtClean="0">
                          <a:effectLst/>
                        </a:rPr>
                        <a:t> J</a:t>
                      </a:r>
                      <a:r>
                        <a:rPr lang="en-US" sz="1050" b="1" u="none" strike="noStrike" dirty="0" smtClean="0">
                          <a:effectLst/>
                        </a:rPr>
                        <a:t>un</a:t>
                      </a:r>
                      <a:endParaRPr lang="en-US" sz="1050" b="1" i="0" u="none" strike="noStrike" dirty="0">
                        <a:solidFill>
                          <a:srgbClr val="000000"/>
                        </a:solidFill>
                        <a:effectLst/>
                        <a:latin typeface="Segoe UI" panose="020B0502040204020203" pitchFamily="34" charset="0"/>
                      </a:endParaRPr>
                    </a:p>
                  </a:txBody>
                  <a:tcPr marL="4864" marR="4864" marT="4864" marB="0" anchor="ctr">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192322481"/>
                  </a:ext>
                </a:extLst>
              </a:tr>
              <a:tr h="0">
                <a:tc>
                  <a:txBody>
                    <a:bodyPr/>
                    <a:lstStyle/>
                    <a:p>
                      <a:pPr lvl="0" algn="l" fontAlgn="b"/>
                      <a:endParaRPr lang="en-US" sz="400" b="1"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40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0745149"/>
                  </a:ext>
                </a:extLst>
              </a:tr>
              <a:tr h="259200">
                <a:tc>
                  <a:txBody>
                    <a:bodyPr/>
                    <a:lstStyle/>
                    <a:p>
                      <a:pPr lvl="0" algn="l" fontAlgn="b"/>
                      <a:r>
                        <a:rPr lang="en-US" sz="1050" b="1" u="none" strike="noStrike" dirty="0">
                          <a:effectLst/>
                        </a:rPr>
                        <a:t>Anticoagulation for severe COVID-19</a:t>
                      </a:r>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US" sz="1050" u="none" strike="noStrike" dirty="0">
                          <a:effectLst/>
                        </a:rPr>
                        <a:t>REMAP-CAP</a:t>
                      </a:r>
                      <a:endParaRPr lang="en-US" sz="105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r>
                        <a:rPr lang="en-US" sz="1050" b="1" u="none" strike="noStrike" dirty="0" smtClean="0">
                          <a:effectLst/>
                        </a:rPr>
                        <a:t>19</a:t>
                      </a:r>
                      <a:r>
                        <a:rPr lang="en-US" sz="1050" b="1" u="none" strike="noStrike" baseline="0" dirty="0" smtClean="0">
                          <a:effectLst/>
                        </a:rPr>
                        <a:t> D</a:t>
                      </a:r>
                      <a:r>
                        <a:rPr lang="en-US" sz="1050" b="1" u="none" strike="noStrike" dirty="0" smtClean="0">
                          <a:effectLst/>
                        </a:rPr>
                        <a:t>ec</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smtClean="0">
                          <a:effectLst/>
                        </a:rPr>
                        <a:t>12</a:t>
                      </a:r>
                      <a:r>
                        <a:rPr lang="en-US" sz="1050" b="1" u="none" strike="noStrike" baseline="0" dirty="0" smtClean="0">
                          <a:effectLst/>
                        </a:rPr>
                        <a:t> Mar</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924928788"/>
                  </a:ext>
                </a:extLst>
              </a:tr>
              <a:tr h="0">
                <a:tc>
                  <a:txBody>
                    <a:bodyPr/>
                    <a:lstStyle/>
                    <a:p>
                      <a:pPr lvl="0" algn="l" fontAlgn="b"/>
                      <a:endParaRPr lang="en-US" sz="400" b="1" i="0" u="none" strike="noStrike" dirty="0">
                        <a:solidFill>
                          <a:srgbClr val="000000"/>
                        </a:solidFill>
                        <a:effectLst/>
                        <a:latin typeface="Segoe UI" panose="020B0502040204020203" pitchFamily="34" charset="0"/>
                      </a:endParaRPr>
                    </a:p>
                  </a:txBody>
                  <a:tcPr marL="4864" marR="4864" marT="4864" marB="0" anchor="b">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400" b="0" i="0" u="none" strike="noStrike" dirty="0">
                        <a:solidFill>
                          <a:srgbClr val="000000"/>
                        </a:solidFill>
                        <a:effectLst/>
                        <a:latin typeface="Segoe UI" panose="020B0502040204020203" pitchFamily="34" charset="0"/>
                      </a:endParaRPr>
                    </a:p>
                  </a:txBody>
                  <a:tcPr marL="4864" marR="4864" marT="4864"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1846773"/>
                  </a:ext>
                </a:extLst>
              </a:tr>
              <a:tr h="259200">
                <a:tc>
                  <a:txBody>
                    <a:bodyPr/>
                    <a:lstStyle/>
                    <a:p>
                      <a:pPr lvl="0" algn="l" fontAlgn="b"/>
                      <a:r>
                        <a:rPr lang="en-US" sz="1050" b="1" u="none" strike="noStrike" dirty="0">
                          <a:effectLst/>
                        </a:rPr>
                        <a:t>Anticoagulation for moderate COVID-19</a:t>
                      </a:r>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US" sz="1050" u="none" strike="noStrike" dirty="0">
                          <a:effectLst/>
                        </a:rPr>
                        <a:t>REMAP-CAP</a:t>
                      </a:r>
                      <a:endParaRPr lang="en-US" sz="105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r>
                        <a:rPr lang="en-US" sz="1050" b="1" u="none" strike="noStrike" dirty="0" smtClean="0">
                          <a:effectLst/>
                        </a:rPr>
                        <a:t>22</a:t>
                      </a:r>
                      <a:r>
                        <a:rPr lang="en-US" sz="1050" b="1" u="none" strike="noStrike" baseline="0" dirty="0" smtClean="0">
                          <a:effectLst/>
                        </a:rPr>
                        <a:t> J</a:t>
                      </a:r>
                      <a:r>
                        <a:rPr lang="en-US" sz="1050" b="1" u="none" strike="noStrike" dirty="0" smtClean="0">
                          <a:effectLst/>
                        </a:rPr>
                        <a:t>an</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r>
                        <a:rPr lang="en-US" sz="1050" b="1" u="none" strike="noStrike" dirty="0" smtClean="0">
                          <a:effectLst/>
                        </a:rPr>
                        <a:t>17 May</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n-US" sz="1050" b="1" u="none" strike="noStrike" dirty="0">
                          <a:effectLst/>
                        </a:rPr>
                        <a:t> </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831986478"/>
                  </a:ext>
                </a:extLst>
              </a:tr>
              <a:tr h="0">
                <a:tc>
                  <a:txBody>
                    <a:bodyPr/>
                    <a:lstStyle/>
                    <a:p>
                      <a:pPr lvl="0" algn="l" fontAlgn="b"/>
                      <a:endParaRPr lang="en-US" sz="400" b="1"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40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40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40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400" b="1"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400" b="1"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208897"/>
                  </a:ext>
                </a:extLst>
              </a:tr>
              <a:tr h="257546">
                <a:tc>
                  <a:txBody>
                    <a:bodyPr/>
                    <a:lstStyle/>
                    <a:p>
                      <a:pPr lvl="0" algn="l" fontAlgn="b"/>
                      <a:r>
                        <a:rPr lang="en-US" sz="1050" b="1" u="none" strike="noStrike" dirty="0">
                          <a:effectLst/>
                        </a:rPr>
                        <a:t>Platelets</a:t>
                      </a:r>
                      <a:endParaRPr lang="en-US" sz="1050" b="1" i="0" u="none" strike="noStrike" dirty="0">
                        <a:solidFill>
                          <a:srgbClr val="000000"/>
                        </a:solidFill>
                        <a:effectLst/>
                        <a:latin typeface="Segoe UI" panose="020B0502040204020203" pitchFamily="34" charset="0"/>
                      </a:endParaRPr>
                    </a:p>
                  </a:txBody>
                  <a:tcPr marL="4864" marR="4864" marT="486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b"/>
                      <a:r>
                        <a:rPr lang="en-US" sz="1050" u="none" strike="noStrike" dirty="0">
                          <a:effectLst/>
                        </a:rPr>
                        <a:t>REMAP-CAP</a:t>
                      </a:r>
                      <a:endParaRPr lang="en-US" sz="1050" b="0" i="0" u="none" strike="noStrike" dirty="0">
                        <a:solidFill>
                          <a:srgbClr val="000000"/>
                        </a:solidFill>
                        <a:effectLst/>
                        <a:latin typeface="Segoe UI" panose="020B0502040204020203" pitchFamily="34" charset="0"/>
                      </a:endParaRPr>
                    </a:p>
                  </a:txBody>
                  <a:tcPr marL="4864" marR="4864" marT="4864"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l" fontAlgn="ctr"/>
                      <a:endParaRPr lang="en-US" sz="1050" b="0"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fontAlgn="ctr"/>
                      <a:r>
                        <a:rPr lang="en-US" sz="1050" b="1" u="none" strike="noStrike" dirty="0" smtClean="0">
                          <a:effectLst/>
                        </a:rPr>
                        <a:t>22</a:t>
                      </a:r>
                      <a:r>
                        <a:rPr lang="en-US" sz="1050" b="1" u="none" strike="noStrike" baseline="0" dirty="0" smtClean="0">
                          <a:effectLst/>
                        </a:rPr>
                        <a:t> J</a:t>
                      </a:r>
                      <a:r>
                        <a:rPr lang="en-US" sz="1050" b="1" u="none" strike="noStrike" dirty="0" smtClean="0">
                          <a:effectLst/>
                        </a:rPr>
                        <a:t>un</a:t>
                      </a:r>
                      <a:endParaRPr lang="en-US" sz="1050" b="1" i="0" u="none" strike="noStrike" dirty="0">
                        <a:solidFill>
                          <a:srgbClr val="000000"/>
                        </a:solidFill>
                        <a:effectLst/>
                        <a:latin typeface="Segoe UI" panose="020B0502040204020203" pitchFamily="34" charset="0"/>
                      </a:endParaRPr>
                    </a:p>
                  </a:txBody>
                  <a:tcPr marL="4864" marR="4864" marT="486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fontAlgn="ctr"/>
                      <a:endParaRPr lang="en-US" sz="1050" b="1" i="0" u="none" strike="noStrike" dirty="0">
                        <a:solidFill>
                          <a:srgbClr val="000000"/>
                        </a:solidFill>
                        <a:effectLst/>
                        <a:latin typeface="Segoe UI" panose="020B0502040204020203" pitchFamily="34" charset="0"/>
                      </a:endParaRPr>
                    </a:p>
                  </a:txBody>
                  <a:tcPr marL="4864" marR="4864" marT="486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val="3386989030"/>
                  </a:ext>
                </a:extLst>
              </a:tr>
            </a:tbl>
          </a:graphicData>
        </a:graphic>
      </p:graphicFrame>
      <p:sp>
        <p:nvSpPr>
          <p:cNvPr id="19" name="Oval 3">
            <a:extLst>
              <a:ext uri="{FF2B5EF4-FFF2-40B4-BE49-F238E27FC236}">
                <a16:creationId xmlns:a16="http://schemas.microsoft.com/office/drawing/2014/main" id="{B57D9F17-7D4F-E64D-8CD2-D6728156DFDD}"/>
              </a:ext>
            </a:extLst>
          </p:cNvPr>
          <p:cNvSpPr/>
          <p:nvPr/>
        </p:nvSpPr>
        <p:spPr>
          <a:xfrm>
            <a:off x="129178" y="800495"/>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22" name="Oval 3">
            <a:extLst>
              <a:ext uri="{FF2B5EF4-FFF2-40B4-BE49-F238E27FC236}">
                <a16:creationId xmlns:a16="http://schemas.microsoft.com/office/drawing/2014/main" id="{B57D9F17-7D4F-E64D-8CD2-D6728156DFDD}"/>
              </a:ext>
            </a:extLst>
          </p:cNvPr>
          <p:cNvSpPr/>
          <p:nvPr/>
        </p:nvSpPr>
        <p:spPr>
          <a:xfrm>
            <a:off x="159201" y="5023159"/>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23" name="Oval 3">
            <a:extLst>
              <a:ext uri="{FF2B5EF4-FFF2-40B4-BE49-F238E27FC236}">
                <a16:creationId xmlns:a16="http://schemas.microsoft.com/office/drawing/2014/main" id="{B57D9F17-7D4F-E64D-8CD2-D6728156DFDD}"/>
              </a:ext>
            </a:extLst>
          </p:cNvPr>
          <p:cNvSpPr/>
          <p:nvPr/>
        </p:nvSpPr>
        <p:spPr>
          <a:xfrm>
            <a:off x="156801" y="4702500"/>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24" name="Oval 3">
            <a:extLst>
              <a:ext uri="{FF2B5EF4-FFF2-40B4-BE49-F238E27FC236}">
                <a16:creationId xmlns:a16="http://schemas.microsoft.com/office/drawing/2014/main" id="{B57D9F17-7D4F-E64D-8CD2-D6728156DFDD}"/>
              </a:ext>
            </a:extLst>
          </p:cNvPr>
          <p:cNvSpPr/>
          <p:nvPr/>
        </p:nvSpPr>
        <p:spPr>
          <a:xfrm>
            <a:off x="142046" y="1705953"/>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25" name="Oval 3">
            <a:extLst>
              <a:ext uri="{FF2B5EF4-FFF2-40B4-BE49-F238E27FC236}">
                <a16:creationId xmlns:a16="http://schemas.microsoft.com/office/drawing/2014/main" id="{B57D9F17-7D4F-E64D-8CD2-D6728156DFDD}"/>
              </a:ext>
            </a:extLst>
          </p:cNvPr>
          <p:cNvSpPr/>
          <p:nvPr/>
        </p:nvSpPr>
        <p:spPr>
          <a:xfrm>
            <a:off x="142046" y="1399971"/>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26" name="Oval 3">
            <a:extLst>
              <a:ext uri="{FF2B5EF4-FFF2-40B4-BE49-F238E27FC236}">
                <a16:creationId xmlns:a16="http://schemas.microsoft.com/office/drawing/2014/main" id="{B57D9F17-7D4F-E64D-8CD2-D6728156DFDD}"/>
              </a:ext>
            </a:extLst>
          </p:cNvPr>
          <p:cNvSpPr/>
          <p:nvPr/>
        </p:nvSpPr>
        <p:spPr>
          <a:xfrm>
            <a:off x="142046" y="1093989"/>
            <a:ext cx="285750" cy="285750"/>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27" name="Oval 14">
            <a:extLst>
              <a:ext uri="{FF2B5EF4-FFF2-40B4-BE49-F238E27FC236}">
                <a16:creationId xmlns:a16="http://schemas.microsoft.com/office/drawing/2014/main" id="{F2C36765-5908-7941-88F2-6BFD348D1D1E}"/>
              </a:ext>
            </a:extLst>
          </p:cNvPr>
          <p:cNvSpPr/>
          <p:nvPr/>
        </p:nvSpPr>
        <p:spPr>
          <a:xfrm>
            <a:off x="150635" y="2023891"/>
            <a:ext cx="285750" cy="28575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28" name="Oval 14">
            <a:extLst>
              <a:ext uri="{FF2B5EF4-FFF2-40B4-BE49-F238E27FC236}">
                <a16:creationId xmlns:a16="http://schemas.microsoft.com/office/drawing/2014/main" id="{F2C36765-5908-7941-88F2-6BFD348D1D1E}"/>
              </a:ext>
            </a:extLst>
          </p:cNvPr>
          <p:cNvSpPr/>
          <p:nvPr/>
        </p:nvSpPr>
        <p:spPr>
          <a:xfrm>
            <a:off x="149485" y="2343391"/>
            <a:ext cx="285750" cy="28575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29" name="Oval 14">
            <a:extLst>
              <a:ext uri="{FF2B5EF4-FFF2-40B4-BE49-F238E27FC236}">
                <a16:creationId xmlns:a16="http://schemas.microsoft.com/office/drawing/2014/main" id="{F2C36765-5908-7941-88F2-6BFD348D1D1E}"/>
              </a:ext>
            </a:extLst>
          </p:cNvPr>
          <p:cNvSpPr/>
          <p:nvPr/>
        </p:nvSpPr>
        <p:spPr>
          <a:xfrm>
            <a:off x="150635" y="2643233"/>
            <a:ext cx="285750" cy="28575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30" name="Oval 14">
            <a:extLst>
              <a:ext uri="{FF2B5EF4-FFF2-40B4-BE49-F238E27FC236}">
                <a16:creationId xmlns:a16="http://schemas.microsoft.com/office/drawing/2014/main" id="{F2C36765-5908-7941-88F2-6BFD348D1D1E}"/>
              </a:ext>
            </a:extLst>
          </p:cNvPr>
          <p:cNvSpPr/>
          <p:nvPr/>
        </p:nvSpPr>
        <p:spPr>
          <a:xfrm>
            <a:off x="150635" y="2943688"/>
            <a:ext cx="285750" cy="28575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31" name="Oval 14">
            <a:extLst>
              <a:ext uri="{FF2B5EF4-FFF2-40B4-BE49-F238E27FC236}">
                <a16:creationId xmlns:a16="http://schemas.microsoft.com/office/drawing/2014/main" id="{F2C36765-5908-7941-88F2-6BFD348D1D1E}"/>
              </a:ext>
            </a:extLst>
          </p:cNvPr>
          <p:cNvSpPr/>
          <p:nvPr/>
        </p:nvSpPr>
        <p:spPr>
          <a:xfrm>
            <a:off x="154401" y="3245501"/>
            <a:ext cx="285750" cy="28575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32" name="Oval 14">
            <a:extLst>
              <a:ext uri="{FF2B5EF4-FFF2-40B4-BE49-F238E27FC236}">
                <a16:creationId xmlns:a16="http://schemas.microsoft.com/office/drawing/2014/main" id="{F2C36765-5908-7941-88F2-6BFD348D1D1E}"/>
              </a:ext>
            </a:extLst>
          </p:cNvPr>
          <p:cNvSpPr/>
          <p:nvPr/>
        </p:nvSpPr>
        <p:spPr>
          <a:xfrm>
            <a:off x="149485" y="3531251"/>
            <a:ext cx="285750" cy="28575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33" name="Oval 14">
            <a:extLst>
              <a:ext uri="{FF2B5EF4-FFF2-40B4-BE49-F238E27FC236}">
                <a16:creationId xmlns:a16="http://schemas.microsoft.com/office/drawing/2014/main" id="{F2C36765-5908-7941-88F2-6BFD348D1D1E}"/>
              </a:ext>
            </a:extLst>
          </p:cNvPr>
          <p:cNvSpPr/>
          <p:nvPr/>
        </p:nvSpPr>
        <p:spPr>
          <a:xfrm>
            <a:off x="154401" y="3821705"/>
            <a:ext cx="285750" cy="28575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34" name="Oval 14">
            <a:extLst>
              <a:ext uri="{FF2B5EF4-FFF2-40B4-BE49-F238E27FC236}">
                <a16:creationId xmlns:a16="http://schemas.microsoft.com/office/drawing/2014/main" id="{F2C36765-5908-7941-88F2-6BFD348D1D1E}"/>
              </a:ext>
            </a:extLst>
          </p:cNvPr>
          <p:cNvSpPr/>
          <p:nvPr/>
        </p:nvSpPr>
        <p:spPr>
          <a:xfrm>
            <a:off x="154401" y="4131548"/>
            <a:ext cx="285750" cy="28575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35" name="Oval 14">
            <a:extLst>
              <a:ext uri="{FF2B5EF4-FFF2-40B4-BE49-F238E27FC236}">
                <a16:creationId xmlns:a16="http://schemas.microsoft.com/office/drawing/2014/main" id="{F2C36765-5908-7941-88F2-6BFD348D1D1E}"/>
              </a:ext>
            </a:extLst>
          </p:cNvPr>
          <p:cNvSpPr/>
          <p:nvPr/>
        </p:nvSpPr>
        <p:spPr>
          <a:xfrm>
            <a:off x="154401" y="4402352"/>
            <a:ext cx="285750" cy="28575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
        <p:nvSpPr>
          <p:cNvPr id="36" name="Oval 14">
            <a:extLst>
              <a:ext uri="{FF2B5EF4-FFF2-40B4-BE49-F238E27FC236}">
                <a16:creationId xmlns:a16="http://schemas.microsoft.com/office/drawing/2014/main" id="{F2C36765-5908-7941-88F2-6BFD348D1D1E}"/>
              </a:ext>
            </a:extLst>
          </p:cNvPr>
          <p:cNvSpPr/>
          <p:nvPr/>
        </p:nvSpPr>
        <p:spPr>
          <a:xfrm>
            <a:off x="154401" y="5348719"/>
            <a:ext cx="285750" cy="285750"/>
          </a:xfrm>
          <a:prstGeom prst="ellipse">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800" b="1"/>
          </a:p>
        </p:txBody>
      </p:sp>
    </p:spTree>
    <p:extLst>
      <p:ext uri="{BB962C8B-B14F-4D97-AF65-F5344CB8AC3E}">
        <p14:creationId xmlns:p14="http://schemas.microsoft.com/office/powerpoint/2010/main" val="2898209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391" y="112577"/>
            <a:ext cx="9150972" cy="1143000"/>
          </a:xfrm>
        </p:spPr>
        <p:txBody>
          <a:bodyPr rtlCol="0">
            <a:noAutofit/>
          </a:bodyPr>
          <a:lstStyle/>
          <a:p>
            <a:pPr algn="ctr">
              <a:defRPr/>
            </a:pPr>
            <a:r>
              <a:rPr lang="nl-BE" sz="2800" b="1" kern="0" dirty="0">
                <a:solidFill>
                  <a:srgbClr val="000090"/>
                </a:solidFill>
              </a:rPr>
              <a:t>Snelheid </a:t>
            </a:r>
            <a:r>
              <a:rPr lang="nl-BE" sz="2800" b="1" kern="0" dirty="0" smtClean="0">
                <a:solidFill>
                  <a:srgbClr val="000090"/>
                </a:solidFill>
              </a:rPr>
              <a:t>van </a:t>
            </a:r>
            <a:r>
              <a:rPr lang="nl-BE" sz="2800" b="1" kern="0" dirty="0">
                <a:solidFill>
                  <a:srgbClr val="000090"/>
                </a:solidFill>
              </a:rPr>
              <a:t>klinisch </a:t>
            </a:r>
            <a:r>
              <a:rPr lang="nl-BE" sz="2800" b="1" kern="0" dirty="0" smtClean="0">
                <a:solidFill>
                  <a:srgbClr val="000090"/>
                </a:solidFill>
              </a:rPr>
              <a:t>geneesmiddelen onderzoek tijdens een pandemie</a:t>
            </a:r>
            <a:endParaRPr lang="en-US" sz="2800" b="1" kern="0" dirty="0">
              <a:solidFill>
                <a:srgbClr val="000090"/>
              </a:solidFill>
            </a:endParaRPr>
          </a:p>
        </p:txBody>
      </p:sp>
      <p:sp>
        <p:nvSpPr>
          <p:cNvPr id="14339" name="Content Placeholder 2"/>
          <p:cNvSpPr>
            <a:spLocks noGrp="1"/>
          </p:cNvSpPr>
          <p:nvPr>
            <p:ph idx="1"/>
          </p:nvPr>
        </p:nvSpPr>
        <p:spPr>
          <a:xfrm>
            <a:off x="1981200" y="1625601"/>
            <a:ext cx="8229600" cy="4525963"/>
          </a:xfrm>
        </p:spPr>
        <p:txBody>
          <a:bodyPr/>
          <a:lstStyle/>
          <a:p>
            <a:pPr eaLnBrk="1" hangingPunct="1"/>
            <a:endParaRPr lang="en-US" altLang="nl-NL" smtClean="0"/>
          </a:p>
        </p:txBody>
      </p:sp>
      <p:sp>
        <p:nvSpPr>
          <p:cNvPr id="14341" name="Slide Number Placeholder 4"/>
          <p:cNvSpPr>
            <a:spLocks noGrp="1"/>
          </p:cNvSpPr>
          <p:nvPr>
            <p:ph type="sldNum" sz="quarter" idx="4294967295"/>
          </p:nvPr>
        </p:nvSpPr>
        <p:spPr bwMode="auto">
          <a:xfrm>
            <a:off x="8077200" y="6381751"/>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996D9720-6E4B-4C2D-9D43-0102507EB062}" type="slidenum">
              <a:rPr lang="nl-NL" altLang="nl-NL" smtClean="0">
                <a:solidFill>
                  <a:schemeClr val="bg1"/>
                </a:solidFill>
              </a:rPr>
              <a:pPr eaLnBrk="1" hangingPunct="1"/>
              <a:t>4</a:t>
            </a:fld>
            <a:endParaRPr lang="nl-NL" altLang="nl-NL" smtClean="0">
              <a:solidFill>
                <a:schemeClr val="bg1"/>
              </a:solidFill>
            </a:endParaRPr>
          </a:p>
        </p:txBody>
      </p:sp>
      <p:sp>
        <p:nvSpPr>
          <p:cNvPr id="7" name="Freeform 6"/>
          <p:cNvSpPr/>
          <p:nvPr/>
        </p:nvSpPr>
        <p:spPr>
          <a:xfrm>
            <a:off x="1981200" y="1455738"/>
            <a:ext cx="8034338" cy="3313112"/>
          </a:xfrm>
          <a:custGeom>
            <a:avLst/>
            <a:gdLst>
              <a:gd name="connsiteX0" fmla="*/ 0 w 7792720"/>
              <a:gd name="connsiteY0" fmla="*/ 2010290 h 2010290"/>
              <a:gd name="connsiteX1" fmla="*/ 2915920 w 7792720"/>
              <a:gd name="connsiteY1" fmla="*/ 39250 h 2010290"/>
              <a:gd name="connsiteX2" fmla="*/ 4531360 w 7792720"/>
              <a:gd name="connsiteY2" fmla="*/ 659010 h 2010290"/>
              <a:gd name="connsiteX3" fmla="*/ 5161280 w 7792720"/>
              <a:gd name="connsiteY3" fmla="*/ 211970 h 2010290"/>
              <a:gd name="connsiteX4" fmla="*/ 5872480 w 7792720"/>
              <a:gd name="connsiteY4" fmla="*/ 973970 h 2010290"/>
              <a:gd name="connsiteX5" fmla="*/ 7680960 w 7792720"/>
              <a:gd name="connsiteY5" fmla="*/ 1898530 h 2010290"/>
              <a:gd name="connsiteX6" fmla="*/ 7680960 w 7792720"/>
              <a:gd name="connsiteY6" fmla="*/ 1898530 h 2010290"/>
              <a:gd name="connsiteX7" fmla="*/ 7792720 w 7792720"/>
              <a:gd name="connsiteY7" fmla="*/ 1939170 h 2010290"/>
              <a:gd name="connsiteX8" fmla="*/ 7792720 w 7792720"/>
              <a:gd name="connsiteY8" fmla="*/ 1939170 h 2010290"/>
              <a:gd name="connsiteX0" fmla="*/ 0 w 7792720"/>
              <a:gd name="connsiteY0" fmla="*/ 2191980 h 2191980"/>
              <a:gd name="connsiteX1" fmla="*/ 2915920 w 7792720"/>
              <a:gd name="connsiteY1" fmla="*/ 220940 h 2191980"/>
              <a:gd name="connsiteX2" fmla="*/ 4531360 w 7792720"/>
              <a:gd name="connsiteY2" fmla="*/ 840700 h 2191980"/>
              <a:gd name="connsiteX3" fmla="*/ 5161280 w 7792720"/>
              <a:gd name="connsiteY3" fmla="*/ 393660 h 2191980"/>
              <a:gd name="connsiteX4" fmla="*/ 5872480 w 7792720"/>
              <a:gd name="connsiteY4" fmla="*/ 1155660 h 2191980"/>
              <a:gd name="connsiteX5" fmla="*/ 7680960 w 7792720"/>
              <a:gd name="connsiteY5" fmla="*/ 2080220 h 2191980"/>
              <a:gd name="connsiteX6" fmla="*/ 7680960 w 7792720"/>
              <a:gd name="connsiteY6" fmla="*/ 2080220 h 2191980"/>
              <a:gd name="connsiteX7" fmla="*/ 7792720 w 7792720"/>
              <a:gd name="connsiteY7" fmla="*/ 2120860 h 2191980"/>
              <a:gd name="connsiteX8" fmla="*/ 7792720 w 7792720"/>
              <a:gd name="connsiteY8" fmla="*/ 2120860 h 2191980"/>
              <a:gd name="connsiteX0" fmla="*/ 0 w 7792720"/>
              <a:gd name="connsiteY0" fmla="*/ 2191980 h 2191980"/>
              <a:gd name="connsiteX1" fmla="*/ 2915920 w 7792720"/>
              <a:gd name="connsiteY1" fmla="*/ 220940 h 2191980"/>
              <a:gd name="connsiteX2" fmla="*/ 4531360 w 7792720"/>
              <a:gd name="connsiteY2" fmla="*/ 840700 h 2191980"/>
              <a:gd name="connsiteX3" fmla="*/ 5161280 w 7792720"/>
              <a:gd name="connsiteY3" fmla="*/ 393660 h 2191980"/>
              <a:gd name="connsiteX4" fmla="*/ 5882640 w 7792720"/>
              <a:gd name="connsiteY4" fmla="*/ 1318220 h 2191980"/>
              <a:gd name="connsiteX5" fmla="*/ 7680960 w 7792720"/>
              <a:gd name="connsiteY5" fmla="*/ 2080220 h 2191980"/>
              <a:gd name="connsiteX6" fmla="*/ 7680960 w 7792720"/>
              <a:gd name="connsiteY6" fmla="*/ 2080220 h 2191980"/>
              <a:gd name="connsiteX7" fmla="*/ 7792720 w 7792720"/>
              <a:gd name="connsiteY7" fmla="*/ 2120860 h 2191980"/>
              <a:gd name="connsiteX8" fmla="*/ 7792720 w 7792720"/>
              <a:gd name="connsiteY8" fmla="*/ 2120860 h 2191980"/>
              <a:gd name="connsiteX0" fmla="*/ 0 w 7792720"/>
              <a:gd name="connsiteY0" fmla="*/ 2191980 h 2191980"/>
              <a:gd name="connsiteX1" fmla="*/ 2915920 w 7792720"/>
              <a:gd name="connsiteY1" fmla="*/ 220940 h 2191980"/>
              <a:gd name="connsiteX2" fmla="*/ 4531360 w 7792720"/>
              <a:gd name="connsiteY2" fmla="*/ 840700 h 2191980"/>
              <a:gd name="connsiteX3" fmla="*/ 5161280 w 7792720"/>
              <a:gd name="connsiteY3" fmla="*/ 393660 h 2191980"/>
              <a:gd name="connsiteX4" fmla="*/ 5882640 w 7792720"/>
              <a:gd name="connsiteY4" fmla="*/ 1318220 h 2191980"/>
              <a:gd name="connsiteX5" fmla="*/ 7680960 w 7792720"/>
              <a:gd name="connsiteY5" fmla="*/ 2080220 h 2191980"/>
              <a:gd name="connsiteX6" fmla="*/ 7680960 w 7792720"/>
              <a:gd name="connsiteY6" fmla="*/ 2080220 h 2191980"/>
              <a:gd name="connsiteX7" fmla="*/ 7792720 w 7792720"/>
              <a:gd name="connsiteY7" fmla="*/ 2120860 h 2191980"/>
              <a:gd name="connsiteX8" fmla="*/ 7792720 w 7792720"/>
              <a:gd name="connsiteY8" fmla="*/ 2120860 h 2191980"/>
              <a:gd name="connsiteX0" fmla="*/ 0 w 7792720"/>
              <a:gd name="connsiteY0" fmla="*/ 2097197 h 2097197"/>
              <a:gd name="connsiteX1" fmla="*/ 2915920 w 7792720"/>
              <a:gd name="connsiteY1" fmla="*/ 126157 h 2097197"/>
              <a:gd name="connsiteX2" fmla="*/ 3881120 w 7792720"/>
              <a:gd name="connsiteY2" fmla="*/ 258237 h 2097197"/>
              <a:gd name="connsiteX3" fmla="*/ 4531360 w 7792720"/>
              <a:gd name="connsiteY3" fmla="*/ 745917 h 2097197"/>
              <a:gd name="connsiteX4" fmla="*/ 5161280 w 7792720"/>
              <a:gd name="connsiteY4" fmla="*/ 298877 h 2097197"/>
              <a:gd name="connsiteX5" fmla="*/ 5882640 w 7792720"/>
              <a:gd name="connsiteY5" fmla="*/ 1223437 h 2097197"/>
              <a:gd name="connsiteX6" fmla="*/ 7680960 w 7792720"/>
              <a:gd name="connsiteY6" fmla="*/ 1985437 h 2097197"/>
              <a:gd name="connsiteX7" fmla="*/ 7680960 w 7792720"/>
              <a:gd name="connsiteY7" fmla="*/ 1985437 h 2097197"/>
              <a:gd name="connsiteX8" fmla="*/ 7792720 w 7792720"/>
              <a:gd name="connsiteY8" fmla="*/ 2026077 h 2097197"/>
              <a:gd name="connsiteX9" fmla="*/ 7792720 w 7792720"/>
              <a:gd name="connsiteY9" fmla="*/ 2026077 h 2097197"/>
              <a:gd name="connsiteX0" fmla="*/ 0 w 7792720"/>
              <a:gd name="connsiteY0" fmla="*/ 2380611 h 2380611"/>
              <a:gd name="connsiteX1" fmla="*/ 2915920 w 7792720"/>
              <a:gd name="connsiteY1" fmla="*/ 409571 h 2380611"/>
              <a:gd name="connsiteX2" fmla="*/ 3881120 w 7792720"/>
              <a:gd name="connsiteY2" fmla="*/ 541651 h 2380611"/>
              <a:gd name="connsiteX3" fmla="*/ 4531360 w 7792720"/>
              <a:gd name="connsiteY3" fmla="*/ 1029331 h 2380611"/>
              <a:gd name="connsiteX4" fmla="*/ 5161280 w 7792720"/>
              <a:gd name="connsiteY4" fmla="*/ 582291 h 2380611"/>
              <a:gd name="connsiteX5" fmla="*/ 5882640 w 7792720"/>
              <a:gd name="connsiteY5" fmla="*/ 1506851 h 2380611"/>
              <a:gd name="connsiteX6" fmla="*/ 7680960 w 7792720"/>
              <a:gd name="connsiteY6" fmla="*/ 2268851 h 2380611"/>
              <a:gd name="connsiteX7" fmla="*/ 7680960 w 7792720"/>
              <a:gd name="connsiteY7" fmla="*/ 2268851 h 2380611"/>
              <a:gd name="connsiteX8" fmla="*/ 7792720 w 7792720"/>
              <a:gd name="connsiteY8" fmla="*/ 2309491 h 2380611"/>
              <a:gd name="connsiteX9" fmla="*/ 7792720 w 7792720"/>
              <a:gd name="connsiteY9" fmla="*/ 2309491 h 2380611"/>
              <a:gd name="connsiteX0" fmla="*/ 0 w 7792720"/>
              <a:gd name="connsiteY0" fmla="*/ 2431236 h 2431236"/>
              <a:gd name="connsiteX1" fmla="*/ 2915920 w 7792720"/>
              <a:gd name="connsiteY1" fmla="*/ 460196 h 2431236"/>
              <a:gd name="connsiteX2" fmla="*/ 3881120 w 7792720"/>
              <a:gd name="connsiteY2" fmla="*/ 592276 h 2431236"/>
              <a:gd name="connsiteX3" fmla="*/ 4531360 w 7792720"/>
              <a:gd name="connsiteY3" fmla="*/ 1079956 h 2431236"/>
              <a:gd name="connsiteX4" fmla="*/ 5161280 w 7792720"/>
              <a:gd name="connsiteY4" fmla="*/ 632916 h 2431236"/>
              <a:gd name="connsiteX5" fmla="*/ 5882640 w 7792720"/>
              <a:gd name="connsiteY5" fmla="*/ 1557476 h 2431236"/>
              <a:gd name="connsiteX6" fmla="*/ 7680960 w 7792720"/>
              <a:gd name="connsiteY6" fmla="*/ 2319476 h 2431236"/>
              <a:gd name="connsiteX7" fmla="*/ 7680960 w 7792720"/>
              <a:gd name="connsiteY7" fmla="*/ 2319476 h 2431236"/>
              <a:gd name="connsiteX8" fmla="*/ 7792720 w 7792720"/>
              <a:gd name="connsiteY8" fmla="*/ 2360116 h 2431236"/>
              <a:gd name="connsiteX9" fmla="*/ 7792720 w 7792720"/>
              <a:gd name="connsiteY9" fmla="*/ 2360116 h 2431236"/>
              <a:gd name="connsiteX0" fmla="*/ 0 w 7792720"/>
              <a:gd name="connsiteY0" fmla="*/ 2431236 h 2431236"/>
              <a:gd name="connsiteX1" fmla="*/ 2915920 w 7792720"/>
              <a:gd name="connsiteY1" fmla="*/ 460196 h 2431236"/>
              <a:gd name="connsiteX2" fmla="*/ 3881120 w 7792720"/>
              <a:gd name="connsiteY2" fmla="*/ 592276 h 2431236"/>
              <a:gd name="connsiteX3" fmla="*/ 4531360 w 7792720"/>
              <a:gd name="connsiteY3" fmla="*/ 1079956 h 2431236"/>
              <a:gd name="connsiteX4" fmla="*/ 5161280 w 7792720"/>
              <a:gd name="connsiteY4" fmla="*/ 632916 h 2431236"/>
              <a:gd name="connsiteX5" fmla="*/ 5882640 w 7792720"/>
              <a:gd name="connsiteY5" fmla="*/ 1557476 h 2431236"/>
              <a:gd name="connsiteX6" fmla="*/ 7680960 w 7792720"/>
              <a:gd name="connsiteY6" fmla="*/ 2319476 h 2431236"/>
              <a:gd name="connsiteX7" fmla="*/ 7680960 w 7792720"/>
              <a:gd name="connsiteY7" fmla="*/ 2319476 h 2431236"/>
              <a:gd name="connsiteX8" fmla="*/ 7792720 w 7792720"/>
              <a:gd name="connsiteY8" fmla="*/ 2360116 h 2431236"/>
              <a:gd name="connsiteX9" fmla="*/ 7792720 w 7792720"/>
              <a:gd name="connsiteY9" fmla="*/ 2360116 h 2431236"/>
              <a:gd name="connsiteX0" fmla="*/ 0 w 7792720"/>
              <a:gd name="connsiteY0" fmla="*/ 2431236 h 2431236"/>
              <a:gd name="connsiteX1" fmla="*/ 2915920 w 7792720"/>
              <a:gd name="connsiteY1" fmla="*/ 460196 h 2431236"/>
              <a:gd name="connsiteX2" fmla="*/ 3881120 w 7792720"/>
              <a:gd name="connsiteY2" fmla="*/ 592276 h 2431236"/>
              <a:gd name="connsiteX3" fmla="*/ 4531360 w 7792720"/>
              <a:gd name="connsiteY3" fmla="*/ 1079956 h 2431236"/>
              <a:gd name="connsiteX4" fmla="*/ 4968240 w 7792720"/>
              <a:gd name="connsiteY4" fmla="*/ 643076 h 2431236"/>
              <a:gd name="connsiteX5" fmla="*/ 5882640 w 7792720"/>
              <a:gd name="connsiteY5" fmla="*/ 1557476 h 2431236"/>
              <a:gd name="connsiteX6" fmla="*/ 7680960 w 7792720"/>
              <a:gd name="connsiteY6" fmla="*/ 2319476 h 2431236"/>
              <a:gd name="connsiteX7" fmla="*/ 7680960 w 7792720"/>
              <a:gd name="connsiteY7" fmla="*/ 2319476 h 2431236"/>
              <a:gd name="connsiteX8" fmla="*/ 7792720 w 7792720"/>
              <a:gd name="connsiteY8" fmla="*/ 2360116 h 2431236"/>
              <a:gd name="connsiteX9" fmla="*/ 7792720 w 7792720"/>
              <a:gd name="connsiteY9" fmla="*/ 2360116 h 2431236"/>
              <a:gd name="connsiteX0" fmla="*/ 0 w 7792720"/>
              <a:gd name="connsiteY0" fmla="*/ 2431236 h 2431236"/>
              <a:gd name="connsiteX1" fmla="*/ 2915920 w 7792720"/>
              <a:gd name="connsiteY1" fmla="*/ 460196 h 2431236"/>
              <a:gd name="connsiteX2" fmla="*/ 3881120 w 7792720"/>
              <a:gd name="connsiteY2" fmla="*/ 592276 h 2431236"/>
              <a:gd name="connsiteX3" fmla="*/ 4429760 w 7792720"/>
              <a:gd name="connsiteY3" fmla="*/ 1090116 h 2431236"/>
              <a:gd name="connsiteX4" fmla="*/ 4968240 w 7792720"/>
              <a:gd name="connsiteY4" fmla="*/ 643076 h 2431236"/>
              <a:gd name="connsiteX5" fmla="*/ 5882640 w 7792720"/>
              <a:gd name="connsiteY5" fmla="*/ 1557476 h 2431236"/>
              <a:gd name="connsiteX6" fmla="*/ 7680960 w 7792720"/>
              <a:gd name="connsiteY6" fmla="*/ 2319476 h 2431236"/>
              <a:gd name="connsiteX7" fmla="*/ 7680960 w 7792720"/>
              <a:gd name="connsiteY7" fmla="*/ 2319476 h 2431236"/>
              <a:gd name="connsiteX8" fmla="*/ 7792720 w 7792720"/>
              <a:gd name="connsiteY8" fmla="*/ 2360116 h 2431236"/>
              <a:gd name="connsiteX9" fmla="*/ 7792720 w 7792720"/>
              <a:gd name="connsiteY9" fmla="*/ 2360116 h 2431236"/>
              <a:gd name="connsiteX0" fmla="*/ 0 w 7792720"/>
              <a:gd name="connsiteY0" fmla="*/ 2330477 h 2330477"/>
              <a:gd name="connsiteX1" fmla="*/ 1463040 w 7792720"/>
              <a:gd name="connsiteY1" fmla="*/ 1334797 h 2330477"/>
              <a:gd name="connsiteX2" fmla="*/ 2915920 w 7792720"/>
              <a:gd name="connsiteY2" fmla="*/ 359437 h 2330477"/>
              <a:gd name="connsiteX3" fmla="*/ 3881120 w 7792720"/>
              <a:gd name="connsiteY3" fmla="*/ 491517 h 2330477"/>
              <a:gd name="connsiteX4" fmla="*/ 4429760 w 7792720"/>
              <a:gd name="connsiteY4" fmla="*/ 989357 h 2330477"/>
              <a:gd name="connsiteX5" fmla="*/ 4968240 w 7792720"/>
              <a:gd name="connsiteY5" fmla="*/ 542317 h 2330477"/>
              <a:gd name="connsiteX6" fmla="*/ 5882640 w 7792720"/>
              <a:gd name="connsiteY6" fmla="*/ 1456717 h 2330477"/>
              <a:gd name="connsiteX7" fmla="*/ 7680960 w 7792720"/>
              <a:gd name="connsiteY7" fmla="*/ 2218717 h 2330477"/>
              <a:gd name="connsiteX8" fmla="*/ 7680960 w 7792720"/>
              <a:gd name="connsiteY8" fmla="*/ 2218717 h 2330477"/>
              <a:gd name="connsiteX9" fmla="*/ 7792720 w 7792720"/>
              <a:gd name="connsiteY9" fmla="*/ 2259357 h 2330477"/>
              <a:gd name="connsiteX10" fmla="*/ 7792720 w 7792720"/>
              <a:gd name="connsiteY10" fmla="*/ 2259357 h 2330477"/>
              <a:gd name="connsiteX0" fmla="*/ 0 w 7792720"/>
              <a:gd name="connsiteY0" fmla="*/ 2336809 h 2336809"/>
              <a:gd name="connsiteX1" fmla="*/ 1605280 w 7792720"/>
              <a:gd name="connsiteY1" fmla="*/ 1473209 h 2336809"/>
              <a:gd name="connsiteX2" fmla="*/ 2915920 w 7792720"/>
              <a:gd name="connsiteY2" fmla="*/ 365769 h 2336809"/>
              <a:gd name="connsiteX3" fmla="*/ 3881120 w 7792720"/>
              <a:gd name="connsiteY3" fmla="*/ 497849 h 2336809"/>
              <a:gd name="connsiteX4" fmla="*/ 4429760 w 7792720"/>
              <a:gd name="connsiteY4" fmla="*/ 995689 h 2336809"/>
              <a:gd name="connsiteX5" fmla="*/ 4968240 w 7792720"/>
              <a:gd name="connsiteY5" fmla="*/ 548649 h 2336809"/>
              <a:gd name="connsiteX6" fmla="*/ 5882640 w 7792720"/>
              <a:gd name="connsiteY6" fmla="*/ 1463049 h 2336809"/>
              <a:gd name="connsiteX7" fmla="*/ 7680960 w 7792720"/>
              <a:gd name="connsiteY7" fmla="*/ 2225049 h 2336809"/>
              <a:gd name="connsiteX8" fmla="*/ 7680960 w 7792720"/>
              <a:gd name="connsiteY8" fmla="*/ 2225049 h 2336809"/>
              <a:gd name="connsiteX9" fmla="*/ 7792720 w 7792720"/>
              <a:gd name="connsiteY9" fmla="*/ 2265689 h 2336809"/>
              <a:gd name="connsiteX10" fmla="*/ 7792720 w 7792720"/>
              <a:gd name="connsiteY10" fmla="*/ 2265689 h 2336809"/>
              <a:gd name="connsiteX0" fmla="*/ 0 w 7792720"/>
              <a:gd name="connsiteY0" fmla="*/ 2406537 h 2406537"/>
              <a:gd name="connsiteX1" fmla="*/ 1605280 w 7792720"/>
              <a:gd name="connsiteY1" fmla="*/ 1542937 h 2406537"/>
              <a:gd name="connsiteX2" fmla="*/ 2915920 w 7792720"/>
              <a:gd name="connsiteY2" fmla="*/ 435497 h 2406537"/>
              <a:gd name="connsiteX3" fmla="*/ 3881120 w 7792720"/>
              <a:gd name="connsiteY3" fmla="*/ 567577 h 2406537"/>
              <a:gd name="connsiteX4" fmla="*/ 4429760 w 7792720"/>
              <a:gd name="connsiteY4" fmla="*/ 1065417 h 2406537"/>
              <a:gd name="connsiteX5" fmla="*/ 4968240 w 7792720"/>
              <a:gd name="connsiteY5" fmla="*/ 618377 h 2406537"/>
              <a:gd name="connsiteX6" fmla="*/ 5882640 w 7792720"/>
              <a:gd name="connsiteY6" fmla="*/ 1532777 h 2406537"/>
              <a:gd name="connsiteX7" fmla="*/ 7680960 w 7792720"/>
              <a:gd name="connsiteY7" fmla="*/ 2294777 h 2406537"/>
              <a:gd name="connsiteX8" fmla="*/ 7680960 w 7792720"/>
              <a:gd name="connsiteY8" fmla="*/ 2294777 h 2406537"/>
              <a:gd name="connsiteX9" fmla="*/ 7792720 w 7792720"/>
              <a:gd name="connsiteY9" fmla="*/ 2335417 h 2406537"/>
              <a:gd name="connsiteX10" fmla="*/ 7792720 w 7792720"/>
              <a:gd name="connsiteY10" fmla="*/ 2335417 h 2406537"/>
              <a:gd name="connsiteX0" fmla="*/ 0 w 7792720"/>
              <a:gd name="connsiteY0" fmla="*/ 2406537 h 2406537"/>
              <a:gd name="connsiteX1" fmla="*/ 1605280 w 7792720"/>
              <a:gd name="connsiteY1" fmla="*/ 1542937 h 2406537"/>
              <a:gd name="connsiteX2" fmla="*/ 2915920 w 7792720"/>
              <a:gd name="connsiteY2" fmla="*/ 435497 h 2406537"/>
              <a:gd name="connsiteX3" fmla="*/ 3881120 w 7792720"/>
              <a:gd name="connsiteY3" fmla="*/ 567577 h 2406537"/>
              <a:gd name="connsiteX4" fmla="*/ 4429760 w 7792720"/>
              <a:gd name="connsiteY4" fmla="*/ 1065417 h 2406537"/>
              <a:gd name="connsiteX5" fmla="*/ 4968240 w 7792720"/>
              <a:gd name="connsiteY5" fmla="*/ 618377 h 2406537"/>
              <a:gd name="connsiteX6" fmla="*/ 5882640 w 7792720"/>
              <a:gd name="connsiteY6" fmla="*/ 1532777 h 2406537"/>
              <a:gd name="connsiteX7" fmla="*/ 7680960 w 7792720"/>
              <a:gd name="connsiteY7" fmla="*/ 2294777 h 2406537"/>
              <a:gd name="connsiteX8" fmla="*/ 7680960 w 7792720"/>
              <a:gd name="connsiteY8" fmla="*/ 2294777 h 2406537"/>
              <a:gd name="connsiteX9" fmla="*/ 7792720 w 7792720"/>
              <a:gd name="connsiteY9" fmla="*/ 2335417 h 2406537"/>
              <a:gd name="connsiteX10" fmla="*/ 7792720 w 7792720"/>
              <a:gd name="connsiteY10" fmla="*/ 2335417 h 2406537"/>
              <a:gd name="connsiteX0" fmla="*/ 0 w 7792720"/>
              <a:gd name="connsiteY0" fmla="*/ 2344240 h 2344240"/>
              <a:gd name="connsiteX1" fmla="*/ 1808480 w 7792720"/>
              <a:gd name="connsiteY1" fmla="*/ 1633040 h 2344240"/>
              <a:gd name="connsiteX2" fmla="*/ 2915920 w 7792720"/>
              <a:gd name="connsiteY2" fmla="*/ 373200 h 2344240"/>
              <a:gd name="connsiteX3" fmla="*/ 3881120 w 7792720"/>
              <a:gd name="connsiteY3" fmla="*/ 505280 h 2344240"/>
              <a:gd name="connsiteX4" fmla="*/ 4429760 w 7792720"/>
              <a:gd name="connsiteY4" fmla="*/ 1003120 h 2344240"/>
              <a:gd name="connsiteX5" fmla="*/ 4968240 w 7792720"/>
              <a:gd name="connsiteY5" fmla="*/ 556080 h 2344240"/>
              <a:gd name="connsiteX6" fmla="*/ 5882640 w 7792720"/>
              <a:gd name="connsiteY6" fmla="*/ 1470480 h 2344240"/>
              <a:gd name="connsiteX7" fmla="*/ 7680960 w 7792720"/>
              <a:gd name="connsiteY7" fmla="*/ 2232480 h 2344240"/>
              <a:gd name="connsiteX8" fmla="*/ 7680960 w 7792720"/>
              <a:gd name="connsiteY8" fmla="*/ 2232480 h 2344240"/>
              <a:gd name="connsiteX9" fmla="*/ 7792720 w 7792720"/>
              <a:gd name="connsiteY9" fmla="*/ 2273120 h 2344240"/>
              <a:gd name="connsiteX10" fmla="*/ 7792720 w 7792720"/>
              <a:gd name="connsiteY10" fmla="*/ 2273120 h 2344240"/>
              <a:gd name="connsiteX0" fmla="*/ 0 w 7792720"/>
              <a:gd name="connsiteY0" fmla="*/ 2415050 h 2415050"/>
              <a:gd name="connsiteX1" fmla="*/ 1808480 w 7792720"/>
              <a:gd name="connsiteY1" fmla="*/ 1703850 h 2415050"/>
              <a:gd name="connsiteX2" fmla="*/ 2915920 w 7792720"/>
              <a:gd name="connsiteY2" fmla="*/ 444010 h 2415050"/>
              <a:gd name="connsiteX3" fmla="*/ 3881120 w 7792720"/>
              <a:gd name="connsiteY3" fmla="*/ 576090 h 2415050"/>
              <a:gd name="connsiteX4" fmla="*/ 4429760 w 7792720"/>
              <a:gd name="connsiteY4" fmla="*/ 1073930 h 2415050"/>
              <a:gd name="connsiteX5" fmla="*/ 4968240 w 7792720"/>
              <a:gd name="connsiteY5" fmla="*/ 626890 h 2415050"/>
              <a:gd name="connsiteX6" fmla="*/ 5882640 w 7792720"/>
              <a:gd name="connsiteY6" fmla="*/ 1541290 h 2415050"/>
              <a:gd name="connsiteX7" fmla="*/ 7680960 w 7792720"/>
              <a:gd name="connsiteY7" fmla="*/ 2303290 h 2415050"/>
              <a:gd name="connsiteX8" fmla="*/ 7680960 w 7792720"/>
              <a:gd name="connsiteY8" fmla="*/ 2303290 h 2415050"/>
              <a:gd name="connsiteX9" fmla="*/ 7792720 w 7792720"/>
              <a:gd name="connsiteY9" fmla="*/ 2343930 h 2415050"/>
              <a:gd name="connsiteX10" fmla="*/ 7792720 w 7792720"/>
              <a:gd name="connsiteY10" fmla="*/ 2343930 h 2415050"/>
              <a:gd name="connsiteX0" fmla="*/ 0 w 7792720"/>
              <a:gd name="connsiteY0" fmla="*/ 2415050 h 2415050"/>
              <a:gd name="connsiteX1" fmla="*/ 1808480 w 7792720"/>
              <a:gd name="connsiteY1" fmla="*/ 1703850 h 2415050"/>
              <a:gd name="connsiteX2" fmla="*/ 2915920 w 7792720"/>
              <a:gd name="connsiteY2" fmla="*/ 444010 h 2415050"/>
              <a:gd name="connsiteX3" fmla="*/ 3881120 w 7792720"/>
              <a:gd name="connsiteY3" fmla="*/ 576090 h 2415050"/>
              <a:gd name="connsiteX4" fmla="*/ 4429760 w 7792720"/>
              <a:gd name="connsiteY4" fmla="*/ 1073930 h 2415050"/>
              <a:gd name="connsiteX5" fmla="*/ 4968240 w 7792720"/>
              <a:gd name="connsiteY5" fmla="*/ 626890 h 2415050"/>
              <a:gd name="connsiteX6" fmla="*/ 5882640 w 7792720"/>
              <a:gd name="connsiteY6" fmla="*/ 1541290 h 2415050"/>
              <a:gd name="connsiteX7" fmla="*/ 7680960 w 7792720"/>
              <a:gd name="connsiteY7" fmla="*/ 2303290 h 2415050"/>
              <a:gd name="connsiteX8" fmla="*/ 7680960 w 7792720"/>
              <a:gd name="connsiteY8" fmla="*/ 2303290 h 2415050"/>
              <a:gd name="connsiteX9" fmla="*/ 7792720 w 7792720"/>
              <a:gd name="connsiteY9" fmla="*/ 2343930 h 2415050"/>
              <a:gd name="connsiteX10" fmla="*/ 7792720 w 7792720"/>
              <a:gd name="connsiteY10" fmla="*/ 2343930 h 2415050"/>
              <a:gd name="connsiteX0" fmla="*/ 0 w 7792720"/>
              <a:gd name="connsiteY0" fmla="*/ 2346243 h 2346243"/>
              <a:gd name="connsiteX1" fmla="*/ 1859280 w 7792720"/>
              <a:gd name="connsiteY1" fmla="*/ 1675683 h 2346243"/>
              <a:gd name="connsiteX2" fmla="*/ 2915920 w 7792720"/>
              <a:gd name="connsiteY2" fmla="*/ 375203 h 2346243"/>
              <a:gd name="connsiteX3" fmla="*/ 3881120 w 7792720"/>
              <a:gd name="connsiteY3" fmla="*/ 507283 h 2346243"/>
              <a:gd name="connsiteX4" fmla="*/ 4429760 w 7792720"/>
              <a:gd name="connsiteY4" fmla="*/ 1005123 h 2346243"/>
              <a:gd name="connsiteX5" fmla="*/ 4968240 w 7792720"/>
              <a:gd name="connsiteY5" fmla="*/ 558083 h 2346243"/>
              <a:gd name="connsiteX6" fmla="*/ 5882640 w 7792720"/>
              <a:gd name="connsiteY6" fmla="*/ 1472483 h 2346243"/>
              <a:gd name="connsiteX7" fmla="*/ 7680960 w 7792720"/>
              <a:gd name="connsiteY7" fmla="*/ 2234483 h 2346243"/>
              <a:gd name="connsiteX8" fmla="*/ 7680960 w 7792720"/>
              <a:gd name="connsiteY8" fmla="*/ 2234483 h 2346243"/>
              <a:gd name="connsiteX9" fmla="*/ 7792720 w 7792720"/>
              <a:gd name="connsiteY9" fmla="*/ 2275123 h 2346243"/>
              <a:gd name="connsiteX10" fmla="*/ 7792720 w 7792720"/>
              <a:gd name="connsiteY10" fmla="*/ 2275123 h 2346243"/>
              <a:gd name="connsiteX0" fmla="*/ 0 w 7792720"/>
              <a:gd name="connsiteY0" fmla="*/ 2346243 h 2346243"/>
              <a:gd name="connsiteX1" fmla="*/ 1859280 w 7792720"/>
              <a:gd name="connsiteY1" fmla="*/ 1675683 h 2346243"/>
              <a:gd name="connsiteX2" fmla="*/ 2915920 w 7792720"/>
              <a:gd name="connsiteY2" fmla="*/ 375203 h 2346243"/>
              <a:gd name="connsiteX3" fmla="*/ 3881120 w 7792720"/>
              <a:gd name="connsiteY3" fmla="*/ 507283 h 2346243"/>
              <a:gd name="connsiteX4" fmla="*/ 4429760 w 7792720"/>
              <a:gd name="connsiteY4" fmla="*/ 1005123 h 2346243"/>
              <a:gd name="connsiteX5" fmla="*/ 4968240 w 7792720"/>
              <a:gd name="connsiteY5" fmla="*/ 558083 h 2346243"/>
              <a:gd name="connsiteX6" fmla="*/ 5882640 w 7792720"/>
              <a:gd name="connsiteY6" fmla="*/ 1472483 h 2346243"/>
              <a:gd name="connsiteX7" fmla="*/ 7680960 w 7792720"/>
              <a:gd name="connsiteY7" fmla="*/ 2234483 h 2346243"/>
              <a:gd name="connsiteX8" fmla="*/ 7680960 w 7792720"/>
              <a:gd name="connsiteY8" fmla="*/ 2234483 h 2346243"/>
              <a:gd name="connsiteX9" fmla="*/ 7792720 w 7792720"/>
              <a:gd name="connsiteY9" fmla="*/ 2275123 h 2346243"/>
              <a:gd name="connsiteX10" fmla="*/ 7792720 w 7792720"/>
              <a:gd name="connsiteY10" fmla="*/ 2275123 h 2346243"/>
              <a:gd name="connsiteX0" fmla="*/ 0 w 7792720"/>
              <a:gd name="connsiteY0" fmla="*/ 2367831 h 2367831"/>
              <a:gd name="connsiteX1" fmla="*/ 1859280 w 7792720"/>
              <a:gd name="connsiteY1" fmla="*/ 1697271 h 2367831"/>
              <a:gd name="connsiteX2" fmla="*/ 2915920 w 7792720"/>
              <a:gd name="connsiteY2" fmla="*/ 396791 h 2367831"/>
              <a:gd name="connsiteX3" fmla="*/ 3881120 w 7792720"/>
              <a:gd name="connsiteY3" fmla="*/ 528871 h 2367831"/>
              <a:gd name="connsiteX4" fmla="*/ 4429760 w 7792720"/>
              <a:gd name="connsiteY4" fmla="*/ 1026711 h 2367831"/>
              <a:gd name="connsiteX5" fmla="*/ 4968240 w 7792720"/>
              <a:gd name="connsiteY5" fmla="*/ 579671 h 2367831"/>
              <a:gd name="connsiteX6" fmla="*/ 5882640 w 7792720"/>
              <a:gd name="connsiteY6" fmla="*/ 1494071 h 2367831"/>
              <a:gd name="connsiteX7" fmla="*/ 7680960 w 7792720"/>
              <a:gd name="connsiteY7" fmla="*/ 2256071 h 2367831"/>
              <a:gd name="connsiteX8" fmla="*/ 7680960 w 7792720"/>
              <a:gd name="connsiteY8" fmla="*/ 2256071 h 2367831"/>
              <a:gd name="connsiteX9" fmla="*/ 7792720 w 7792720"/>
              <a:gd name="connsiteY9" fmla="*/ 2296711 h 2367831"/>
              <a:gd name="connsiteX10" fmla="*/ 7792720 w 7792720"/>
              <a:gd name="connsiteY10" fmla="*/ 2296711 h 2367831"/>
              <a:gd name="connsiteX0" fmla="*/ 0 w 7792720"/>
              <a:gd name="connsiteY0" fmla="*/ 2353212 h 2353212"/>
              <a:gd name="connsiteX1" fmla="*/ 1859280 w 7792720"/>
              <a:gd name="connsiteY1" fmla="*/ 1682652 h 2353212"/>
              <a:gd name="connsiteX2" fmla="*/ 2854960 w 7792720"/>
              <a:gd name="connsiteY2" fmla="*/ 420901 h 2353212"/>
              <a:gd name="connsiteX3" fmla="*/ 3881120 w 7792720"/>
              <a:gd name="connsiteY3" fmla="*/ 514252 h 2353212"/>
              <a:gd name="connsiteX4" fmla="*/ 4429760 w 7792720"/>
              <a:gd name="connsiteY4" fmla="*/ 1012092 h 2353212"/>
              <a:gd name="connsiteX5" fmla="*/ 4968240 w 7792720"/>
              <a:gd name="connsiteY5" fmla="*/ 565052 h 2353212"/>
              <a:gd name="connsiteX6" fmla="*/ 5882640 w 7792720"/>
              <a:gd name="connsiteY6" fmla="*/ 1479452 h 2353212"/>
              <a:gd name="connsiteX7" fmla="*/ 7680960 w 7792720"/>
              <a:gd name="connsiteY7" fmla="*/ 2241452 h 2353212"/>
              <a:gd name="connsiteX8" fmla="*/ 7680960 w 7792720"/>
              <a:gd name="connsiteY8" fmla="*/ 2241452 h 2353212"/>
              <a:gd name="connsiteX9" fmla="*/ 7792720 w 7792720"/>
              <a:gd name="connsiteY9" fmla="*/ 2282092 h 2353212"/>
              <a:gd name="connsiteX10" fmla="*/ 7792720 w 7792720"/>
              <a:gd name="connsiteY10" fmla="*/ 2282092 h 2353212"/>
              <a:gd name="connsiteX0" fmla="*/ 0 w 7792720"/>
              <a:gd name="connsiteY0" fmla="*/ 2350329 h 2350329"/>
              <a:gd name="connsiteX1" fmla="*/ 1859280 w 7792720"/>
              <a:gd name="connsiteY1" fmla="*/ 1679769 h 2350329"/>
              <a:gd name="connsiteX2" fmla="*/ 2854960 w 7792720"/>
              <a:gd name="connsiteY2" fmla="*/ 418018 h 2350329"/>
              <a:gd name="connsiteX3" fmla="*/ 3881120 w 7792720"/>
              <a:gd name="connsiteY3" fmla="*/ 511369 h 2350329"/>
              <a:gd name="connsiteX4" fmla="*/ 4429760 w 7792720"/>
              <a:gd name="connsiteY4" fmla="*/ 1009209 h 2350329"/>
              <a:gd name="connsiteX5" fmla="*/ 4968240 w 7792720"/>
              <a:gd name="connsiteY5" fmla="*/ 562169 h 2350329"/>
              <a:gd name="connsiteX6" fmla="*/ 5882640 w 7792720"/>
              <a:gd name="connsiteY6" fmla="*/ 1476569 h 2350329"/>
              <a:gd name="connsiteX7" fmla="*/ 7680960 w 7792720"/>
              <a:gd name="connsiteY7" fmla="*/ 2238569 h 2350329"/>
              <a:gd name="connsiteX8" fmla="*/ 7680960 w 7792720"/>
              <a:gd name="connsiteY8" fmla="*/ 2238569 h 2350329"/>
              <a:gd name="connsiteX9" fmla="*/ 7792720 w 7792720"/>
              <a:gd name="connsiteY9" fmla="*/ 2279209 h 2350329"/>
              <a:gd name="connsiteX10" fmla="*/ 7792720 w 7792720"/>
              <a:gd name="connsiteY10" fmla="*/ 2279209 h 2350329"/>
              <a:gd name="connsiteX0" fmla="*/ 0 w 7792720"/>
              <a:gd name="connsiteY0" fmla="*/ 2303611 h 2303611"/>
              <a:gd name="connsiteX1" fmla="*/ 1859280 w 7792720"/>
              <a:gd name="connsiteY1" fmla="*/ 1633051 h 2303611"/>
              <a:gd name="connsiteX2" fmla="*/ 2747010 w 7792720"/>
              <a:gd name="connsiteY2" fmla="*/ 510482 h 2303611"/>
              <a:gd name="connsiteX3" fmla="*/ 3881120 w 7792720"/>
              <a:gd name="connsiteY3" fmla="*/ 464651 h 2303611"/>
              <a:gd name="connsiteX4" fmla="*/ 4429760 w 7792720"/>
              <a:gd name="connsiteY4" fmla="*/ 962491 h 2303611"/>
              <a:gd name="connsiteX5" fmla="*/ 4968240 w 7792720"/>
              <a:gd name="connsiteY5" fmla="*/ 515451 h 2303611"/>
              <a:gd name="connsiteX6" fmla="*/ 5882640 w 7792720"/>
              <a:gd name="connsiteY6" fmla="*/ 1429851 h 2303611"/>
              <a:gd name="connsiteX7" fmla="*/ 7680960 w 7792720"/>
              <a:gd name="connsiteY7" fmla="*/ 2191851 h 2303611"/>
              <a:gd name="connsiteX8" fmla="*/ 7680960 w 7792720"/>
              <a:gd name="connsiteY8" fmla="*/ 2191851 h 2303611"/>
              <a:gd name="connsiteX9" fmla="*/ 7792720 w 7792720"/>
              <a:gd name="connsiteY9" fmla="*/ 2232491 h 2303611"/>
              <a:gd name="connsiteX10" fmla="*/ 7792720 w 7792720"/>
              <a:gd name="connsiteY10" fmla="*/ 2232491 h 2303611"/>
              <a:gd name="connsiteX0" fmla="*/ 0 w 7792720"/>
              <a:gd name="connsiteY0" fmla="*/ 2303611 h 2314262"/>
              <a:gd name="connsiteX1" fmla="*/ 1859280 w 7792720"/>
              <a:gd name="connsiteY1" fmla="*/ 1633051 h 2314262"/>
              <a:gd name="connsiteX2" fmla="*/ 2747010 w 7792720"/>
              <a:gd name="connsiteY2" fmla="*/ 510482 h 2314262"/>
              <a:gd name="connsiteX3" fmla="*/ 3881120 w 7792720"/>
              <a:gd name="connsiteY3" fmla="*/ 464651 h 2314262"/>
              <a:gd name="connsiteX4" fmla="*/ 4429760 w 7792720"/>
              <a:gd name="connsiteY4" fmla="*/ 962491 h 2314262"/>
              <a:gd name="connsiteX5" fmla="*/ 4968240 w 7792720"/>
              <a:gd name="connsiteY5" fmla="*/ 515451 h 2314262"/>
              <a:gd name="connsiteX6" fmla="*/ 5882640 w 7792720"/>
              <a:gd name="connsiteY6" fmla="*/ 1429851 h 2314262"/>
              <a:gd name="connsiteX7" fmla="*/ 7680960 w 7792720"/>
              <a:gd name="connsiteY7" fmla="*/ 2191851 h 2314262"/>
              <a:gd name="connsiteX8" fmla="*/ 7680960 w 7792720"/>
              <a:gd name="connsiteY8" fmla="*/ 2191851 h 2314262"/>
              <a:gd name="connsiteX9" fmla="*/ 7792720 w 7792720"/>
              <a:gd name="connsiteY9" fmla="*/ 2232491 h 2314262"/>
              <a:gd name="connsiteX10" fmla="*/ 7792720 w 7792720"/>
              <a:gd name="connsiteY10" fmla="*/ 2314262 h 2314262"/>
              <a:gd name="connsiteX0" fmla="*/ 0 w 7792720"/>
              <a:gd name="connsiteY0" fmla="*/ 2303611 h 2314262"/>
              <a:gd name="connsiteX1" fmla="*/ 1859280 w 7792720"/>
              <a:gd name="connsiteY1" fmla="*/ 1633051 h 2314262"/>
              <a:gd name="connsiteX2" fmla="*/ 2747010 w 7792720"/>
              <a:gd name="connsiteY2" fmla="*/ 510482 h 2314262"/>
              <a:gd name="connsiteX3" fmla="*/ 3881120 w 7792720"/>
              <a:gd name="connsiteY3" fmla="*/ 464651 h 2314262"/>
              <a:gd name="connsiteX4" fmla="*/ 4429760 w 7792720"/>
              <a:gd name="connsiteY4" fmla="*/ 962491 h 2314262"/>
              <a:gd name="connsiteX5" fmla="*/ 4968240 w 7792720"/>
              <a:gd name="connsiteY5" fmla="*/ 515451 h 2314262"/>
              <a:gd name="connsiteX6" fmla="*/ 5882640 w 7792720"/>
              <a:gd name="connsiteY6" fmla="*/ 1429851 h 2314262"/>
              <a:gd name="connsiteX7" fmla="*/ 7680960 w 7792720"/>
              <a:gd name="connsiteY7" fmla="*/ 2191851 h 2314262"/>
              <a:gd name="connsiteX8" fmla="*/ 7680960 w 7792720"/>
              <a:gd name="connsiteY8" fmla="*/ 2191851 h 2314262"/>
              <a:gd name="connsiteX9" fmla="*/ 7792720 w 7792720"/>
              <a:gd name="connsiteY9" fmla="*/ 2314262 h 2314262"/>
              <a:gd name="connsiteX0" fmla="*/ 0 w 8034020"/>
              <a:gd name="connsiteY0" fmla="*/ 2303611 h 2314262"/>
              <a:gd name="connsiteX1" fmla="*/ 1859280 w 8034020"/>
              <a:gd name="connsiteY1" fmla="*/ 1633051 h 2314262"/>
              <a:gd name="connsiteX2" fmla="*/ 2747010 w 8034020"/>
              <a:gd name="connsiteY2" fmla="*/ 510482 h 2314262"/>
              <a:gd name="connsiteX3" fmla="*/ 3881120 w 8034020"/>
              <a:gd name="connsiteY3" fmla="*/ 464651 h 2314262"/>
              <a:gd name="connsiteX4" fmla="*/ 4429760 w 8034020"/>
              <a:gd name="connsiteY4" fmla="*/ 962491 h 2314262"/>
              <a:gd name="connsiteX5" fmla="*/ 4968240 w 8034020"/>
              <a:gd name="connsiteY5" fmla="*/ 515451 h 2314262"/>
              <a:gd name="connsiteX6" fmla="*/ 5882640 w 8034020"/>
              <a:gd name="connsiteY6" fmla="*/ 1429851 h 2314262"/>
              <a:gd name="connsiteX7" fmla="*/ 7680960 w 8034020"/>
              <a:gd name="connsiteY7" fmla="*/ 2191851 h 2314262"/>
              <a:gd name="connsiteX8" fmla="*/ 7680960 w 8034020"/>
              <a:gd name="connsiteY8" fmla="*/ 2191851 h 2314262"/>
              <a:gd name="connsiteX9" fmla="*/ 8034020 w 8034020"/>
              <a:gd name="connsiteY9" fmla="*/ 2314262 h 23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4020" h="2314262">
                <a:moveTo>
                  <a:pt x="0" y="2303611"/>
                </a:moveTo>
                <a:cubicBezTo>
                  <a:pt x="1225973" y="2127504"/>
                  <a:pt x="1425787" y="2012358"/>
                  <a:pt x="1859280" y="1633051"/>
                </a:cubicBezTo>
                <a:cubicBezTo>
                  <a:pt x="2243667" y="1233424"/>
                  <a:pt x="2552277" y="766653"/>
                  <a:pt x="2747010" y="510482"/>
                </a:cubicBezTo>
                <a:cubicBezTo>
                  <a:pt x="2941743" y="254311"/>
                  <a:pt x="3408680" y="-471762"/>
                  <a:pt x="3881120" y="464651"/>
                </a:cubicBezTo>
                <a:cubicBezTo>
                  <a:pt x="4069080" y="750824"/>
                  <a:pt x="4248573" y="954024"/>
                  <a:pt x="4429760" y="962491"/>
                </a:cubicBezTo>
                <a:cubicBezTo>
                  <a:pt x="4610947" y="970958"/>
                  <a:pt x="4726093" y="437558"/>
                  <a:pt x="4968240" y="515451"/>
                </a:cubicBezTo>
                <a:cubicBezTo>
                  <a:pt x="5210387" y="593344"/>
                  <a:pt x="5430520" y="1150451"/>
                  <a:pt x="5882640" y="1429851"/>
                </a:cubicBezTo>
                <a:cubicBezTo>
                  <a:pt x="6334760" y="1709251"/>
                  <a:pt x="7381240" y="2064851"/>
                  <a:pt x="7680960" y="2191851"/>
                </a:cubicBezTo>
                <a:lnTo>
                  <a:pt x="7680960" y="2191851"/>
                </a:lnTo>
                <a:lnTo>
                  <a:pt x="8034020" y="2314262"/>
                </a:lnTo>
              </a:path>
            </a:pathLst>
          </a:custGeom>
          <a:gradFill flip="none" rotWithShape="1">
            <a:gsLst>
              <a:gs pos="10000">
                <a:schemeClr val="accent1">
                  <a:lumMod val="20000"/>
                  <a:lumOff val="80000"/>
                </a:schemeClr>
              </a:gs>
              <a:gs pos="95000">
                <a:schemeClr val="accent1">
                  <a:lumMod val="60000"/>
                  <a:lumOff val="40000"/>
                </a:schemeClr>
              </a:gs>
              <a:gs pos="27000">
                <a:schemeClr val="accent1">
                  <a:lumMod val="75000"/>
                </a:schemeClr>
              </a:gs>
              <a:gs pos="43000">
                <a:schemeClr val="accent1">
                  <a:lumMod val="50000"/>
                </a:schemeClr>
              </a:gs>
              <a:gs pos="74000">
                <a:schemeClr val="accent1">
                  <a:lumMod val="50000"/>
                </a:schemeClr>
              </a:gs>
              <a:gs pos="87000">
                <a:schemeClr val="accent1">
                  <a:lumMod val="75000"/>
                </a:schemeClr>
              </a:gs>
            </a:gsLst>
            <a:lin ang="0" scaled="1"/>
            <a:tileRect/>
          </a:gradFill>
          <a:ln w="38100">
            <a:no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3" name="Group 7"/>
          <p:cNvGrpSpPr>
            <a:grpSpLocks/>
          </p:cNvGrpSpPr>
          <p:nvPr/>
        </p:nvGrpSpPr>
        <p:grpSpPr bwMode="auto">
          <a:xfrm>
            <a:off x="1981200" y="1455739"/>
            <a:ext cx="8705850" cy="3489325"/>
            <a:chOff x="457200" y="1430727"/>
            <a:chExt cx="8706040" cy="4846953"/>
          </a:xfrm>
        </p:grpSpPr>
        <p:cxnSp>
          <p:nvCxnSpPr>
            <p:cNvPr id="9" name="Straight Connector 8"/>
            <p:cNvCxnSpPr>
              <a:cxnSpLocks noChangeShapeType="1"/>
              <a:endCxn id="7" idx="0"/>
            </p:cNvCxnSpPr>
            <p:nvPr/>
          </p:nvCxnSpPr>
          <p:spPr bwMode="auto">
            <a:xfrm>
              <a:off x="457200" y="1466010"/>
              <a:ext cx="0" cy="4580127"/>
            </a:xfrm>
            <a:prstGeom prst="line">
              <a:avLst/>
            </a:prstGeom>
            <a:noFill/>
            <a:ln w="25400">
              <a:noFill/>
              <a:round/>
              <a:headEnd/>
              <a:tailEnd/>
            </a:ln>
            <a:effectLst>
              <a:outerShdw dist="20000" dir="5400000" rotWithShape="0">
                <a:srgbClr val="808080">
                  <a:alpha val="37999"/>
                </a:srgbClr>
              </a:outerShdw>
            </a:effectLst>
          </p:spPr>
        </p:cxnSp>
        <p:sp>
          <p:nvSpPr>
            <p:cNvPr id="10" name="Rectangle 9"/>
            <p:cNvSpPr/>
            <p:nvPr/>
          </p:nvSpPr>
          <p:spPr>
            <a:xfrm>
              <a:off x="520701" y="1430727"/>
              <a:ext cx="8642539" cy="4846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4344" name="TextBox 10"/>
          <p:cNvSpPr txBox="1">
            <a:spLocks noChangeArrowheads="1"/>
          </p:cNvSpPr>
          <p:nvPr/>
        </p:nvSpPr>
        <p:spPr bwMode="auto">
          <a:xfrm rot="-5400000">
            <a:off x="449263" y="2987676"/>
            <a:ext cx="2673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nl-NL" sz="2800">
                <a:solidFill>
                  <a:srgbClr val="223B53"/>
                </a:solidFill>
              </a:rPr>
              <a:t>Infected patients</a:t>
            </a:r>
          </a:p>
        </p:txBody>
      </p:sp>
      <p:grpSp>
        <p:nvGrpSpPr>
          <p:cNvPr id="4" name="Group 11"/>
          <p:cNvGrpSpPr>
            <a:grpSpLocks/>
          </p:cNvGrpSpPr>
          <p:nvPr/>
        </p:nvGrpSpPr>
        <p:grpSpPr bwMode="auto">
          <a:xfrm>
            <a:off x="3452814" y="1455738"/>
            <a:ext cx="7107237" cy="3797300"/>
            <a:chOff x="1889762" y="1430727"/>
            <a:chExt cx="7108096" cy="3797126"/>
          </a:xfrm>
        </p:grpSpPr>
        <p:sp>
          <p:nvSpPr>
            <p:cNvPr id="13" name="Pentagon 12"/>
            <p:cNvSpPr/>
            <p:nvPr/>
          </p:nvSpPr>
          <p:spPr>
            <a:xfrm>
              <a:off x="1889762" y="4730988"/>
              <a:ext cx="7108096" cy="496865"/>
            </a:xfrm>
            <a:prstGeom prst="homePlate">
              <a:avLst/>
            </a:prstGeom>
            <a:gradFill flip="none" rotWithShape="1">
              <a:gsLst>
                <a:gs pos="20000">
                  <a:schemeClr val="accent1">
                    <a:lumMod val="60000"/>
                    <a:lumOff val="40000"/>
                  </a:schemeClr>
                </a:gs>
                <a:gs pos="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223B53"/>
                  </a:solidFill>
                  <a:latin typeface="Arial"/>
                  <a:cs typeface="Arial"/>
                </a:rPr>
                <a:t>Public Health response</a:t>
              </a:r>
            </a:p>
          </p:txBody>
        </p:sp>
        <p:cxnSp>
          <p:nvCxnSpPr>
            <p:cNvPr id="14" name="Straight Connector 13"/>
            <p:cNvCxnSpPr>
              <a:cxnSpLocks noChangeShapeType="1"/>
            </p:cNvCxnSpPr>
            <p:nvPr/>
          </p:nvCxnSpPr>
          <p:spPr bwMode="auto">
            <a:xfrm>
              <a:off x="2148555" y="1430727"/>
              <a:ext cx="0" cy="3797126"/>
            </a:xfrm>
            <a:prstGeom prst="line">
              <a:avLst/>
            </a:prstGeom>
            <a:noFill/>
            <a:ln w="25400">
              <a:solidFill>
                <a:srgbClr val="FF6600"/>
              </a:solidFill>
              <a:round/>
              <a:headEnd/>
              <a:tailEnd/>
            </a:ln>
            <a:effectLst>
              <a:outerShdw dist="20000" dir="5400000" rotWithShape="0">
                <a:srgbClr val="808080">
                  <a:alpha val="37999"/>
                </a:srgbClr>
              </a:outerShdw>
            </a:effectLst>
          </p:spPr>
        </p:cxnSp>
      </p:grpSp>
      <p:grpSp>
        <p:nvGrpSpPr>
          <p:cNvPr id="5" name="Group 14"/>
          <p:cNvGrpSpPr>
            <a:grpSpLocks/>
          </p:cNvGrpSpPr>
          <p:nvPr/>
        </p:nvGrpSpPr>
        <p:grpSpPr bwMode="auto">
          <a:xfrm>
            <a:off x="3854450" y="1455738"/>
            <a:ext cx="6743700" cy="4292600"/>
            <a:chOff x="2292604" y="1430727"/>
            <a:chExt cx="6743734" cy="4293501"/>
          </a:xfrm>
        </p:grpSpPr>
        <p:sp>
          <p:nvSpPr>
            <p:cNvPr id="16" name="Pentagon 15"/>
            <p:cNvSpPr/>
            <p:nvPr/>
          </p:nvSpPr>
          <p:spPr>
            <a:xfrm>
              <a:off x="2292604" y="5227236"/>
              <a:ext cx="6743734" cy="496992"/>
            </a:xfrm>
            <a:prstGeom prst="homePlate">
              <a:avLst/>
            </a:prstGeom>
            <a:gradFill flip="none" rotWithShape="1">
              <a:gsLst>
                <a:gs pos="21000">
                  <a:schemeClr val="tx2">
                    <a:lumMod val="60000"/>
                    <a:lumOff val="40000"/>
                  </a:schemeClr>
                </a:gs>
                <a:gs pos="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rgbClr val="223B53"/>
                  </a:solidFill>
                  <a:latin typeface="Arial"/>
                  <a:cs typeface="Arial"/>
                </a:rPr>
                <a:t>Preclinical  research response</a:t>
              </a:r>
            </a:p>
          </p:txBody>
        </p:sp>
        <p:cxnSp>
          <p:nvCxnSpPr>
            <p:cNvPr id="17" name="Straight Connector 16"/>
            <p:cNvCxnSpPr>
              <a:cxnSpLocks noChangeShapeType="1"/>
            </p:cNvCxnSpPr>
            <p:nvPr/>
          </p:nvCxnSpPr>
          <p:spPr bwMode="auto">
            <a:xfrm>
              <a:off x="2551368" y="1430727"/>
              <a:ext cx="0" cy="4283974"/>
            </a:xfrm>
            <a:prstGeom prst="line">
              <a:avLst/>
            </a:prstGeom>
            <a:noFill/>
            <a:ln w="25400">
              <a:solidFill>
                <a:srgbClr val="FF6600"/>
              </a:solidFill>
              <a:round/>
              <a:headEnd/>
              <a:tailEnd/>
            </a:ln>
            <a:effectLst>
              <a:outerShdw dist="20000" dir="5400000" rotWithShape="0">
                <a:srgbClr val="808080">
                  <a:alpha val="37999"/>
                </a:srgbClr>
              </a:outerShdw>
            </a:effectLst>
          </p:spPr>
        </p:cxnSp>
      </p:grpSp>
      <p:sp>
        <p:nvSpPr>
          <p:cNvPr id="14347" name="TextBox 17"/>
          <p:cNvSpPr txBox="1">
            <a:spLocks noChangeArrowheads="1"/>
          </p:cNvSpPr>
          <p:nvPr/>
        </p:nvSpPr>
        <p:spPr bwMode="auto">
          <a:xfrm>
            <a:off x="9261475" y="4324351"/>
            <a:ext cx="2674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nl-NL" sz="2800">
                <a:solidFill>
                  <a:srgbClr val="223B53"/>
                </a:solidFill>
              </a:rPr>
              <a:t>time</a:t>
            </a:r>
          </a:p>
        </p:txBody>
      </p:sp>
      <p:grpSp>
        <p:nvGrpSpPr>
          <p:cNvPr id="6" name="Group 18"/>
          <p:cNvGrpSpPr>
            <a:grpSpLocks/>
          </p:cNvGrpSpPr>
          <p:nvPr/>
        </p:nvGrpSpPr>
        <p:grpSpPr bwMode="auto">
          <a:xfrm>
            <a:off x="8701088" y="1455739"/>
            <a:ext cx="1955800" cy="4791075"/>
            <a:chOff x="7080170" y="1430727"/>
            <a:chExt cx="1956168" cy="4791096"/>
          </a:xfrm>
        </p:grpSpPr>
        <p:sp>
          <p:nvSpPr>
            <p:cNvPr id="20" name="Pentagon 19"/>
            <p:cNvSpPr/>
            <p:nvPr/>
          </p:nvSpPr>
          <p:spPr>
            <a:xfrm>
              <a:off x="7080170" y="5724933"/>
              <a:ext cx="1956168" cy="496890"/>
            </a:xfrm>
            <a:prstGeom prst="homePlate">
              <a:avLst/>
            </a:prstGeom>
            <a:gradFill flip="none" rotWithShape="1">
              <a:gsLst>
                <a:gs pos="49000">
                  <a:srgbClr val="FF9945"/>
                </a:gs>
                <a:gs pos="4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0" rIns="0" bIns="0" anchor="ctr"/>
            <a:lstStyle/>
            <a:p>
              <a:pPr algn="ctr" fontAlgn="auto">
                <a:lnSpc>
                  <a:spcPct val="90000"/>
                </a:lnSpc>
                <a:spcBef>
                  <a:spcPts val="0"/>
                </a:spcBef>
                <a:spcAft>
                  <a:spcPts val="0"/>
                </a:spcAft>
                <a:defRPr/>
              </a:pPr>
              <a:r>
                <a:rPr lang="en-US" sz="1600" dirty="0">
                  <a:solidFill>
                    <a:srgbClr val="223B53"/>
                  </a:solidFill>
                  <a:latin typeface="Arial"/>
                  <a:cs typeface="Arial"/>
                </a:rPr>
                <a:t>clinical  research response</a:t>
              </a:r>
            </a:p>
          </p:txBody>
        </p:sp>
        <p:cxnSp>
          <p:nvCxnSpPr>
            <p:cNvPr id="21" name="Straight Connector 20"/>
            <p:cNvCxnSpPr>
              <a:cxnSpLocks noChangeShapeType="1"/>
            </p:cNvCxnSpPr>
            <p:nvPr/>
          </p:nvCxnSpPr>
          <p:spPr bwMode="auto">
            <a:xfrm>
              <a:off x="7148445" y="1430727"/>
              <a:ext cx="0" cy="4741883"/>
            </a:xfrm>
            <a:prstGeom prst="line">
              <a:avLst/>
            </a:prstGeom>
            <a:noFill/>
            <a:ln w="25400">
              <a:solidFill>
                <a:srgbClr val="FF6600"/>
              </a:solidFill>
              <a:round/>
              <a:headEnd/>
              <a:tailEnd/>
            </a:ln>
            <a:effectLst>
              <a:outerShdw dist="20000" dir="5400000" rotWithShape="0">
                <a:srgbClr val="808080">
                  <a:alpha val="37999"/>
                </a:srgbClr>
              </a:outerShdw>
            </a:effectLst>
          </p:spPr>
        </p:cxnSp>
      </p:grpSp>
      <p:cxnSp>
        <p:nvCxnSpPr>
          <p:cNvPr id="22" name="Straight Connector 21"/>
          <p:cNvCxnSpPr/>
          <p:nvPr/>
        </p:nvCxnSpPr>
        <p:spPr>
          <a:xfrm>
            <a:off x="2044700" y="1236664"/>
            <a:ext cx="0" cy="3532187"/>
          </a:xfrm>
          <a:prstGeom prst="line">
            <a:avLst/>
          </a:prstGeom>
          <a:ln w="41275">
            <a:solidFill>
              <a:srgbClr val="223B53"/>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2047875" y="4754563"/>
            <a:ext cx="8345488" cy="0"/>
          </a:xfrm>
          <a:prstGeom prst="line">
            <a:avLst/>
          </a:prstGeom>
          <a:ln w="41275">
            <a:solidFill>
              <a:srgbClr val="223B5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5468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57999E-6 3.73438E-6 L 0.18378 -0.00209 " pathEditMode="relative" rAng="0" ptsTypes="AA">
                                      <p:cBhvr>
                                        <p:cTn id="6" dur="2000" fill="hold"/>
                                        <p:tgtEl>
                                          <p:spTgt spid="3"/>
                                        </p:tgtEl>
                                        <p:attrNameLst>
                                          <p:attrName>ppt_x</p:attrName>
                                          <p:attrName>ppt_y</p:attrName>
                                        </p:attrNameLst>
                                      </p:cBhvr>
                                      <p:rCtr x="9189" y="-116"/>
                                    </p:animMotion>
                                  </p:childTnLst>
                                </p:cTn>
                              </p:par>
                            </p:childTnLst>
                          </p:cTn>
                        </p:par>
                        <p:par>
                          <p:cTn id="7" fill="hold" nodeType="afterGroup">
                            <p:stCondLst>
                              <p:cond delay="2000"/>
                            </p:stCondLst>
                            <p:childTnLst>
                              <p:par>
                                <p:cTn id="8" presetID="9"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nodeType="afterGroup">
                            <p:stCondLst>
                              <p:cond delay="2500"/>
                            </p:stCondLst>
                            <p:childTnLst>
                              <p:par>
                                <p:cTn id="12" presetID="0" presetClass="path" presetSubtype="0" accel="50000" decel="50000" fill="hold" nodeType="afterEffect">
                                  <p:stCondLst>
                                    <p:cond delay="1000"/>
                                  </p:stCondLst>
                                  <p:childTnLst>
                                    <p:animMotion origin="layout" path="M 0.18395 -0.00208 L 0.22425 -0.00208 " pathEditMode="relative" rAng="0" ptsTypes="AA">
                                      <p:cBhvr>
                                        <p:cTn id="13" dur="2000" fill="hold"/>
                                        <p:tgtEl>
                                          <p:spTgt spid="3"/>
                                        </p:tgtEl>
                                        <p:attrNameLst>
                                          <p:attrName>ppt_x</p:attrName>
                                          <p:attrName>ppt_y</p:attrName>
                                        </p:attrNameLst>
                                      </p:cBhvr>
                                      <p:rCtr x="2015" y="0"/>
                                    </p:animMotion>
                                  </p:childTnLst>
                                </p:cTn>
                              </p:par>
                            </p:childTnLst>
                          </p:cTn>
                        </p:par>
                        <p:par>
                          <p:cTn id="14" fill="hold" nodeType="afterGroup">
                            <p:stCondLst>
                              <p:cond delay="5500"/>
                            </p:stCondLst>
                            <p:childTnLst>
                              <p:par>
                                <p:cTn id="15" presetID="9"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par>
                          <p:cTn id="18" fill="hold" nodeType="afterGroup">
                            <p:stCondLst>
                              <p:cond delay="6000"/>
                            </p:stCondLst>
                            <p:childTnLst>
                              <p:par>
                                <p:cTn id="19" presetID="0" presetClass="path" presetSubtype="0" accel="50000" decel="50000" fill="hold" nodeType="afterEffect">
                                  <p:stCondLst>
                                    <p:cond delay="1000"/>
                                  </p:stCondLst>
                                  <p:childTnLst>
                                    <p:animMotion origin="layout" path="M 0.22424 -0.00208 L 0.73718 -0.00208 " pathEditMode="relative" rAng="0" ptsTypes="AA">
                                      <p:cBhvr>
                                        <p:cTn id="20" dur="2900" fill="hold"/>
                                        <p:tgtEl>
                                          <p:spTgt spid="3"/>
                                        </p:tgtEl>
                                        <p:attrNameLst>
                                          <p:attrName>ppt_x</p:attrName>
                                          <p:attrName>ppt_y</p:attrName>
                                        </p:attrNameLst>
                                      </p:cBhvr>
                                      <p:rCtr x="25638" y="0"/>
                                    </p:animMotion>
                                  </p:childTnLst>
                                </p:cTn>
                              </p:par>
                            </p:childTnLst>
                          </p:cTn>
                        </p:par>
                        <p:par>
                          <p:cTn id="21" fill="hold" nodeType="afterGroup">
                            <p:stCondLst>
                              <p:cond delay="9900"/>
                            </p:stCondLst>
                            <p:childTnLst>
                              <p:par>
                                <p:cTn id="22" presetID="9"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par>
                          <p:cTn id="25" fill="hold" nodeType="afterGroup">
                            <p:stCondLst>
                              <p:cond delay="10400"/>
                            </p:stCondLst>
                            <p:childTnLst>
                              <p:par>
                                <p:cTn id="26" presetID="0" presetClass="path" presetSubtype="0" accel="50000" decel="50000" fill="hold" nodeType="afterEffect">
                                  <p:stCondLst>
                                    <p:cond delay="0"/>
                                  </p:stCondLst>
                                  <p:childTnLst>
                                    <p:animMotion origin="layout" path="M 0.73719 -0.00208 L 0.87251 -0.00208 " pathEditMode="relative" rAng="0" ptsTypes="AA">
                                      <p:cBhvr>
                                        <p:cTn id="27" dur="2000" fill="hold"/>
                                        <p:tgtEl>
                                          <p:spTgt spid="3"/>
                                        </p:tgtEl>
                                        <p:attrNameLst>
                                          <p:attrName>ppt_x</p:attrName>
                                          <p:attrName>ppt_y</p:attrName>
                                        </p:attrNameLst>
                                      </p:cBhvr>
                                      <p:rCtr x="67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3"/>
          </p:nvPr>
        </p:nvSpPr>
        <p:spPr/>
        <p:txBody>
          <a:bodyPr/>
          <a:lstStyle/>
          <a:p>
            <a:endParaRPr lang="nl-NL"/>
          </a:p>
        </p:txBody>
      </p:sp>
      <p:sp>
        <p:nvSpPr>
          <p:cNvPr id="3" name="Tijdelijke aanduiding voor inhoud 2"/>
          <p:cNvSpPr>
            <a:spLocks noGrp="1"/>
          </p:cNvSpPr>
          <p:nvPr>
            <p:ph sz="half" idx="14"/>
          </p:nvPr>
        </p:nvSpPr>
        <p:spPr/>
        <p:txBody>
          <a:bodyPr/>
          <a:lstStyle/>
          <a:p>
            <a:endParaRPr lang="nl-NL"/>
          </a:p>
        </p:txBody>
      </p:sp>
      <p:sp>
        <p:nvSpPr>
          <p:cNvPr id="4" name="Titel 3"/>
          <p:cNvSpPr>
            <a:spLocks noGrp="1"/>
          </p:cNvSpPr>
          <p:nvPr>
            <p:ph type="title"/>
          </p:nvPr>
        </p:nvSpPr>
        <p:spPr/>
        <p:txBody>
          <a:bodyPr/>
          <a:lstStyle/>
          <a:p>
            <a:endParaRPr lang="nl-NL" dirty="0"/>
          </a:p>
        </p:txBody>
      </p:sp>
      <p:pic>
        <p:nvPicPr>
          <p:cNvPr id="5" name="Afbeelding 4"/>
          <p:cNvPicPr>
            <a:picLocks noChangeAspect="1"/>
          </p:cNvPicPr>
          <p:nvPr/>
        </p:nvPicPr>
        <p:blipFill>
          <a:blip r:embed="rId2"/>
          <a:stretch>
            <a:fillRect/>
          </a:stretch>
        </p:blipFill>
        <p:spPr>
          <a:xfrm>
            <a:off x="1123256" y="251110"/>
            <a:ext cx="9462782" cy="5568666"/>
          </a:xfrm>
          <a:prstGeom prst="rect">
            <a:avLst/>
          </a:prstGeom>
          <a:ln w="25400">
            <a:solidFill>
              <a:schemeClr val="tx1"/>
            </a:solidFill>
          </a:ln>
        </p:spPr>
      </p:pic>
      <p:pic>
        <p:nvPicPr>
          <p:cNvPr id="6" name="Afbeelding 5"/>
          <p:cNvPicPr>
            <a:picLocks noChangeAspect="1"/>
          </p:cNvPicPr>
          <p:nvPr/>
        </p:nvPicPr>
        <p:blipFill>
          <a:blip r:embed="rId3"/>
          <a:stretch>
            <a:fillRect/>
          </a:stretch>
        </p:blipFill>
        <p:spPr>
          <a:xfrm>
            <a:off x="474713" y="5991723"/>
            <a:ext cx="8568803" cy="893946"/>
          </a:xfrm>
          <a:prstGeom prst="rect">
            <a:avLst/>
          </a:prstGeom>
        </p:spPr>
      </p:pic>
    </p:spTree>
    <p:extLst>
      <p:ext uri="{BB962C8B-B14F-4D97-AF65-F5344CB8AC3E}">
        <p14:creationId xmlns:p14="http://schemas.microsoft.com/office/powerpoint/2010/main" val="22523369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B9564E59-A7D3-D245-B40C-F1654C9ECD9D}"/>
              </a:ext>
            </a:extLst>
          </p:cNvPr>
          <p:cNvSpPr txBox="1"/>
          <p:nvPr/>
        </p:nvSpPr>
        <p:spPr>
          <a:xfrm>
            <a:off x="1295400" y="2556284"/>
            <a:ext cx="3357650"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antivirals </a:t>
            </a:r>
            <a:r>
              <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for COVID-19</a:t>
            </a:r>
          </a:p>
        </p:txBody>
      </p:sp>
      <p:sp>
        <p:nvSpPr>
          <p:cNvPr id="31" name="Oval 30">
            <a:extLst>
              <a:ext uri="{FF2B5EF4-FFF2-40B4-BE49-F238E27FC236}">
                <a16:creationId xmlns:a16="http://schemas.microsoft.com/office/drawing/2014/main" id="{F2C3C55E-26A0-2042-BCDE-15D6AFEA329B}"/>
              </a:ext>
            </a:extLst>
          </p:cNvPr>
          <p:cNvSpPr/>
          <p:nvPr/>
        </p:nvSpPr>
        <p:spPr>
          <a:xfrm>
            <a:off x="801516" y="3120310"/>
            <a:ext cx="285750" cy="285750"/>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017ECB0A-0D9F-B34F-BE4C-1882CA923744}"/>
              </a:ext>
            </a:extLst>
          </p:cNvPr>
          <p:cNvSpPr txBox="1"/>
          <p:nvPr/>
        </p:nvSpPr>
        <p:spPr>
          <a:xfrm>
            <a:off x="6860403" y="3607669"/>
            <a:ext cx="1794722"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focussed IM</a:t>
            </a:r>
            <a:endPar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p:txBody>
      </p:sp>
      <p:sp>
        <p:nvSpPr>
          <p:cNvPr id="33" name="Oval 32">
            <a:extLst>
              <a:ext uri="{FF2B5EF4-FFF2-40B4-BE49-F238E27FC236}">
                <a16:creationId xmlns:a16="http://schemas.microsoft.com/office/drawing/2014/main" id="{1B0F39AE-F45D-B946-B951-33DF7DDBB0D7}"/>
              </a:ext>
            </a:extLst>
          </p:cNvPr>
          <p:cNvSpPr/>
          <p:nvPr/>
        </p:nvSpPr>
        <p:spPr>
          <a:xfrm>
            <a:off x="801516" y="2644799"/>
            <a:ext cx="285750" cy="285750"/>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3D46D5A1-F5E0-4F4B-A9B6-7755B3ED8209}"/>
              </a:ext>
            </a:extLst>
          </p:cNvPr>
          <p:cNvSpPr txBox="1"/>
          <p:nvPr/>
        </p:nvSpPr>
        <p:spPr>
          <a:xfrm>
            <a:off x="1295400" y="3047741"/>
            <a:ext cx="526721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tromboprophylaxis </a:t>
            </a:r>
            <a:r>
              <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strategies </a:t>
            </a: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in ICU</a:t>
            </a:r>
          </a:p>
        </p:txBody>
      </p:sp>
      <p:sp>
        <p:nvSpPr>
          <p:cNvPr id="35" name="Oval 34">
            <a:extLst>
              <a:ext uri="{FF2B5EF4-FFF2-40B4-BE49-F238E27FC236}">
                <a16:creationId xmlns:a16="http://schemas.microsoft.com/office/drawing/2014/main" id="{D9C6FF06-138E-DC42-A76F-47CB0EFF5ABE}"/>
              </a:ext>
            </a:extLst>
          </p:cNvPr>
          <p:cNvSpPr/>
          <p:nvPr/>
        </p:nvSpPr>
        <p:spPr>
          <a:xfrm>
            <a:off x="801516" y="3593418"/>
            <a:ext cx="285750" cy="285750"/>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B32F282A-375F-A444-BB4D-2BEB05494C22}"/>
              </a:ext>
            </a:extLst>
          </p:cNvPr>
          <p:cNvSpPr txBox="1"/>
          <p:nvPr/>
        </p:nvSpPr>
        <p:spPr>
          <a:xfrm>
            <a:off x="6867873" y="4095299"/>
            <a:ext cx="4950522"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CP/mAb </a:t>
            </a:r>
            <a:r>
              <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in immune compromised</a:t>
            </a:r>
          </a:p>
        </p:txBody>
      </p:sp>
      <p:sp>
        <p:nvSpPr>
          <p:cNvPr id="37" name="Oval 36">
            <a:extLst>
              <a:ext uri="{FF2B5EF4-FFF2-40B4-BE49-F238E27FC236}">
                <a16:creationId xmlns:a16="http://schemas.microsoft.com/office/drawing/2014/main" id="{D8F9D998-ECBA-B64A-B760-36904191CE33}"/>
              </a:ext>
            </a:extLst>
          </p:cNvPr>
          <p:cNvSpPr/>
          <p:nvPr/>
        </p:nvSpPr>
        <p:spPr>
          <a:xfrm>
            <a:off x="801516" y="4083321"/>
            <a:ext cx="285750" cy="285750"/>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8" name="TextBox 37">
            <a:extLst>
              <a:ext uri="{FF2B5EF4-FFF2-40B4-BE49-F238E27FC236}">
                <a16:creationId xmlns:a16="http://schemas.microsoft.com/office/drawing/2014/main" id="{4DDC2774-CC11-524A-A046-6DB29E1DAF5B}"/>
              </a:ext>
            </a:extLst>
          </p:cNvPr>
          <p:cNvSpPr txBox="1"/>
          <p:nvPr/>
        </p:nvSpPr>
        <p:spPr>
          <a:xfrm>
            <a:off x="1295400" y="4008617"/>
            <a:ext cx="1700402"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simvastatin</a:t>
            </a:r>
          </a:p>
        </p:txBody>
      </p:sp>
      <p:sp>
        <p:nvSpPr>
          <p:cNvPr id="39" name="Oval 38">
            <a:extLst>
              <a:ext uri="{FF2B5EF4-FFF2-40B4-BE49-F238E27FC236}">
                <a16:creationId xmlns:a16="http://schemas.microsoft.com/office/drawing/2014/main" id="{DB787F06-7A4B-DE45-BD0A-19C0AD7CE3C2}"/>
              </a:ext>
            </a:extLst>
          </p:cNvPr>
          <p:cNvSpPr/>
          <p:nvPr/>
        </p:nvSpPr>
        <p:spPr>
          <a:xfrm>
            <a:off x="793853" y="4549429"/>
            <a:ext cx="285750" cy="285750"/>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5" name="Oval 44">
            <a:extLst>
              <a:ext uri="{FF2B5EF4-FFF2-40B4-BE49-F238E27FC236}">
                <a16:creationId xmlns:a16="http://schemas.microsoft.com/office/drawing/2014/main" id="{FD9A33D4-BD77-AD4D-AE2C-692CA7B3A330}"/>
              </a:ext>
            </a:extLst>
          </p:cNvPr>
          <p:cNvSpPr/>
          <p:nvPr/>
        </p:nvSpPr>
        <p:spPr>
          <a:xfrm>
            <a:off x="793853" y="5017663"/>
            <a:ext cx="285750" cy="285750"/>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7" name="Oval 46">
            <a:extLst>
              <a:ext uri="{FF2B5EF4-FFF2-40B4-BE49-F238E27FC236}">
                <a16:creationId xmlns:a16="http://schemas.microsoft.com/office/drawing/2014/main" id="{80526C65-4CDE-6149-BD01-466D7F256161}"/>
              </a:ext>
            </a:extLst>
          </p:cNvPr>
          <p:cNvSpPr/>
          <p:nvPr/>
        </p:nvSpPr>
        <p:spPr>
          <a:xfrm>
            <a:off x="6366519" y="3705290"/>
            <a:ext cx="285750" cy="285750"/>
          </a:xfrm>
          <a:prstGeom prst="ellipse">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3B75C41F-7097-8E43-9935-C5746479EBB3}"/>
              </a:ext>
            </a:extLst>
          </p:cNvPr>
          <p:cNvSpPr txBox="1"/>
          <p:nvPr/>
        </p:nvSpPr>
        <p:spPr>
          <a:xfrm>
            <a:off x="1295400" y="3539280"/>
            <a:ext cx="3736344"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RAS system </a:t>
            </a:r>
            <a:r>
              <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modulation</a:t>
            </a: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t>
            </a:r>
            <a:endPar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p:txBody>
      </p:sp>
      <p:sp>
        <p:nvSpPr>
          <p:cNvPr id="49" name="TextBox 48">
            <a:extLst>
              <a:ext uri="{FF2B5EF4-FFF2-40B4-BE49-F238E27FC236}">
                <a16:creationId xmlns:a16="http://schemas.microsoft.com/office/drawing/2014/main" id="{D086556B-95D7-FA4A-BBE0-A3B5AA561707}"/>
              </a:ext>
            </a:extLst>
          </p:cNvPr>
          <p:cNvSpPr txBox="1"/>
          <p:nvPr/>
        </p:nvSpPr>
        <p:spPr>
          <a:xfrm>
            <a:off x="1295400" y="4478068"/>
            <a:ext cx="1402307"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vitamin C</a:t>
            </a:r>
            <a:endPar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p:txBody>
      </p:sp>
      <p:sp>
        <p:nvSpPr>
          <p:cNvPr id="50" name="TextBox 49">
            <a:extLst>
              <a:ext uri="{FF2B5EF4-FFF2-40B4-BE49-F238E27FC236}">
                <a16:creationId xmlns:a16="http://schemas.microsoft.com/office/drawing/2014/main" id="{255EE8C1-5C05-0949-B2A0-CE4021126833}"/>
              </a:ext>
            </a:extLst>
          </p:cNvPr>
          <p:cNvSpPr txBox="1"/>
          <p:nvPr/>
        </p:nvSpPr>
        <p:spPr>
          <a:xfrm>
            <a:off x="1302870" y="4920826"/>
            <a:ext cx="1610634"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ventilation</a:t>
            </a:r>
            <a:endPar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C8498C5D-37D2-CA4A-9FA8-F30066F44BFC}"/>
              </a:ext>
            </a:extLst>
          </p:cNvPr>
          <p:cNvSpPr txBox="1"/>
          <p:nvPr/>
        </p:nvSpPr>
        <p:spPr>
          <a:xfrm>
            <a:off x="1305724" y="5371533"/>
            <a:ext cx="1690078"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cysteamine</a:t>
            </a:r>
            <a:endPar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p:txBody>
      </p:sp>
      <p:sp>
        <p:nvSpPr>
          <p:cNvPr id="51" name="Oval 50">
            <a:extLst>
              <a:ext uri="{FF2B5EF4-FFF2-40B4-BE49-F238E27FC236}">
                <a16:creationId xmlns:a16="http://schemas.microsoft.com/office/drawing/2014/main" id="{98F7987F-9366-8443-B634-11BCF7EA1815}"/>
              </a:ext>
            </a:extLst>
          </p:cNvPr>
          <p:cNvSpPr/>
          <p:nvPr/>
        </p:nvSpPr>
        <p:spPr>
          <a:xfrm>
            <a:off x="801516" y="2200502"/>
            <a:ext cx="285750" cy="285750"/>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2" name="Oval 51">
            <a:extLst>
              <a:ext uri="{FF2B5EF4-FFF2-40B4-BE49-F238E27FC236}">
                <a16:creationId xmlns:a16="http://schemas.microsoft.com/office/drawing/2014/main" id="{C4DD7C8F-E9EA-014C-BD64-DBFD2E017892}"/>
              </a:ext>
            </a:extLst>
          </p:cNvPr>
          <p:cNvSpPr/>
          <p:nvPr/>
        </p:nvSpPr>
        <p:spPr>
          <a:xfrm>
            <a:off x="793853" y="1734394"/>
            <a:ext cx="285750" cy="285750"/>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Oval 52">
            <a:extLst>
              <a:ext uri="{FF2B5EF4-FFF2-40B4-BE49-F238E27FC236}">
                <a16:creationId xmlns:a16="http://schemas.microsoft.com/office/drawing/2014/main" id="{7613FB62-2AD0-B143-8703-9588A01B1B34}"/>
              </a:ext>
            </a:extLst>
          </p:cNvPr>
          <p:cNvSpPr/>
          <p:nvPr/>
        </p:nvSpPr>
        <p:spPr>
          <a:xfrm>
            <a:off x="801516" y="1268286"/>
            <a:ext cx="285750" cy="285750"/>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4" name="TextBox 53">
            <a:extLst>
              <a:ext uri="{FF2B5EF4-FFF2-40B4-BE49-F238E27FC236}">
                <a16:creationId xmlns:a16="http://schemas.microsoft.com/office/drawing/2014/main" id="{81698BCE-336D-4D46-947E-5140ED32AEE0}"/>
              </a:ext>
            </a:extLst>
          </p:cNvPr>
          <p:cNvSpPr txBox="1"/>
          <p:nvPr/>
        </p:nvSpPr>
        <p:spPr>
          <a:xfrm>
            <a:off x="1302870" y="1206785"/>
            <a:ext cx="4933082"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antibiotics </a:t>
            </a:r>
            <a:r>
              <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and nested macrolides</a:t>
            </a:r>
          </a:p>
        </p:txBody>
      </p:sp>
      <p:sp>
        <p:nvSpPr>
          <p:cNvPr id="55" name="TextBox 54">
            <a:extLst>
              <a:ext uri="{FF2B5EF4-FFF2-40B4-BE49-F238E27FC236}">
                <a16:creationId xmlns:a16="http://schemas.microsoft.com/office/drawing/2014/main" id="{44D549A0-6B84-AE47-A1D3-B07CDAEA7859}"/>
              </a:ext>
            </a:extLst>
          </p:cNvPr>
          <p:cNvSpPr txBox="1"/>
          <p:nvPr/>
        </p:nvSpPr>
        <p:spPr>
          <a:xfrm>
            <a:off x="1302870" y="1659382"/>
            <a:ext cx="4918334"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corticosteroids </a:t>
            </a:r>
            <a:r>
              <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in non-COVID CAP</a:t>
            </a:r>
          </a:p>
        </p:txBody>
      </p:sp>
      <p:sp>
        <p:nvSpPr>
          <p:cNvPr id="56" name="TextBox 55">
            <a:extLst>
              <a:ext uri="{FF2B5EF4-FFF2-40B4-BE49-F238E27FC236}">
                <a16:creationId xmlns:a16="http://schemas.microsoft.com/office/drawing/2014/main" id="{3BC3817D-58DE-224C-ABEC-CCDA312E53A4}"/>
              </a:ext>
            </a:extLst>
          </p:cNvPr>
          <p:cNvSpPr txBox="1"/>
          <p:nvPr/>
        </p:nvSpPr>
        <p:spPr>
          <a:xfrm>
            <a:off x="1295400" y="2081168"/>
            <a:ext cx="3448445"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antivirals </a:t>
            </a:r>
            <a:r>
              <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for influenza</a:t>
            </a: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t>
            </a:r>
          </a:p>
        </p:txBody>
      </p:sp>
      <p:sp>
        <p:nvSpPr>
          <p:cNvPr id="57" name="Oval 56">
            <a:extLst>
              <a:ext uri="{FF2B5EF4-FFF2-40B4-BE49-F238E27FC236}">
                <a16:creationId xmlns:a16="http://schemas.microsoft.com/office/drawing/2014/main" id="{DD98582F-44DA-704E-9A30-830BCDBAA9E3}"/>
              </a:ext>
            </a:extLst>
          </p:cNvPr>
          <p:cNvSpPr/>
          <p:nvPr/>
        </p:nvSpPr>
        <p:spPr>
          <a:xfrm>
            <a:off x="6358856" y="4165571"/>
            <a:ext cx="285750" cy="285750"/>
          </a:xfrm>
          <a:prstGeom prst="ellipse">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8" name="Oval 57">
            <a:extLst>
              <a:ext uri="{FF2B5EF4-FFF2-40B4-BE49-F238E27FC236}">
                <a16:creationId xmlns:a16="http://schemas.microsoft.com/office/drawing/2014/main" id="{3C0E3B97-FCCD-684E-BC7D-AC93DE437081}"/>
              </a:ext>
            </a:extLst>
          </p:cNvPr>
          <p:cNvSpPr/>
          <p:nvPr/>
        </p:nvSpPr>
        <p:spPr>
          <a:xfrm>
            <a:off x="6367152" y="4595183"/>
            <a:ext cx="285750" cy="285750"/>
          </a:xfrm>
          <a:prstGeom prst="ellipse">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9" name="TextBox 58">
            <a:extLst>
              <a:ext uri="{FF2B5EF4-FFF2-40B4-BE49-F238E27FC236}">
                <a16:creationId xmlns:a16="http://schemas.microsoft.com/office/drawing/2014/main" id="{9BD1043C-BDA2-B349-8A7A-55349D5204F8}"/>
              </a:ext>
            </a:extLst>
          </p:cNvPr>
          <p:cNvSpPr txBox="1"/>
          <p:nvPr/>
        </p:nvSpPr>
        <p:spPr>
          <a:xfrm>
            <a:off x="6860579" y="4513515"/>
            <a:ext cx="3510448"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endothelial </a:t>
            </a:r>
            <a:r>
              <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modulation</a:t>
            </a:r>
          </a:p>
        </p:txBody>
      </p:sp>
      <p:sp>
        <p:nvSpPr>
          <p:cNvPr id="60" name="Oval 59">
            <a:extLst>
              <a:ext uri="{FF2B5EF4-FFF2-40B4-BE49-F238E27FC236}">
                <a16:creationId xmlns:a16="http://schemas.microsoft.com/office/drawing/2014/main" id="{69E2DD9A-8197-2740-B107-C91F4BB67AFC}"/>
              </a:ext>
            </a:extLst>
          </p:cNvPr>
          <p:cNvSpPr/>
          <p:nvPr/>
        </p:nvSpPr>
        <p:spPr>
          <a:xfrm>
            <a:off x="6367152" y="5024795"/>
            <a:ext cx="285750" cy="285750"/>
          </a:xfrm>
          <a:prstGeom prst="ellipse">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1" name="TextBox 60">
            <a:extLst>
              <a:ext uri="{FF2B5EF4-FFF2-40B4-BE49-F238E27FC236}">
                <a16:creationId xmlns:a16="http://schemas.microsoft.com/office/drawing/2014/main" id="{5CAF1390-B87C-B14F-97D6-D21F57302FCE}"/>
              </a:ext>
            </a:extLst>
          </p:cNvPr>
          <p:cNvSpPr txBox="1"/>
          <p:nvPr/>
        </p:nvSpPr>
        <p:spPr>
          <a:xfrm>
            <a:off x="6867873" y="4931731"/>
            <a:ext cx="320966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rescue </a:t>
            </a:r>
            <a:r>
              <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corticosteroids</a:t>
            </a:r>
          </a:p>
        </p:txBody>
      </p:sp>
      <p:sp>
        <p:nvSpPr>
          <p:cNvPr id="62" name="Oval 61">
            <a:extLst>
              <a:ext uri="{FF2B5EF4-FFF2-40B4-BE49-F238E27FC236}">
                <a16:creationId xmlns:a16="http://schemas.microsoft.com/office/drawing/2014/main" id="{8840FB0D-C758-6944-8FE3-05EEEAAFF216}"/>
              </a:ext>
            </a:extLst>
          </p:cNvPr>
          <p:cNvSpPr/>
          <p:nvPr/>
        </p:nvSpPr>
        <p:spPr>
          <a:xfrm>
            <a:off x="788644" y="5485897"/>
            <a:ext cx="285750" cy="285750"/>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3" name="Oval 62">
            <a:extLst>
              <a:ext uri="{FF2B5EF4-FFF2-40B4-BE49-F238E27FC236}">
                <a16:creationId xmlns:a16="http://schemas.microsoft.com/office/drawing/2014/main" id="{FCBE6182-A621-8B4E-8C5B-C20B960CE8B4}"/>
              </a:ext>
            </a:extLst>
          </p:cNvPr>
          <p:cNvSpPr/>
          <p:nvPr/>
        </p:nvSpPr>
        <p:spPr>
          <a:xfrm>
            <a:off x="6357634" y="5454407"/>
            <a:ext cx="285750" cy="285750"/>
          </a:xfrm>
          <a:prstGeom prst="ellipse">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4" name="TextBox 63">
            <a:extLst>
              <a:ext uri="{FF2B5EF4-FFF2-40B4-BE49-F238E27FC236}">
                <a16:creationId xmlns:a16="http://schemas.microsoft.com/office/drawing/2014/main" id="{4268397E-2EEA-7C43-85F8-AF068E0000D5}"/>
              </a:ext>
            </a:extLst>
          </p:cNvPr>
          <p:cNvSpPr txBox="1"/>
          <p:nvPr/>
        </p:nvSpPr>
        <p:spPr>
          <a:xfrm>
            <a:off x="6860403" y="5381838"/>
            <a:ext cx="3913700"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antiplatelet</a:t>
            </a:r>
            <a:r>
              <a:rPr kumimoji="0" lang="en-NL" sz="2800" b="1" i="0" u="none" strike="noStrike" kern="1200" cap="none" spc="0" normalizeH="0" noProof="0" dirty="0">
                <a:ln>
                  <a:noFill/>
                </a:ln>
                <a:solidFill>
                  <a:srgbClr val="00008A"/>
                </a:solidFill>
                <a:effectLst/>
                <a:uLnTx/>
                <a:uFillTx/>
                <a:latin typeface="Calibri" panose="020F0502020204030204" pitchFamily="34" charset="0"/>
                <a:ea typeface="+mn-ea"/>
                <a:cs typeface="Calibri" panose="020F0502020204030204" pitchFamily="34" charset="0"/>
              </a:rPr>
              <a:t> therapy</a:t>
            </a:r>
            <a:r>
              <a:rPr kumimoji="0" lang="en-NL" sz="28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 </a:t>
            </a:r>
            <a:r>
              <a:rPr kumimoji="0" lang="en-NL" sz="2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in ICU</a:t>
            </a:r>
          </a:p>
        </p:txBody>
      </p:sp>
    </p:spTree>
    <p:extLst>
      <p:ext uri="{BB962C8B-B14F-4D97-AF65-F5344CB8AC3E}">
        <p14:creationId xmlns:p14="http://schemas.microsoft.com/office/powerpoint/2010/main" val="12083954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989E7-A969-7947-9BA7-837949EACD78}"/>
              </a:ext>
            </a:extLst>
          </p:cNvPr>
          <p:cNvPicPr>
            <a:picLocks noChangeAspect="1"/>
          </p:cNvPicPr>
          <p:nvPr/>
        </p:nvPicPr>
        <p:blipFill>
          <a:blip r:embed="rId3"/>
          <a:stretch>
            <a:fillRect/>
          </a:stretch>
        </p:blipFill>
        <p:spPr>
          <a:xfrm>
            <a:off x="490269" y="264677"/>
            <a:ext cx="1351170" cy="1693467"/>
          </a:xfrm>
          <a:prstGeom prst="rect">
            <a:avLst/>
          </a:prstGeom>
        </p:spPr>
      </p:pic>
      <p:pic>
        <p:nvPicPr>
          <p:cNvPr id="6" name="Picture 5">
            <a:extLst>
              <a:ext uri="{FF2B5EF4-FFF2-40B4-BE49-F238E27FC236}">
                <a16:creationId xmlns:a16="http://schemas.microsoft.com/office/drawing/2014/main" id="{F3E6A33C-38CF-584B-A13C-3C2A51A6D3F7}"/>
              </a:ext>
            </a:extLst>
          </p:cNvPr>
          <p:cNvPicPr>
            <a:picLocks noChangeAspect="1"/>
          </p:cNvPicPr>
          <p:nvPr/>
        </p:nvPicPr>
        <p:blipFill>
          <a:blip r:embed="rId4"/>
          <a:stretch>
            <a:fillRect/>
          </a:stretch>
        </p:blipFill>
        <p:spPr>
          <a:xfrm>
            <a:off x="2273895" y="264677"/>
            <a:ext cx="1362879" cy="1362879"/>
          </a:xfrm>
          <a:prstGeom prst="rect">
            <a:avLst/>
          </a:prstGeom>
        </p:spPr>
      </p:pic>
      <p:pic>
        <p:nvPicPr>
          <p:cNvPr id="8" name="Picture 7">
            <a:extLst>
              <a:ext uri="{FF2B5EF4-FFF2-40B4-BE49-F238E27FC236}">
                <a16:creationId xmlns:a16="http://schemas.microsoft.com/office/drawing/2014/main" id="{29EA30BB-D78A-E845-8B40-8EF26BC637BC}"/>
              </a:ext>
            </a:extLst>
          </p:cNvPr>
          <p:cNvPicPr>
            <a:picLocks noChangeAspect="1"/>
          </p:cNvPicPr>
          <p:nvPr/>
        </p:nvPicPr>
        <p:blipFill rotWithShape="1">
          <a:blip r:embed="rId5"/>
          <a:srcRect l="43929" r="8342" b="5354"/>
          <a:stretch/>
        </p:blipFill>
        <p:spPr>
          <a:xfrm>
            <a:off x="4069230" y="264677"/>
            <a:ext cx="1351170" cy="1692468"/>
          </a:xfrm>
          <a:prstGeom prst="rect">
            <a:avLst/>
          </a:prstGeom>
        </p:spPr>
      </p:pic>
      <p:pic>
        <p:nvPicPr>
          <p:cNvPr id="18" name="Picture 17">
            <a:extLst>
              <a:ext uri="{FF2B5EF4-FFF2-40B4-BE49-F238E27FC236}">
                <a16:creationId xmlns:a16="http://schemas.microsoft.com/office/drawing/2014/main" id="{5798093C-27B1-494E-8819-4930B10568A6}"/>
              </a:ext>
            </a:extLst>
          </p:cNvPr>
          <p:cNvPicPr>
            <a:picLocks noChangeAspect="1"/>
          </p:cNvPicPr>
          <p:nvPr/>
        </p:nvPicPr>
        <p:blipFill rotWithShape="1">
          <a:blip r:embed="rId6"/>
          <a:srcRect l="16939" t="5877" r="22570" b="30310"/>
          <a:stretch/>
        </p:blipFill>
        <p:spPr>
          <a:xfrm>
            <a:off x="5949340" y="264677"/>
            <a:ext cx="1330583" cy="1692468"/>
          </a:xfrm>
          <a:prstGeom prst="rect">
            <a:avLst/>
          </a:prstGeom>
        </p:spPr>
      </p:pic>
      <p:pic>
        <p:nvPicPr>
          <p:cNvPr id="5" name="Picture 4">
            <a:extLst>
              <a:ext uri="{FF2B5EF4-FFF2-40B4-BE49-F238E27FC236}">
                <a16:creationId xmlns:a16="http://schemas.microsoft.com/office/drawing/2014/main" id="{3611E528-3503-2D46-8C8F-CD5DCEF4C8D6}"/>
              </a:ext>
            </a:extLst>
          </p:cNvPr>
          <p:cNvPicPr>
            <a:picLocks noChangeAspect="1"/>
          </p:cNvPicPr>
          <p:nvPr/>
        </p:nvPicPr>
        <p:blipFill>
          <a:blip r:embed="rId7"/>
          <a:stretch>
            <a:fillRect/>
          </a:stretch>
        </p:blipFill>
        <p:spPr>
          <a:xfrm>
            <a:off x="1189150" y="5709894"/>
            <a:ext cx="2311647" cy="1008473"/>
          </a:xfrm>
          <a:prstGeom prst="rect">
            <a:avLst/>
          </a:prstGeom>
        </p:spPr>
      </p:pic>
      <p:sp>
        <p:nvSpPr>
          <p:cNvPr id="17" name="TextBox 16">
            <a:extLst>
              <a:ext uri="{FF2B5EF4-FFF2-40B4-BE49-F238E27FC236}">
                <a16:creationId xmlns:a16="http://schemas.microsoft.com/office/drawing/2014/main" id="{FFBA1B10-0B61-004E-9E1A-931E995110DA}"/>
              </a:ext>
            </a:extLst>
          </p:cNvPr>
          <p:cNvSpPr txBox="1"/>
          <p:nvPr/>
        </p:nvSpPr>
        <p:spPr>
          <a:xfrm>
            <a:off x="378304" y="6533301"/>
            <a:ext cx="10310747" cy="261610"/>
          </a:xfrm>
          <a:prstGeom prst="rect">
            <a:avLst/>
          </a:prstGeom>
          <a:noFill/>
        </p:spPr>
        <p:txBody>
          <a:bodyPr wrap="square">
            <a:spAutoFit/>
          </a:bodyPr>
          <a:lstStyle/>
          <a:p>
            <a:r>
              <a:rPr lang="en-IE" sz="1100" i="1" dirty="0">
                <a:solidFill>
                  <a:srgbClr val="000000"/>
                </a:solidFill>
                <a:latin typeface="Calibri" panose="020F0502020204030204" pitchFamily="34" charset="0"/>
              </a:rPr>
              <a:t>These projects have received funding from the European Union’s Horizon 2020 research and innovation programme under grant agreement No 101003589 and No 965313</a:t>
            </a:r>
            <a:endParaRPr lang="en-NL" sz="1100" dirty="0"/>
          </a:p>
        </p:txBody>
      </p:sp>
      <p:pic>
        <p:nvPicPr>
          <p:cNvPr id="20" name="Afbeelding 19">
            <a:extLst>
              <a:ext uri="{FF2B5EF4-FFF2-40B4-BE49-F238E27FC236}">
                <a16:creationId xmlns:a16="http://schemas.microsoft.com/office/drawing/2014/main" id="{49FF5043-C7B2-204E-983D-5EF0C2113E2E}"/>
              </a:ext>
            </a:extLst>
          </p:cNvPr>
          <p:cNvPicPr>
            <a:picLocks noChangeAspect="1"/>
          </p:cNvPicPr>
          <p:nvPr/>
        </p:nvPicPr>
        <p:blipFill>
          <a:blip r:embed="rId8"/>
          <a:stretch>
            <a:fillRect/>
          </a:stretch>
        </p:blipFill>
        <p:spPr>
          <a:xfrm>
            <a:off x="10254763" y="6343000"/>
            <a:ext cx="564463" cy="375368"/>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22B6A7E4-9262-BD49-AB93-B00133CD6A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3859" y="3193092"/>
            <a:ext cx="4365829" cy="1362878"/>
          </a:xfrm>
          <a:prstGeom prst="rect">
            <a:avLst/>
          </a:prstGeom>
        </p:spPr>
      </p:pic>
      <p:pic>
        <p:nvPicPr>
          <p:cNvPr id="30" name="Afbeelding 16">
            <a:extLst>
              <a:ext uri="{FF2B5EF4-FFF2-40B4-BE49-F238E27FC236}">
                <a16:creationId xmlns:a16="http://schemas.microsoft.com/office/drawing/2014/main" id="{7BF79221-4A87-734B-87FA-B7528CEFF2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741" y="5659210"/>
            <a:ext cx="870900" cy="868856"/>
          </a:xfrm>
          <a:prstGeom prst="rect">
            <a:avLst/>
          </a:prstGeom>
        </p:spPr>
      </p:pic>
      <p:pic>
        <p:nvPicPr>
          <p:cNvPr id="34" name="Picture 33">
            <a:extLst>
              <a:ext uri="{FF2B5EF4-FFF2-40B4-BE49-F238E27FC236}">
                <a16:creationId xmlns:a16="http://schemas.microsoft.com/office/drawing/2014/main" id="{97039854-DC6F-3441-ADA8-B991396DC61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71166" y="3089062"/>
            <a:ext cx="4365828" cy="1466908"/>
          </a:xfrm>
          <a:prstGeom prst="rect">
            <a:avLst/>
          </a:prstGeom>
          <a:noFill/>
          <a:ln>
            <a:noFill/>
          </a:ln>
        </p:spPr>
      </p:pic>
    </p:spTree>
    <p:extLst>
      <p:ext uri="{BB962C8B-B14F-4D97-AF65-F5344CB8AC3E}">
        <p14:creationId xmlns:p14="http://schemas.microsoft.com/office/powerpoint/2010/main" val="28204693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39E48D5-8970-DE47-BB29-3CFCF7313C28}"/>
              </a:ext>
            </a:extLst>
          </p:cNvPr>
          <p:cNvGraphicFramePr/>
          <p:nvPr/>
        </p:nvGraphicFramePr>
        <p:xfrm>
          <a:off x="325463" y="719667"/>
          <a:ext cx="11499743" cy="301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6C59FE6-DE93-D949-A34A-4CFED8100A86}"/>
              </a:ext>
            </a:extLst>
          </p:cNvPr>
          <p:cNvSpPr txBox="1"/>
          <p:nvPr/>
        </p:nvSpPr>
        <p:spPr>
          <a:xfrm>
            <a:off x="4148380" y="6488668"/>
            <a:ext cx="8043620" cy="369332"/>
          </a:xfrm>
          <a:prstGeom prst="rect">
            <a:avLst/>
          </a:prstGeom>
          <a:noFill/>
        </p:spPr>
        <p:txBody>
          <a:bodyPr wrap="square">
            <a:spAutoFit/>
          </a:bodyPr>
          <a:lstStyle/>
          <a:p>
            <a:pPr algn="r"/>
            <a:r>
              <a:rPr lang="en-US" b="0" i="1" u="none" strike="noStrike" dirty="0">
                <a:solidFill>
                  <a:srgbClr val="00008A"/>
                </a:solidFill>
                <a:effectLst/>
                <a:latin typeface="Calibri" panose="020F0502020204030204" pitchFamily="34" charset="0"/>
                <a:cs typeface="Calibri" panose="020F0502020204030204" pitchFamily="34" charset="0"/>
              </a:rPr>
              <a:t>Lancet Infect Dis </a:t>
            </a:r>
            <a:r>
              <a:rPr lang="en-US" b="0" i="0" u="none" strike="noStrike" dirty="0">
                <a:solidFill>
                  <a:srgbClr val="00008A"/>
                </a:solidFill>
                <a:effectLst/>
                <a:latin typeface="Calibri" panose="020F0502020204030204" pitchFamily="34" charset="0"/>
                <a:cs typeface="Calibri" panose="020F0502020204030204" pitchFamily="34" charset="0"/>
              </a:rPr>
              <a:t>2021 Dec 21;S1473-3099(21)00705-2</a:t>
            </a:r>
            <a:endParaRPr lang="en-NL" dirty="0">
              <a:solidFill>
                <a:srgbClr val="00008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37654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39E48D5-8970-DE47-BB29-3CFCF7313C28}"/>
              </a:ext>
            </a:extLst>
          </p:cNvPr>
          <p:cNvGraphicFramePr/>
          <p:nvPr/>
        </p:nvGraphicFramePr>
        <p:xfrm>
          <a:off x="325463" y="719667"/>
          <a:ext cx="11499743" cy="301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9524024-746E-6C41-A04A-B4F1BA5BE762}"/>
              </a:ext>
            </a:extLst>
          </p:cNvPr>
          <p:cNvSpPr txBox="1"/>
          <p:nvPr/>
        </p:nvSpPr>
        <p:spPr>
          <a:xfrm>
            <a:off x="960894" y="3233889"/>
            <a:ext cx="9731447" cy="2154436"/>
          </a:xfrm>
          <a:prstGeom prst="rect">
            <a:avLst/>
          </a:prstGeom>
          <a:noFill/>
        </p:spPr>
        <p:txBody>
          <a:bodyPr wrap="none" lIns="0" tIns="0" rIns="0" bIns="0" rtlCol="0">
            <a:spAutoFit/>
          </a:bodyPr>
          <a:lstStyle/>
          <a:p>
            <a:r>
              <a:rPr lang="en-NL" sz="2800" dirty="0">
                <a:solidFill>
                  <a:srgbClr val="00008A"/>
                </a:solidFill>
                <a:latin typeface="Calibri" panose="020F0502020204030204" pitchFamily="34" charset="0"/>
                <a:cs typeface="Calibri" panose="020F0502020204030204" pitchFamily="34" charset="0"/>
              </a:rPr>
              <a:t>screening system – JAAM, UK-CTAP, “pandemic research authority”</a:t>
            </a:r>
          </a:p>
          <a:p>
            <a:r>
              <a:rPr lang="en-NL" sz="2800" dirty="0">
                <a:solidFill>
                  <a:srgbClr val="00008A"/>
                </a:solidFill>
                <a:latin typeface="Calibri" panose="020F0502020204030204" pitchFamily="34" charset="0"/>
                <a:cs typeface="Calibri" panose="020F0502020204030204" pitchFamily="34" charset="0"/>
              </a:rPr>
              <a:t>repurposed medication first – connection with EMA</a:t>
            </a:r>
          </a:p>
          <a:p>
            <a:r>
              <a:rPr lang="en-NL" sz="2800" dirty="0">
                <a:solidFill>
                  <a:srgbClr val="00008A"/>
                </a:solidFill>
                <a:latin typeface="Calibri" panose="020F0502020204030204" pitchFamily="34" charset="0"/>
                <a:cs typeface="Calibri" panose="020F0502020204030204" pitchFamily="34" charset="0"/>
              </a:rPr>
              <a:t>new ways of collaboration – prospective MA, mpRCT</a:t>
            </a:r>
          </a:p>
          <a:p>
            <a:endParaRPr lang="en-NL" sz="2800" dirty="0">
              <a:solidFill>
                <a:srgbClr val="00008A"/>
              </a:solidFill>
              <a:latin typeface="Calibri" panose="020F0502020204030204" pitchFamily="34" charset="0"/>
              <a:cs typeface="Calibri" panose="020F0502020204030204" pitchFamily="34" charset="0"/>
            </a:endParaRPr>
          </a:p>
          <a:p>
            <a:r>
              <a:rPr lang="en-NL" sz="2800" dirty="0">
                <a:solidFill>
                  <a:srgbClr val="00008A"/>
                </a:solidFill>
                <a:latin typeface="Calibri" panose="020F0502020204030204" pitchFamily="34" charset="0"/>
                <a:cs typeface="Calibri" panose="020F0502020204030204" pitchFamily="34" charset="0"/>
              </a:rPr>
              <a:t>hard choices – UPH status in UK</a:t>
            </a:r>
          </a:p>
        </p:txBody>
      </p:sp>
      <p:sp>
        <p:nvSpPr>
          <p:cNvPr id="4" name="TextBox 3">
            <a:extLst>
              <a:ext uri="{FF2B5EF4-FFF2-40B4-BE49-F238E27FC236}">
                <a16:creationId xmlns:a16="http://schemas.microsoft.com/office/drawing/2014/main" id="{96C59FE6-DE93-D949-A34A-4CFED8100A86}"/>
              </a:ext>
            </a:extLst>
          </p:cNvPr>
          <p:cNvSpPr txBox="1"/>
          <p:nvPr/>
        </p:nvSpPr>
        <p:spPr>
          <a:xfrm>
            <a:off x="4148380" y="6488668"/>
            <a:ext cx="8043620" cy="369332"/>
          </a:xfrm>
          <a:prstGeom prst="rect">
            <a:avLst/>
          </a:prstGeom>
          <a:noFill/>
        </p:spPr>
        <p:txBody>
          <a:bodyPr wrap="square">
            <a:spAutoFit/>
          </a:bodyPr>
          <a:lstStyle/>
          <a:p>
            <a:pPr algn="r"/>
            <a:r>
              <a:rPr lang="en-US" b="0" i="1" u="none" strike="noStrike" dirty="0">
                <a:solidFill>
                  <a:srgbClr val="00008A"/>
                </a:solidFill>
                <a:effectLst/>
                <a:latin typeface="Calibri" panose="020F0502020204030204" pitchFamily="34" charset="0"/>
                <a:cs typeface="Calibri" panose="020F0502020204030204" pitchFamily="34" charset="0"/>
              </a:rPr>
              <a:t>Lancet Infect Dis </a:t>
            </a:r>
            <a:r>
              <a:rPr lang="en-US" b="0" i="0" u="none" strike="noStrike" dirty="0">
                <a:solidFill>
                  <a:srgbClr val="00008A"/>
                </a:solidFill>
                <a:effectLst/>
                <a:latin typeface="Calibri" panose="020F0502020204030204" pitchFamily="34" charset="0"/>
                <a:cs typeface="Calibri" panose="020F0502020204030204" pitchFamily="34" charset="0"/>
              </a:rPr>
              <a:t>2021 Dec 21;S1473-3099(21)00705-2</a:t>
            </a:r>
            <a:endParaRPr lang="en-NL" dirty="0">
              <a:solidFill>
                <a:srgbClr val="00008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1616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39E48D5-8970-DE47-BB29-3CFCF7313C28}"/>
              </a:ext>
            </a:extLst>
          </p:cNvPr>
          <p:cNvGraphicFramePr/>
          <p:nvPr/>
        </p:nvGraphicFramePr>
        <p:xfrm>
          <a:off x="325463" y="719667"/>
          <a:ext cx="11499743" cy="301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58F57F4-E1E4-7D43-9A00-C6325585B18A}"/>
              </a:ext>
            </a:extLst>
          </p:cNvPr>
          <p:cNvSpPr txBox="1"/>
          <p:nvPr/>
        </p:nvSpPr>
        <p:spPr>
          <a:xfrm>
            <a:off x="960894" y="3233889"/>
            <a:ext cx="9057159" cy="2585323"/>
          </a:xfrm>
          <a:prstGeom prst="rect">
            <a:avLst/>
          </a:prstGeom>
          <a:noFill/>
        </p:spPr>
        <p:txBody>
          <a:bodyPr wrap="none" lIns="0" tIns="0" rIns="0" bIns="0" rtlCol="0">
            <a:spAutoFit/>
          </a:bodyPr>
          <a:lstStyle/>
          <a:p>
            <a:r>
              <a:rPr lang="en-NL" sz="2800" dirty="0">
                <a:solidFill>
                  <a:srgbClr val="00008A"/>
                </a:solidFill>
                <a:latin typeface="Calibri" panose="020F0502020204030204" pitchFamily="34" charset="0"/>
                <a:cs typeface="Calibri" panose="020F0502020204030204" pitchFamily="34" charset="0"/>
              </a:rPr>
              <a:t>H2020 competitive calls –grant writing takes time</a:t>
            </a:r>
          </a:p>
          <a:p>
            <a:r>
              <a:rPr lang="en-NL" sz="2800" dirty="0">
                <a:solidFill>
                  <a:srgbClr val="00008A"/>
                </a:solidFill>
                <a:latin typeface="Calibri" panose="020F0502020204030204" pitchFamily="34" charset="0"/>
                <a:cs typeface="Calibri" panose="020F0502020204030204" pitchFamily="34" charset="0"/>
              </a:rPr>
              <a:t>a</a:t>
            </a:r>
            <a:r>
              <a:rPr lang="en-US" sz="2800" dirty="0" err="1">
                <a:solidFill>
                  <a:srgbClr val="00008A"/>
                </a:solidFill>
                <a:latin typeface="Calibri" panose="020F0502020204030204" pitchFamily="34" charset="0"/>
                <a:cs typeface="Calibri" panose="020F0502020204030204" pitchFamily="34" charset="0"/>
              </a:rPr>
              <a:t>i</a:t>
            </a:r>
            <a:r>
              <a:rPr lang="en-NL" sz="2800" dirty="0">
                <a:solidFill>
                  <a:srgbClr val="00008A"/>
                </a:solidFill>
                <a:latin typeface="Calibri" panose="020F0502020204030204" pitchFamily="34" charset="0"/>
                <a:cs typeface="Calibri" panose="020F0502020204030204" pitchFamily="34" charset="0"/>
              </a:rPr>
              <a:t>m to rapidly leverage pandemic funding – HERA incubator </a:t>
            </a:r>
          </a:p>
          <a:p>
            <a:r>
              <a:rPr lang="en-NL" sz="2800" dirty="0">
                <a:solidFill>
                  <a:srgbClr val="00008A"/>
                </a:solidFill>
                <a:latin typeface="Calibri" panose="020F0502020204030204" pitchFamily="34" charset="0"/>
                <a:cs typeface="Calibri" panose="020F0502020204030204" pitchFamily="34" charset="0"/>
              </a:rPr>
              <a:t>connect national funding with EU funding (and globally)</a:t>
            </a:r>
          </a:p>
          <a:p>
            <a:endParaRPr lang="en-NL" sz="2800" dirty="0">
              <a:solidFill>
                <a:srgbClr val="00008A"/>
              </a:solidFill>
              <a:latin typeface="Calibri" panose="020F0502020204030204" pitchFamily="34" charset="0"/>
              <a:cs typeface="Calibri" panose="020F0502020204030204" pitchFamily="34" charset="0"/>
            </a:endParaRPr>
          </a:p>
          <a:p>
            <a:r>
              <a:rPr lang="en-NL" sz="2800" dirty="0">
                <a:solidFill>
                  <a:srgbClr val="00008A"/>
                </a:solidFill>
                <a:latin typeface="Calibri" panose="020F0502020204030204" pitchFamily="34" charset="0"/>
                <a:cs typeface="Calibri" panose="020F0502020204030204" pitchFamily="34" charset="0"/>
              </a:rPr>
              <a:t>fund networks that have delivered before</a:t>
            </a:r>
          </a:p>
          <a:p>
            <a:r>
              <a:rPr lang="en-NL" sz="2800" dirty="0">
                <a:solidFill>
                  <a:srgbClr val="00008A"/>
                </a:solidFill>
                <a:latin typeface="Calibri" panose="020F0502020204030204" pitchFamily="34" charset="0"/>
                <a:cs typeface="Calibri" panose="020F0502020204030204" pitchFamily="34" charset="0"/>
              </a:rPr>
              <a:t>project-based funding not ideal to maintain trial infrastructure</a:t>
            </a:r>
          </a:p>
        </p:txBody>
      </p:sp>
    </p:spTree>
    <p:extLst>
      <p:ext uri="{BB962C8B-B14F-4D97-AF65-F5344CB8AC3E}">
        <p14:creationId xmlns:p14="http://schemas.microsoft.com/office/powerpoint/2010/main" val="41602656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39E48D5-8970-DE47-BB29-3CFCF7313C28}"/>
              </a:ext>
            </a:extLst>
          </p:cNvPr>
          <p:cNvGraphicFramePr/>
          <p:nvPr/>
        </p:nvGraphicFramePr>
        <p:xfrm>
          <a:off x="325463" y="719667"/>
          <a:ext cx="11499743" cy="301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58F57F4-E1E4-7D43-9A00-C6325585B18A}"/>
              </a:ext>
            </a:extLst>
          </p:cNvPr>
          <p:cNvSpPr txBox="1"/>
          <p:nvPr/>
        </p:nvSpPr>
        <p:spPr>
          <a:xfrm>
            <a:off x="960894" y="3233889"/>
            <a:ext cx="8099910" cy="2585323"/>
          </a:xfrm>
          <a:prstGeom prst="rect">
            <a:avLst/>
          </a:prstGeom>
          <a:noFill/>
        </p:spPr>
        <p:txBody>
          <a:bodyPr wrap="none" lIns="0" tIns="0" rIns="0" bIns="0" rtlCol="0">
            <a:spAutoFit/>
          </a:bodyPr>
          <a:lstStyle/>
          <a:p>
            <a:r>
              <a:rPr lang="en-NL" sz="2800" dirty="0">
                <a:solidFill>
                  <a:srgbClr val="00008A"/>
                </a:solidFill>
                <a:latin typeface="Calibri" panose="020F0502020204030204" pitchFamily="34" charset="0"/>
                <a:cs typeface="Calibri" panose="020F0502020204030204" pitchFamily="34" charset="0"/>
              </a:rPr>
              <a:t>design – (adaptive) platform trials, embedded</a:t>
            </a:r>
          </a:p>
          <a:p>
            <a:r>
              <a:rPr lang="en-NL" sz="2800" dirty="0">
                <a:solidFill>
                  <a:srgbClr val="00008A"/>
                </a:solidFill>
                <a:latin typeface="Calibri" panose="020F0502020204030204" pitchFamily="34" charset="0"/>
                <a:cs typeface="Calibri" panose="020F0502020204030204" pitchFamily="34" charset="0"/>
              </a:rPr>
              <a:t>learning while doing</a:t>
            </a:r>
          </a:p>
          <a:p>
            <a:r>
              <a:rPr lang="en-NL" sz="2800" dirty="0">
                <a:solidFill>
                  <a:srgbClr val="00008A"/>
                </a:solidFill>
                <a:latin typeface="Calibri" panose="020F0502020204030204" pitchFamily="34" charset="0"/>
                <a:cs typeface="Calibri" panose="020F0502020204030204" pitchFamily="34" charset="0"/>
              </a:rPr>
              <a:t>“kill your darlings” – placebo</a:t>
            </a:r>
          </a:p>
          <a:p>
            <a:endParaRPr lang="en-NL" sz="2800" dirty="0">
              <a:solidFill>
                <a:srgbClr val="00008A"/>
              </a:solidFill>
              <a:latin typeface="Calibri" panose="020F0502020204030204" pitchFamily="34" charset="0"/>
              <a:cs typeface="Calibri" panose="020F0502020204030204" pitchFamily="34" charset="0"/>
            </a:endParaRPr>
          </a:p>
          <a:p>
            <a:r>
              <a:rPr lang="en-NL" sz="2800" dirty="0">
                <a:solidFill>
                  <a:srgbClr val="00008A"/>
                </a:solidFill>
                <a:latin typeface="Calibri" panose="020F0502020204030204" pitchFamily="34" charset="0"/>
                <a:cs typeface="Calibri" panose="020F0502020204030204" pitchFamily="34" charset="0"/>
              </a:rPr>
              <a:t>seamless phase II-III ideal</a:t>
            </a:r>
          </a:p>
          <a:p>
            <a:r>
              <a:rPr lang="en-NL" sz="2800" dirty="0">
                <a:solidFill>
                  <a:srgbClr val="00008A"/>
                </a:solidFill>
                <a:latin typeface="Calibri" panose="020F0502020204030204" pitchFamily="34" charset="0"/>
                <a:cs typeface="Calibri" panose="020F0502020204030204" pitchFamily="34" charset="0"/>
              </a:rPr>
              <a:t>viruses do not respect borders – international approach</a:t>
            </a:r>
          </a:p>
        </p:txBody>
      </p:sp>
      <p:sp>
        <p:nvSpPr>
          <p:cNvPr id="4" name="Rectangle 3">
            <a:extLst>
              <a:ext uri="{FF2B5EF4-FFF2-40B4-BE49-F238E27FC236}">
                <a16:creationId xmlns:a16="http://schemas.microsoft.com/office/drawing/2014/main" id="{A662F708-4A9B-0D45-B4F6-81605B11EA8D}"/>
              </a:ext>
            </a:extLst>
          </p:cNvPr>
          <p:cNvSpPr/>
          <p:nvPr/>
        </p:nvSpPr>
        <p:spPr>
          <a:xfrm>
            <a:off x="7986425" y="6211669"/>
            <a:ext cx="4205575" cy="646331"/>
          </a:xfrm>
          <a:prstGeom prst="rect">
            <a:avLst/>
          </a:prstGeom>
        </p:spPr>
        <p:txBody>
          <a:bodyPr wrap="none">
            <a:spAutoFit/>
          </a:bodyPr>
          <a:lstStyle/>
          <a:p>
            <a:pPr algn="r"/>
            <a:r>
              <a:rPr lang="en-US" dirty="0">
                <a:solidFill>
                  <a:srgbClr val="00008A"/>
                </a:solidFill>
                <a:latin typeface="Calibri" panose="020F0502020204030204" pitchFamily="34" charset="0"/>
                <a:cs typeface="Calibri" panose="020F0502020204030204" pitchFamily="34" charset="0"/>
              </a:rPr>
              <a:t>The APT Coalition, </a:t>
            </a:r>
            <a:r>
              <a:rPr lang="en-US" i="1" dirty="0">
                <a:solidFill>
                  <a:srgbClr val="00008A"/>
                </a:solidFill>
                <a:latin typeface="Calibri" panose="020F0502020204030204" pitchFamily="34" charset="0"/>
                <a:cs typeface="Calibri" panose="020F0502020204030204" pitchFamily="34" charset="0"/>
              </a:rPr>
              <a:t>NRDD</a:t>
            </a:r>
            <a:r>
              <a:rPr lang="en-US" dirty="0">
                <a:solidFill>
                  <a:srgbClr val="00008A"/>
                </a:solidFill>
                <a:latin typeface="Calibri" panose="020F0502020204030204" pitchFamily="34" charset="0"/>
                <a:cs typeface="Calibri" panose="020F0502020204030204" pitchFamily="34" charset="0"/>
              </a:rPr>
              <a:t> 2019;18:797–807</a:t>
            </a:r>
          </a:p>
          <a:p>
            <a:pPr algn="r"/>
            <a:r>
              <a:rPr lang="en-US" dirty="0">
                <a:solidFill>
                  <a:srgbClr val="00008A"/>
                </a:solidFill>
                <a:latin typeface="Calibri" panose="020F0502020204030204" pitchFamily="34" charset="0"/>
                <a:cs typeface="Calibri" panose="020F0502020204030204" pitchFamily="34" charset="0"/>
              </a:rPr>
              <a:t>Angus, DC </a:t>
            </a:r>
            <a:r>
              <a:rPr lang="en-US" i="1" dirty="0">
                <a:solidFill>
                  <a:srgbClr val="00008A"/>
                </a:solidFill>
                <a:latin typeface="Calibri" panose="020F0502020204030204" pitchFamily="34" charset="0"/>
                <a:cs typeface="Calibri" panose="020F0502020204030204" pitchFamily="34" charset="0"/>
              </a:rPr>
              <a:t>JAMA </a:t>
            </a:r>
            <a:r>
              <a:rPr lang="en-US" dirty="0">
                <a:solidFill>
                  <a:srgbClr val="00008A"/>
                </a:solidFill>
                <a:latin typeface="Calibri" panose="020F0502020204030204" pitchFamily="34" charset="0"/>
                <a:cs typeface="Calibri" panose="020F0502020204030204" pitchFamily="34" charset="0"/>
              </a:rPr>
              <a:t>2020;323(19):1895-1896</a:t>
            </a:r>
            <a:endParaRPr lang="en-NL" dirty="0">
              <a:solidFill>
                <a:srgbClr val="00008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66947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39E48D5-8970-DE47-BB29-3CFCF7313C28}"/>
              </a:ext>
            </a:extLst>
          </p:cNvPr>
          <p:cNvGraphicFramePr/>
          <p:nvPr/>
        </p:nvGraphicFramePr>
        <p:xfrm>
          <a:off x="325463" y="719667"/>
          <a:ext cx="11499743" cy="301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58F57F4-E1E4-7D43-9A00-C6325585B18A}"/>
              </a:ext>
            </a:extLst>
          </p:cNvPr>
          <p:cNvSpPr txBox="1"/>
          <p:nvPr/>
        </p:nvSpPr>
        <p:spPr>
          <a:xfrm>
            <a:off x="960894" y="3519649"/>
            <a:ext cx="9477531" cy="2585323"/>
          </a:xfrm>
          <a:prstGeom prst="rect">
            <a:avLst/>
          </a:prstGeom>
          <a:noFill/>
        </p:spPr>
        <p:txBody>
          <a:bodyPr wrap="none" lIns="0" tIns="0" rIns="0" bIns="0" rtlCol="0">
            <a:spAutoFit/>
          </a:bodyPr>
          <a:lstStyle/>
          <a:p>
            <a:r>
              <a:rPr lang="en-NL" sz="2800" dirty="0">
                <a:solidFill>
                  <a:srgbClr val="00008A"/>
                </a:solidFill>
                <a:latin typeface="Calibri" panose="020F0502020204030204" pitchFamily="34" charset="0"/>
                <a:cs typeface="Calibri" panose="020F0502020204030204" pitchFamily="34" charset="0"/>
              </a:rPr>
              <a:t>delivery is key – we need operational infrastructure</a:t>
            </a:r>
          </a:p>
          <a:p>
            <a:r>
              <a:rPr lang="en-NL" sz="2800" dirty="0">
                <a:solidFill>
                  <a:srgbClr val="00008A"/>
                </a:solidFill>
                <a:latin typeface="Calibri" panose="020F0502020204030204" pitchFamily="34" charset="0"/>
                <a:cs typeface="Calibri" panose="020F0502020204030204" pitchFamily="34" charset="0"/>
              </a:rPr>
              <a:t>simple &amp; digital – adapting regulations?</a:t>
            </a:r>
          </a:p>
          <a:p>
            <a:r>
              <a:rPr lang="en-NL" sz="2800" dirty="0">
                <a:solidFill>
                  <a:srgbClr val="00008A"/>
                </a:solidFill>
                <a:latin typeface="Calibri" panose="020F0502020204030204" pitchFamily="34" charset="0"/>
                <a:cs typeface="Calibri" panose="020F0502020204030204" pitchFamily="34" charset="0"/>
              </a:rPr>
              <a:t>pragmatic approach</a:t>
            </a:r>
          </a:p>
          <a:p>
            <a:r>
              <a:rPr lang="en-NL" sz="2800" dirty="0">
                <a:solidFill>
                  <a:srgbClr val="00008A"/>
                </a:solidFill>
                <a:latin typeface="Calibri" panose="020F0502020204030204" pitchFamily="34" charset="0"/>
                <a:cs typeface="Calibri" panose="020F0502020204030204" pitchFamily="34" charset="0"/>
              </a:rPr>
              <a:t>variation in granularity within the platform?</a:t>
            </a:r>
          </a:p>
          <a:p>
            <a:endParaRPr lang="en-NL" sz="2800" dirty="0">
              <a:solidFill>
                <a:srgbClr val="00008A"/>
              </a:solidFill>
              <a:latin typeface="Calibri" panose="020F0502020204030204" pitchFamily="34" charset="0"/>
              <a:cs typeface="Calibri" panose="020F0502020204030204" pitchFamily="34" charset="0"/>
            </a:endParaRPr>
          </a:p>
          <a:p>
            <a:r>
              <a:rPr lang="en-NL" sz="2800" dirty="0">
                <a:solidFill>
                  <a:srgbClr val="00008A"/>
                </a:solidFill>
                <a:latin typeface="Calibri" panose="020F0502020204030204" pitchFamily="34" charset="0"/>
                <a:cs typeface="Calibri" panose="020F0502020204030204" pitchFamily="34" charset="0"/>
              </a:rPr>
              <a:t>contracts, ethics processes, national regulations, administration</a:t>
            </a:r>
          </a:p>
        </p:txBody>
      </p:sp>
    </p:spTree>
    <p:extLst>
      <p:ext uri="{BB962C8B-B14F-4D97-AF65-F5344CB8AC3E}">
        <p14:creationId xmlns:p14="http://schemas.microsoft.com/office/powerpoint/2010/main" val="38763731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39E48D5-8970-DE47-BB29-3CFCF7313C28}"/>
              </a:ext>
            </a:extLst>
          </p:cNvPr>
          <p:cNvGraphicFramePr/>
          <p:nvPr/>
        </p:nvGraphicFramePr>
        <p:xfrm>
          <a:off x="325463" y="719667"/>
          <a:ext cx="11499743" cy="301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58F57F4-E1E4-7D43-9A00-C6325585B18A}"/>
              </a:ext>
            </a:extLst>
          </p:cNvPr>
          <p:cNvSpPr txBox="1"/>
          <p:nvPr/>
        </p:nvSpPr>
        <p:spPr>
          <a:xfrm>
            <a:off x="960894" y="3519649"/>
            <a:ext cx="6261073" cy="1292662"/>
          </a:xfrm>
          <a:prstGeom prst="rect">
            <a:avLst/>
          </a:prstGeom>
          <a:noFill/>
        </p:spPr>
        <p:txBody>
          <a:bodyPr wrap="none" lIns="0" tIns="0" rIns="0" bIns="0" rtlCol="0">
            <a:spAutoFit/>
          </a:bodyPr>
          <a:lstStyle/>
          <a:p>
            <a:r>
              <a:rPr lang="en-NL" sz="2800" dirty="0">
                <a:solidFill>
                  <a:srgbClr val="00008A"/>
                </a:solidFill>
                <a:latin typeface="Calibri" panose="020F0502020204030204" pitchFamily="34" charset="0"/>
                <a:cs typeface="Calibri" panose="020F0502020204030204" pitchFamily="34" charset="0"/>
              </a:rPr>
              <a:t>early disclosure of results – preprints</a:t>
            </a:r>
          </a:p>
          <a:p>
            <a:r>
              <a:rPr lang="en-NL" sz="2800" dirty="0">
                <a:solidFill>
                  <a:srgbClr val="00008A"/>
                </a:solidFill>
                <a:latin typeface="Calibri" panose="020F0502020204030204" pitchFamily="34" charset="0"/>
                <a:cs typeface="Calibri" panose="020F0502020204030204" pitchFamily="34" charset="0"/>
              </a:rPr>
              <a:t>open access journals</a:t>
            </a:r>
          </a:p>
          <a:p>
            <a:r>
              <a:rPr lang="en-NL" sz="2800" dirty="0">
                <a:solidFill>
                  <a:srgbClr val="00008A"/>
                </a:solidFill>
                <a:latin typeface="Calibri" panose="020F0502020204030204" pitchFamily="34" charset="0"/>
                <a:cs typeface="Calibri" panose="020F0502020204030204" pitchFamily="34" charset="0"/>
              </a:rPr>
              <a:t>collaboration for quick uptake in guidelines</a:t>
            </a:r>
          </a:p>
        </p:txBody>
      </p:sp>
    </p:spTree>
    <p:extLst>
      <p:ext uri="{BB962C8B-B14F-4D97-AF65-F5344CB8AC3E}">
        <p14:creationId xmlns:p14="http://schemas.microsoft.com/office/powerpoint/2010/main" val="33484999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9389BD2-A9A0-8C45-9CE7-E17333807BC5}"/>
              </a:ext>
            </a:extLst>
          </p:cNvPr>
          <p:cNvGraphicFramePr>
            <a:graphicFrameLocks noGrp="1"/>
          </p:cNvGraphicFramePr>
          <p:nvPr/>
        </p:nvGraphicFramePr>
        <p:xfrm>
          <a:off x="418306" y="1076853"/>
          <a:ext cx="11355387" cy="5366810"/>
        </p:xfrm>
        <a:graphic>
          <a:graphicData uri="http://schemas.openxmlformats.org/drawingml/2006/table">
            <a:tbl>
              <a:tblPr firstRow="1" bandRow="1">
                <a:tableStyleId>{5C22544A-7EE6-4342-B048-85BDC9FD1C3A}</a:tableStyleId>
              </a:tblPr>
              <a:tblGrid>
                <a:gridCol w="2768601">
                  <a:extLst>
                    <a:ext uri="{9D8B030D-6E8A-4147-A177-3AD203B41FA5}">
                      <a16:colId xmlns:a16="http://schemas.microsoft.com/office/drawing/2014/main" val="509394302"/>
                    </a:ext>
                  </a:extLst>
                </a:gridCol>
                <a:gridCol w="3942556">
                  <a:extLst>
                    <a:ext uri="{9D8B030D-6E8A-4147-A177-3AD203B41FA5}">
                      <a16:colId xmlns:a16="http://schemas.microsoft.com/office/drawing/2014/main" val="3441632311"/>
                    </a:ext>
                  </a:extLst>
                </a:gridCol>
                <a:gridCol w="4644230">
                  <a:extLst>
                    <a:ext uri="{9D8B030D-6E8A-4147-A177-3AD203B41FA5}">
                      <a16:colId xmlns:a16="http://schemas.microsoft.com/office/drawing/2014/main" val="3165369907"/>
                    </a:ext>
                  </a:extLst>
                </a:gridCol>
              </a:tblGrid>
              <a:tr h="873641">
                <a:tc>
                  <a:txBody>
                    <a:bodyPr/>
                    <a:lstStyle/>
                    <a:p>
                      <a:pPr algn="ctr"/>
                      <a:r>
                        <a:rPr lang="en-NL" sz="2800" dirty="0">
                          <a:latin typeface="Calibri" panose="020F0502020204030204" pitchFamily="34" charset="0"/>
                          <a:cs typeface="Calibri" panose="020F0502020204030204" pitchFamily="34" charset="0"/>
                        </a:rPr>
                        <a:t>Then</a:t>
                      </a:r>
                    </a:p>
                  </a:txBody>
                  <a:tcPr anchor="ctr"/>
                </a:tc>
                <a:tc>
                  <a:txBody>
                    <a:bodyPr/>
                    <a:lstStyle/>
                    <a:p>
                      <a:pPr algn="ctr"/>
                      <a:r>
                        <a:rPr lang="en-NL" sz="2800" dirty="0">
                          <a:latin typeface="Calibri" panose="020F0502020204030204" pitchFamily="34" charset="0"/>
                          <a:cs typeface="Calibri" panose="020F0502020204030204" pitchFamily="34" charset="0"/>
                        </a:rPr>
                        <a:t>Now</a:t>
                      </a:r>
                    </a:p>
                  </a:txBody>
                  <a:tcPr anchor="ctr"/>
                </a:tc>
                <a:tc>
                  <a:txBody>
                    <a:bodyPr/>
                    <a:lstStyle/>
                    <a:p>
                      <a:pPr algn="ctr"/>
                      <a:r>
                        <a:rPr lang="en-NL" sz="2800" dirty="0">
                          <a:latin typeface="Calibri" panose="020F0502020204030204" pitchFamily="34" charset="0"/>
                          <a:cs typeface="Calibri" panose="020F0502020204030204" pitchFamily="34" charset="0"/>
                        </a:rPr>
                        <a:t>Future</a:t>
                      </a:r>
                    </a:p>
                  </a:txBody>
                  <a:tcPr anchor="ctr"/>
                </a:tc>
                <a:extLst>
                  <a:ext uri="{0D108BD9-81ED-4DB2-BD59-A6C34878D82A}">
                    <a16:rowId xmlns:a16="http://schemas.microsoft.com/office/drawing/2014/main" val="2897094413"/>
                  </a:ext>
                </a:extLst>
              </a:tr>
              <a:tr h="625253">
                <a:tc>
                  <a:txBody>
                    <a:bodyPr/>
                    <a:lstStyle/>
                    <a:p>
                      <a:r>
                        <a:rPr lang="en-US" sz="2400" dirty="0">
                          <a:solidFill>
                            <a:srgbClr val="00008A"/>
                          </a:solidFill>
                          <a:latin typeface="Calibri" panose="020F0502020204030204" pitchFamily="34" charset="0"/>
                          <a:cs typeface="Calibri" panose="020F0502020204030204" pitchFamily="34" charset="0"/>
                        </a:rPr>
                        <a:t>Very few trials</a:t>
                      </a:r>
                      <a:endParaRPr lang="en-NL" sz="2400" dirty="0">
                        <a:solidFill>
                          <a:srgbClr val="00008A"/>
                        </a:solidFill>
                        <a:latin typeface="Calibri" panose="020F0502020204030204" pitchFamily="34" charset="0"/>
                        <a:cs typeface="Calibri" panose="020F0502020204030204" pitchFamily="34" charset="0"/>
                      </a:endParaRPr>
                    </a:p>
                  </a:txBody>
                  <a:tcPr anchor="ctr"/>
                </a:tc>
                <a:tc>
                  <a:txBody>
                    <a:bodyPr/>
                    <a:lstStyle/>
                    <a:p>
                      <a:r>
                        <a:rPr lang="en-NL" sz="2400" dirty="0">
                          <a:solidFill>
                            <a:srgbClr val="00008A"/>
                          </a:solidFill>
                          <a:latin typeface="Calibri" panose="020F0502020204030204" pitchFamily="34" charset="0"/>
                          <a:cs typeface="Calibri" panose="020F0502020204030204" pitchFamily="34" charset="0"/>
                        </a:rPr>
                        <a:t>Many small trials, some big</a:t>
                      </a:r>
                    </a:p>
                  </a:txBody>
                  <a:tcPr anchor="ctr"/>
                </a:tc>
                <a:tc>
                  <a:txBody>
                    <a:bodyPr/>
                    <a:lstStyle/>
                    <a:p>
                      <a:r>
                        <a:rPr lang="en-US" sz="2400" dirty="0">
                          <a:solidFill>
                            <a:srgbClr val="00008A"/>
                          </a:solidFill>
                          <a:latin typeface="Calibri" panose="020F0502020204030204" pitchFamily="34" charset="0"/>
                          <a:cs typeface="Calibri" panose="020F0502020204030204" pitchFamily="34" charset="0"/>
                        </a:rPr>
                        <a:t>C</a:t>
                      </a:r>
                      <a:r>
                        <a:rPr lang="en-NL" sz="2400" dirty="0">
                          <a:solidFill>
                            <a:srgbClr val="00008A"/>
                          </a:solidFill>
                          <a:latin typeface="Calibri" panose="020F0502020204030204" pitchFamily="34" charset="0"/>
                          <a:cs typeface="Calibri" panose="020F0502020204030204" pitchFamily="34" charset="0"/>
                        </a:rPr>
                        <a:t>ollaboration, platform trials</a:t>
                      </a:r>
                    </a:p>
                  </a:txBody>
                  <a:tcPr anchor="ctr"/>
                </a:tc>
                <a:extLst>
                  <a:ext uri="{0D108BD9-81ED-4DB2-BD59-A6C34878D82A}">
                    <a16:rowId xmlns:a16="http://schemas.microsoft.com/office/drawing/2014/main" val="3264556610"/>
                  </a:ext>
                </a:extLst>
              </a:tr>
              <a:tr h="625253">
                <a:tc>
                  <a:txBody>
                    <a:bodyPr/>
                    <a:lstStyle/>
                    <a:p>
                      <a:r>
                        <a:rPr lang="en-NL" sz="2400" dirty="0">
                          <a:solidFill>
                            <a:srgbClr val="00008A"/>
                          </a:solidFill>
                          <a:latin typeface="Calibri" panose="020F0502020204030204" pitchFamily="34" charset="0"/>
                          <a:cs typeface="Calibri" panose="020F0502020204030204" pitchFamily="34" charset="0"/>
                        </a:rPr>
                        <a:t>Slow ethics approval</a:t>
                      </a:r>
                    </a:p>
                  </a:txBody>
                  <a:tcPr anchor="ctr"/>
                </a:tc>
                <a:tc>
                  <a:txBody>
                    <a:bodyPr/>
                    <a:lstStyle/>
                    <a:p>
                      <a:r>
                        <a:rPr lang="en-NL" sz="2400" dirty="0">
                          <a:solidFill>
                            <a:srgbClr val="00008A"/>
                          </a:solidFill>
                          <a:latin typeface="Calibri" panose="020F0502020204030204" pitchFamily="34" charset="0"/>
                          <a:cs typeface="Calibri" panose="020F0502020204030204" pitchFamily="34" charset="0"/>
                        </a:rPr>
                        <a:t>Reduced timelines +/-</a:t>
                      </a:r>
                    </a:p>
                  </a:txBody>
                  <a:tcPr anchor="ctr"/>
                </a:tc>
                <a:tc>
                  <a:txBody>
                    <a:bodyPr/>
                    <a:lstStyle/>
                    <a:p>
                      <a:r>
                        <a:rPr lang="en-NL" sz="2400" dirty="0">
                          <a:solidFill>
                            <a:srgbClr val="00008A"/>
                          </a:solidFill>
                          <a:latin typeface="Calibri" panose="020F0502020204030204" pitchFamily="34" charset="0"/>
                          <a:cs typeface="Calibri" panose="020F0502020204030204" pitchFamily="34" charset="0"/>
                        </a:rPr>
                        <a:t>Streamlined processes</a:t>
                      </a:r>
                    </a:p>
                  </a:txBody>
                  <a:tcPr anchor="ctr"/>
                </a:tc>
                <a:extLst>
                  <a:ext uri="{0D108BD9-81ED-4DB2-BD59-A6C34878D82A}">
                    <a16:rowId xmlns:a16="http://schemas.microsoft.com/office/drawing/2014/main" val="1693460183"/>
                  </a:ext>
                </a:extLst>
              </a:tr>
              <a:tr h="872470">
                <a:tc>
                  <a:txBody>
                    <a:bodyPr/>
                    <a:lstStyle/>
                    <a:p>
                      <a:r>
                        <a:rPr lang="en-NL" sz="2400" dirty="0">
                          <a:solidFill>
                            <a:srgbClr val="00008A"/>
                          </a:solidFill>
                          <a:latin typeface="Calibri" panose="020F0502020204030204" pitchFamily="34" charset="0"/>
                          <a:cs typeface="Calibri" panose="020F0502020204030204" pitchFamily="34" charset="0"/>
                        </a:rPr>
                        <a:t>Fragmented funding</a:t>
                      </a:r>
                    </a:p>
                  </a:txBody>
                  <a:tcPr anchor="ctr"/>
                </a:tc>
                <a:tc>
                  <a:txBody>
                    <a:bodyPr/>
                    <a:lstStyle/>
                    <a:p>
                      <a:r>
                        <a:rPr lang="en-NL" sz="2400" dirty="0">
                          <a:solidFill>
                            <a:srgbClr val="00008A"/>
                          </a:solidFill>
                          <a:latin typeface="Calibri" panose="020F0502020204030204" pitchFamily="34" charset="0"/>
                          <a:cs typeface="Calibri" panose="020F0502020204030204" pitchFamily="34" charset="0"/>
                        </a:rPr>
                        <a:t>Competitive grants</a:t>
                      </a:r>
                    </a:p>
                  </a:txBody>
                  <a:tcPr anchor="ctr"/>
                </a:tc>
                <a:tc>
                  <a:txBody>
                    <a:bodyPr/>
                    <a:lstStyle/>
                    <a:p>
                      <a:r>
                        <a:rPr lang="en-NL" sz="2400" dirty="0">
                          <a:solidFill>
                            <a:srgbClr val="00008A"/>
                          </a:solidFill>
                          <a:latin typeface="Calibri" panose="020F0502020204030204" pitchFamily="34" charset="0"/>
                          <a:cs typeface="Calibri" panose="020F0502020204030204" pitchFamily="34" charset="0"/>
                        </a:rPr>
                        <a:t>Pandemic funding, connected, continuous</a:t>
                      </a:r>
                    </a:p>
                  </a:txBody>
                  <a:tcPr anchor="ctr"/>
                </a:tc>
                <a:extLst>
                  <a:ext uri="{0D108BD9-81ED-4DB2-BD59-A6C34878D82A}">
                    <a16:rowId xmlns:a16="http://schemas.microsoft.com/office/drawing/2014/main" val="4027324393"/>
                  </a:ext>
                </a:extLst>
              </a:tr>
              <a:tr h="872470">
                <a:tc>
                  <a:txBody>
                    <a:bodyPr/>
                    <a:lstStyle/>
                    <a:p>
                      <a:r>
                        <a:rPr lang="en-NL" sz="2400" dirty="0">
                          <a:solidFill>
                            <a:srgbClr val="00008A"/>
                          </a:solidFill>
                          <a:latin typeface="Calibri" panose="020F0502020204030204" pitchFamily="34" charset="0"/>
                          <a:cs typeface="Calibri" panose="020F0502020204030204" pitchFamily="34" charset="0"/>
                        </a:rPr>
                        <a:t>Traditional, local</a:t>
                      </a:r>
                    </a:p>
                  </a:txBody>
                  <a:tcPr anchor="ctr"/>
                </a:tc>
                <a:tc>
                  <a:txBody>
                    <a:bodyPr/>
                    <a:lstStyle/>
                    <a:p>
                      <a:r>
                        <a:rPr lang="en-NL" sz="2400" dirty="0">
                          <a:solidFill>
                            <a:srgbClr val="00008A"/>
                          </a:solidFill>
                          <a:latin typeface="Calibri" panose="020F0502020204030204" pitchFamily="34" charset="0"/>
                          <a:cs typeface="Calibri" panose="020F0502020204030204" pitchFamily="34" charset="0"/>
                        </a:rPr>
                        <a:t>International collaboration</a:t>
                      </a:r>
                    </a:p>
                  </a:txBody>
                  <a:tcPr anchor="ctr"/>
                </a:tc>
                <a:tc>
                  <a:txBody>
                    <a:bodyPr/>
                    <a:lstStyle/>
                    <a:p>
                      <a:r>
                        <a:rPr lang="en-US" sz="2400" dirty="0">
                          <a:solidFill>
                            <a:srgbClr val="00008A"/>
                          </a:solidFill>
                          <a:latin typeface="Calibri" panose="020F0502020204030204" pitchFamily="34" charset="0"/>
                          <a:cs typeface="Calibri" panose="020F0502020204030204" pitchFamily="34" charset="0"/>
                        </a:rPr>
                        <a:t>C</a:t>
                      </a:r>
                      <a:r>
                        <a:rPr lang="en-NL" sz="2400" dirty="0">
                          <a:solidFill>
                            <a:srgbClr val="00008A"/>
                          </a:solidFill>
                          <a:latin typeface="Calibri" panose="020F0502020204030204" pitchFamily="34" charset="0"/>
                          <a:cs typeface="Calibri" panose="020F0502020204030204" pitchFamily="34" charset="0"/>
                        </a:rPr>
                        <a:t>ontinued collaboration, inclusive, LMIC, prioritization strategy</a:t>
                      </a:r>
                    </a:p>
                  </a:txBody>
                  <a:tcPr anchor="ctr"/>
                </a:tc>
                <a:extLst>
                  <a:ext uri="{0D108BD9-81ED-4DB2-BD59-A6C34878D82A}">
                    <a16:rowId xmlns:a16="http://schemas.microsoft.com/office/drawing/2014/main" val="3595153887"/>
                  </a:ext>
                </a:extLst>
              </a:tr>
              <a:tr h="872470">
                <a:tc>
                  <a:txBody>
                    <a:bodyPr/>
                    <a:lstStyle/>
                    <a:p>
                      <a:r>
                        <a:rPr lang="en-NL" sz="2400" dirty="0">
                          <a:solidFill>
                            <a:srgbClr val="00008A"/>
                          </a:solidFill>
                          <a:latin typeface="Calibri" panose="020F0502020204030204" pitchFamily="34" charset="0"/>
                          <a:cs typeface="Calibri" panose="020F0502020204030204" pitchFamily="34" charset="0"/>
                        </a:rPr>
                        <a:t>PEARL hurdles</a:t>
                      </a:r>
                    </a:p>
                  </a:txBody>
                  <a:tcPr anchor="ctr"/>
                </a:tc>
                <a:tc>
                  <a:txBody>
                    <a:bodyPr/>
                    <a:lstStyle/>
                    <a:p>
                      <a:r>
                        <a:rPr lang="en-US" sz="2400" dirty="0">
                          <a:solidFill>
                            <a:srgbClr val="00008A"/>
                          </a:solidFill>
                          <a:latin typeface="Calibri" panose="020F0502020204030204" pitchFamily="34" charset="0"/>
                          <a:cs typeface="Calibri" panose="020F0502020204030204" pitchFamily="34" charset="0"/>
                        </a:rPr>
                        <a:t>D</a:t>
                      </a:r>
                      <a:r>
                        <a:rPr lang="en-NL" sz="2400" dirty="0">
                          <a:solidFill>
                            <a:srgbClr val="00008A"/>
                          </a:solidFill>
                          <a:latin typeface="Calibri" panose="020F0502020204030204" pitchFamily="34" charset="0"/>
                          <a:cs typeface="Calibri" panose="020F0502020204030204" pitchFamily="34" charset="0"/>
                        </a:rPr>
                        <a:t>isconnect national – regional – global</a:t>
                      </a:r>
                    </a:p>
                  </a:txBody>
                  <a:tcPr anchor="ctr"/>
                </a:tc>
                <a:tc>
                  <a:txBody>
                    <a:bodyPr/>
                    <a:lstStyle/>
                    <a:p>
                      <a:r>
                        <a:rPr lang="en-NL" sz="2400" dirty="0">
                          <a:solidFill>
                            <a:srgbClr val="00008A"/>
                          </a:solidFill>
                          <a:latin typeface="Calibri" panose="020F0502020204030204" pitchFamily="34" charset="0"/>
                          <a:cs typeface="Calibri" panose="020F0502020204030204" pitchFamily="34" charset="0"/>
                        </a:rPr>
                        <a:t>Pandemic exemptions, facilitating collaboration, globally connected</a:t>
                      </a:r>
                    </a:p>
                  </a:txBody>
                  <a:tcPr anchor="ctr"/>
                </a:tc>
                <a:extLst>
                  <a:ext uri="{0D108BD9-81ED-4DB2-BD59-A6C34878D82A}">
                    <a16:rowId xmlns:a16="http://schemas.microsoft.com/office/drawing/2014/main" val="2288764930"/>
                  </a:ext>
                </a:extLst>
              </a:tr>
              <a:tr h="625253">
                <a:tc>
                  <a:txBody>
                    <a:bodyPr/>
                    <a:lstStyle/>
                    <a:p>
                      <a:r>
                        <a:rPr lang="en-NL" sz="2400" dirty="0">
                          <a:solidFill>
                            <a:srgbClr val="00008A"/>
                          </a:solidFill>
                          <a:latin typeface="Calibri" panose="020F0502020204030204" pitchFamily="34" charset="0"/>
                          <a:cs typeface="Calibri" panose="020F0502020204030204" pitchFamily="34" charset="0"/>
                        </a:rPr>
                        <a:t>No data in pandemic</a:t>
                      </a:r>
                    </a:p>
                  </a:txBody>
                  <a:tcPr anchor="ctr"/>
                </a:tc>
                <a:tc>
                  <a:txBody>
                    <a:bodyPr/>
                    <a:lstStyle/>
                    <a:p>
                      <a:r>
                        <a:rPr lang="en-NL" sz="2400" dirty="0">
                          <a:solidFill>
                            <a:srgbClr val="00008A"/>
                          </a:solidFill>
                          <a:latin typeface="Calibri" panose="020F0502020204030204" pitchFamily="34" charset="0"/>
                          <a:cs typeface="Calibri" panose="020F0502020204030204" pitchFamily="34" charset="0"/>
                        </a:rPr>
                        <a:t>Good data, &gt; 10 conclusions</a:t>
                      </a:r>
                    </a:p>
                  </a:txBody>
                  <a:tcPr anchor="ctr"/>
                </a:tc>
                <a:tc>
                  <a:txBody>
                    <a:bodyPr/>
                    <a:lstStyle/>
                    <a:p>
                      <a:endParaRPr lang="en-NL" sz="2400" dirty="0">
                        <a:solidFill>
                          <a:srgbClr val="00008A"/>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37282338"/>
                  </a:ext>
                </a:extLst>
              </a:tr>
            </a:tbl>
          </a:graphicData>
        </a:graphic>
      </p:graphicFrame>
    </p:spTree>
    <p:extLst>
      <p:ext uri="{BB962C8B-B14F-4D97-AF65-F5344CB8AC3E}">
        <p14:creationId xmlns:p14="http://schemas.microsoft.com/office/powerpoint/2010/main" val="3061780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DFDF-62FF-7242-BBCB-850106A18C42}"/>
              </a:ext>
            </a:extLst>
          </p:cNvPr>
          <p:cNvSpPr>
            <a:spLocks noGrp="1"/>
          </p:cNvSpPr>
          <p:nvPr>
            <p:ph type="title"/>
          </p:nvPr>
        </p:nvSpPr>
        <p:spPr/>
        <p:txBody>
          <a:bodyPr/>
          <a:lstStyle/>
          <a:p>
            <a:r>
              <a:rPr lang="en-US" dirty="0"/>
              <a:t>Learning While Doing</a:t>
            </a:r>
          </a:p>
        </p:txBody>
      </p:sp>
      <p:sp>
        <p:nvSpPr>
          <p:cNvPr id="3" name="Content Placeholder 2">
            <a:extLst>
              <a:ext uri="{FF2B5EF4-FFF2-40B4-BE49-F238E27FC236}">
                <a16:creationId xmlns:a16="http://schemas.microsoft.com/office/drawing/2014/main" id="{95ED981B-2566-EA43-B892-C5CB5F4BA8C0}"/>
              </a:ext>
            </a:extLst>
          </p:cNvPr>
          <p:cNvSpPr>
            <a:spLocks noGrp="1"/>
          </p:cNvSpPr>
          <p:nvPr>
            <p:ph idx="1"/>
          </p:nvPr>
        </p:nvSpPr>
        <p:spPr/>
        <p:txBody>
          <a:bodyPr/>
          <a:lstStyle/>
          <a:p>
            <a:r>
              <a:rPr lang="en-US" dirty="0"/>
              <a:t>Must do two things simultaneously</a:t>
            </a:r>
          </a:p>
          <a:p>
            <a:pPr lvl="1"/>
            <a:r>
              <a:rPr lang="en-US" dirty="0"/>
              <a:t>Do:		Treat patients as well as possible</a:t>
            </a:r>
          </a:p>
          <a:p>
            <a:pPr lvl="1"/>
            <a:r>
              <a:rPr lang="en-US" dirty="0"/>
              <a:t>Learn:	Find out what therapies help</a:t>
            </a:r>
          </a:p>
        </p:txBody>
      </p:sp>
      <p:sp>
        <p:nvSpPr>
          <p:cNvPr id="10" name="Rectangle 9">
            <a:extLst>
              <a:ext uri="{FF2B5EF4-FFF2-40B4-BE49-F238E27FC236}">
                <a16:creationId xmlns:a16="http://schemas.microsoft.com/office/drawing/2014/main" id="{E0483313-EC11-834F-B27C-EBDA961366C2}"/>
              </a:ext>
            </a:extLst>
          </p:cNvPr>
          <p:cNvSpPr/>
          <p:nvPr/>
        </p:nvSpPr>
        <p:spPr>
          <a:xfrm>
            <a:off x="8747051" y="5638328"/>
            <a:ext cx="3430772" cy="1229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9" name="Picture 8">
            <a:extLst>
              <a:ext uri="{FF2B5EF4-FFF2-40B4-BE49-F238E27FC236}">
                <a16:creationId xmlns:a16="http://schemas.microsoft.com/office/drawing/2014/main" id="{C6E237A7-1127-2D42-8169-478CEE24BCF2}"/>
              </a:ext>
            </a:extLst>
          </p:cNvPr>
          <p:cNvPicPr>
            <a:picLocks noChangeAspect="1"/>
          </p:cNvPicPr>
          <p:nvPr/>
        </p:nvPicPr>
        <p:blipFill>
          <a:blip r:embed="rId2"/>
          <a:stretch>
            <a:fillRect/>
          </a:stretch>
        </p:blipFill>
        <p:spPr>
          <a:xfrm>
            <a:off x="7021747" y="5284098"/>
            <a:ext cx="4554323" cy="1159764"/>
          </a:xfrm>
          <a:prstGeom prst="rect">
            <a:avLst/>
          </a:prstGeom>
          <a:effectLst>
            <a:outerShdw blurRad="114300" dist="114300" dir="2700000" algn="tl" rotWithShape="0">
              <a:prstClr val="black">
                <a:alpha val="50000"/>
              </a:prstClr>
            </a:outerShdw>
          </a:effectLst>
        </p:spPr>
      </p:pic>
    </p:spTree>
    <p:extLst>
      <p:ext uri="{BB962C8B-B14F-4D97-AF65-F5344CB8AC3E}">
        <p14:creationId xmlns:p14="http://schemas.microsoft.com/office/powerpoint/2010/main" val="41421533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D51D6FFF-E3D1-7349-80BF-C5B168A589C4}"/>
              </a:ext>
            </a:extLst>
          </p:cNvPr>
          <p:cNvSpPr txBox="1"/>
          <p:nvPr/>
        </p:nvSpPr>
        <p:spPr>
          <a:xfrm>
            <a:off x="672465" y="6343284"/>
            <a:ext cx="1888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8A"/>
                </a:solidFill>
                <a:effectLst/>
                <a:uLnTx/>
                <a:uFillTx/>
                <a:latin typeface="Calibri" panose="020F0502020204030204" pitchFamily="34" charset="0"/>
                <a:ea typeface="Helvetica Neue" charset="0"/>
                <a:cs typeface="Calibri" panose="020F0502020204030204" pitchFamily="34" charset="0"/>
              </a:rPr>
              <a:t>@</a:t>
            </a:r>
            <a:r>
              <a:rPr kumimoji="0" lang="nl-NL" sz="1800" b="0" i="0" u="none" strike="noStrike" kern="1200" cap="none" spc="0" normalizeH="0" baseline="0" noProof="0" dirty="0" err="1">
                <a:ln>
                  <a:noFill/>
                </a:ln>
                <a:solidFill>
                  <a:srgbClr val="00008A"/>
                </a:solidFill>
                <a:effectLst/>
                <a:uLnTx/>
                <a:uFillTx/>
                <a:latin typeface="Calibri" panose="020F0502020204030204" pitchFamily="34" charset="0"/>
                <a:ea typeface="Helvetica Neue" charset="0"/>
                <a:cs typeface="Calibri" panose="020F0502020204030204" pitchFamily="34" charset="0"/>
              </a:rPr>
              <a:t>remap_cap</a:t>
            </a:r>
            <a:endParaRPr kumimoji="0" lang="nl-NL" sz="1800" b="0" i="0" u="none" strike="noStrike" kern="1200" cap="none" spc="0" normalizeH="0" baseline="0" noProof="0" dirty="0">
              <a:ln>
                <a:noFill/>
              </a:ln>
              <a:solidFill>
                <a:srgbClr val="00008A"/>
              </a:solidFill>
              <a:effectLst/>
              <a:uLnTx/>
              <a:uFillTx/>
              <a:latin typeface="Calibri" panose="020F0502020204030204" pitchFamily="34" charset="0"/>
              <a:ea typeface="Helvetica Neue" charset="0"/>
              <a:cs typeface="Calibri" panose="020F0502020204030204" pitchFamily="34" charset="0"/>
            </a:endParaRPr>
          </a:p>
        </p:txBody>
      </p:sp>
      <p:pic>
        <p:nvPicPr>
          <p:cNvPr id="4" name="Afbeelding 3">
            <a:extLst>
              <a:ext uri="{FF2B5EF4-FFF2-40B4-BE49-F238E27FC236}">
                <a16:creationId xmlns:a16="http://schemas.microsoft.com/office/drawing/2014/main" id="{C1478EE4-F66A-EB4C-ACEB-31732193A646}"/>
              </a:ext>
            </a:extLst>
          </p:cNvPr>
          <p:cNvPicPr>
            <a:picLocks noChangeAspect="1"/>
          </p:cNvPicPr>
          <p:nvPr/>
        </p:nvPicPr>
        <p:blipFill>
          <a:blip r:embed="rId3"/>
          <a:stretch>
            <a:fillRect/>
          </a:stretch>
        </p:blipFill>
        <p:spPr>
          <a:xfrm>
            <a:off x="3151399" y="6222704"/>
            <a:ext cx="622300" cy="609600"/>
          </a:xfrm>
          <a:prstGeom prst="rect">
            <a:avLst/>
          </a:prstGeom>
        </p:spPr>
      </p:pic>
      <p:pic>
        <p:nvPicPr>
          <p:cNvPr id="6" name="Afbeelding 5">
            <a:extLst>
              <a:ext uri="{FF2B5EF4-FFF2-40B4-BE49-F238E27FC236}">
                <a16:creationId xmlns:a16="http://schemas.microsoft.com/office/drawing/2014/main" id="{74D3BE10-1F87-2F4E-9AE4-275A853B8C67}"/>
              </a:ext>
            </a:extLst>
          </p:cNvPr>
          <p:cNvPicPr>
            <a:picLocks noChangeAspect="1"/>
          </p:cNvPicPr>
          <p:nvPr/>
        </p:nvPicPr>
        <p:blipFill>
          <a:blip r:embed="rId4"/>
          <a:stretch>
            <a:fillRect/>
          </a:stretch>
        </p:blipFill>
        <p:spPr>
          <a:xfrm>
            <a:off x="6242817" y="6285647"/>
            <a:ext cx="431800" cy="431800"/>
          </a:xfrm>
          <a:prstGeom prst="rect">
            <a:avLst/>
          </a:prstGeom>
        </p:spPr>
      </p:pic>
      <p:pic>
        <p:nvPicPr>
          <p:cNvPr id="8" name="Afbeelding 7">
            <a:extLst>
              <a:ext uri="{FF2B5EF4-FFF2-40B4-BE49-F238E27FC236}">
                <a16:creationId xmlns:a16="http://schemas.microsoft.com/office/drawing/2014/main" id="{76DF73A7-FDED-C144-938B-337CAEA01460}"/>
              </a:ext>
            </a:extLst>
          </p:cNvPr>
          <p:cNvPicPr>
            <a:picLocks noChangeAspect="1"/>
          </p:cNvPicPr>
          <p:nvPr/>
        </p:nvPicPr>
        <p:blipFill>
          <a:blip r:embed="rId5"/>
          <a:stretch>
            <a:fillRect/>
          </a:stretch>
        </p:blipFill>
        <p:spPr>
          <a:xfrm>
            <a:off x="9040602" y="6138982"/>
            <a:ext cx="1634836" cy="656459"/>
          </a:xfrm>
          <a:prstGeom prst="rect">
            <a:avLst/>
          </a:prstGeom>
        </p:spPr>
      </p:pic>
      <p:sp>
        <p:nvSpPr>
          <p:cNvPr id="9" name="Rechthoek 8">
            <a:extLst>
              <a:ext uri="{FF2B5EF4-FFF2-40B4-BE49-F238E27FC236}">
                <a16:creationId xmlns:a16="http://schemas.microsoft.com/office/drawing/2014/main" id="{756B876B-2F63-024C-A699-CF8C38640BBC}"/>
              </a:ext>
            </a:extLst>
          </p:cNvPr>
          <p:cNvSpPr/>
          <p:nvPr/>
        </p:nvSpPr>
        <p:spPr>
          <a:xfrm>
            <a:off x="3773699" y="6347923"/>
            <a:ext cx="14526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@REMAPCAP</a:t>
            </a:r>
            <a:endParaRPr kumimoji="0" lang="en-US" sz="1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p:txBody>
      </p:sp>
      <p:sp>
        <p:nvSpPr>
          <p:cNvPr id="19" name="Rechthoek 18">
            <a:extLst>
              <a:ext uri="{FF2B5EF4-FFF2-40B4-BE49-F238E27FC236}">
                <a16:creationId xmlns:a16="http://schemas.microsoft.com/office/drawing/2014/main" id="{63F713F9-3A21-D843-B52C-B9DDE12CBD64}"/>
              </a:ext>
            </a:extLst>
          </p:cNvPr>
          <p:cNvSpPr/>
          <p:nvPr/>
        </p:nvSpPr>
        <p:spPr>
          <a:xfrm>
            <a:off x="6674617" y="6308733"/>
            <a:ext cx="13095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REMAP-CAP</a:t>
            </a:r>
            <a:endParaRPr kumimoji="0" lang="en-US" sz="18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p:txBody>
      </p:sp>
      <p:pic>
        <p:nvPicPr>
          <p:cNvPr id="22" name="Picture 4" descr="The Branding Source: New logo: Twitter">
            <a:hlinkClick r:id="rId6"/>
            <a:extLst>
              <a:ext uri="{FF2B5EF4-FFF2-40B4-BE49-F238E27FC236}">
                <a16:creationId xmlns:a16="http://schemas.microsoft.com/office/drawing/2014/main" id="{C127932D-96D0-9D49-AE40-83C0931C00A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5079" y="6329504"/>
            <a:ext cx="487386" cy="39600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2810A575-84BA-A74F-B55F-F1C777342B1B}"/>
              </a:ext>
            </a:extLst>
          </p:cNvPr>
          <p:cNvSpPr txBox="1"/>
          <p:nvPr/>
        </p:nvSpPr>
        <p:spPr>
          <a:xfrm>
            <a:off x="909310" y="1375364"/>
            <a:ext cx="10667013"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8A"/>
                </a:solidFill>
                <a:effectLst/>
                <a:uLnTx/>
                <a:uFillTx/>
                <a:latin typeface="Calibri" panose="020F0502020204030204" pitchFamily="34" charset="0"/>
                <a:ea typeface="+mn-ea"/>
                <a:cs typeface="Calibri" panose="020F0502020204030204" pitchFamily="34" charset="0"/>
              </a:rPr>
              <a:t>www.remapcap.org</a:t>
            </a:r>
            <a:r>
              <a:rPr kumimoji="0" lang="en-US" sz="32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and</a:t>
            </a:r>
            <a:r>
              <a:rPr kumimoji="0" lang="en-US" sz="32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8A"/>
                </a:solidFill>
                <a:effectLst/>
                <a:uLnTx/>
                <a:uFillTx/>
                <a:latin typeface="Calibri" panose="020F0502020204030204" pitchFamily="34" charset="0"/>
                <a:ea typeface="+mn-ea"/>
                <a:cs typeface="Calibri" panose="020F0502020204030204" pitchFamily="34" charset="0"/>
              </a:rPr>
              <a:t>www.remapcap.eu</a:t>
            </a:r>
            <a:endParaRPr kumimoji="0" lang="en-US" sz="32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v</a:t>
            </a:r>
            <a:r>
              <a:rPr kumimoji="0" lang="en-US" sz="3200" b="1" i="0" u="none" strike="noStrike" kern="1200" cap="none" spc="0" normalizeH="0" baseline="0" noProof="0" dirty="0" err="1">
                <a:ln>
                  <a:noFill/>
                </a:ln>
                <a:solidFill>
                  <a:srgbClr val="00008A"/>
                </a:solidFill>
                <a:effectLst/>
                <a:uLnTx/>
                <a:uFillTx/>
                <a:latin typeface="Calibri" panose="020F0502020204030204" pitchFamily="34" charset="0"/>
                <a:ea typeface="+mn-ea"/>
                <a:cs typeface="Calibri" panose="020F0502020204030204" pitchFamily="34" charset="0"/>
              </a:rPr>
              <a:t>ideo’s</a:t>
            </a:r>
            <a:r>
              <a:rPr kumimoji="0" lang="en-US" sz="32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available on </a:t>
            </a:r>
            <a:r>
              <a:rPr kumimoji="0" lang="en-US" sz="3200" b="0" i="0" u="none" strike="noStrike" kern="1200" cap="none" spc="0" normalizeH="0" baseline="0" noProof="0" dirty="0" err="1">
                <a:ln>
                  <a:noFill/>
                </a:ln>
                <a:solidFill>
                  <a:srgbClr val="00008A"/>
                </a:solidFill>
                <a:effectLst/>
                <a:uLnTx/>
                <a:uFillTx/>
                <a:latin typeface="Calibri" panose="020F0502020204030204" pitchFamily="34" charset="0"/>
                <a:ea typeface="+mn-ea"/>
                <a:cs typeface="Calibri" panose="020F0502020204030204" pitchFamily="34" charset="0"/>
              </a:rPr>
              <a:t>vimeo</a:t>
            </a:r>
            <a:endParaRPr kumimoji="0" lang="en-US" sz="32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p</a:t>
            </a:r>
            <a:r>
              <a:rPr kumimoji="0" lang="en-US" sz="3200" b="1" i="0" u="none" strike="noStrike" kern="1200" cap="none" spc="0" normalizeH="0" baseline="0" noProof="0" dirty="0" err="1">
                <a:ln>
                  <a:noFill/>
                </a:ln>
                <a:solidFill>
                  <a:srgbClr val="00008A"/>
                </a:solidFill>
                <a:effectLst/>
                <a:uLnTx/>
                <a:uFillTx/>
                <a:latin typeface="Calibri" panose="020F0502020204030204" pitchFamily="34" charset="0"/>
                <a:ea typeface="+mn-ea"/>
                <a:cs typeface="Calibri" panose="020F0502020204030204" pitchFamily="34" charset="0"/>
              </a:rPr>
              <a:t>odcasts</a:t>
            </a:r>
            <a:r>
              <a:rPr kumimoji="0" lang="en-US" sz="32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 hosted by CCR </a:t>
            </a:r>
            <a:r>
              <a:rPr kumimoji="0" lang="en-US" sz="32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via </a:t>
            </a:r>
            <a:r>
              <a:rPr kumimoji="0" lang="en-US" sz="3200" b="0" i="0" u="none" strike="noStrike" kern="1200" cap="none" spc="0" normalizeH="0" baseline="0" noProof="0" dirty="0" err="1">
                <a:ln>
                  <a:noFill/>
                </a:ln>
                <a:solidFill>
                  <a:srgbClr val="00008A"/>
                </a:solidFill>
                <a:effectLst/>
                <a:uLnTx/>
                <a:uFillTx/>
                <a:latin typeface="Calibri" panose="020F0502020204030204" pitchFamily="34" charset="0"/>
                <a:ea typeface="+mn-ea"/>
                <a:cs typeface="Calibri" panose="020F0502020204030204" pitchFamily="34" charset="0"/>
              </a:rPr>
              <a:t>spotify</a:t>
            </a:r>
            <a:r>
              <a:rPr kumimoji="0" lang="en-US" sz="32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/apple iTunes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8A"/>
                </a:solidFill>
                <a:effectLst/>
                <a:uLnTx/>
                <a:uFillTx/>
                <a:latin typeface="Calibri" panose="020F0502020204030204" pitchFamily="34" charset="0"/>
                <a:ea typeface="+mn-ea"/>
                <a:cs typeface="Calibri" panose="020F0502020204030204" pitchFamily="34" charset="0"/>
              </a:rPr>
              <a:t>WE4YOU meetings, livestream results, …</a:t>
            </a:r>
          </a:p>
        </p:txBody>
      </p:sp>
    </p:spTree>
    <p:extLst>
      <p:ext uri="{BB962C8B-B14F-4D97-AF65-F5344CB8AC3E}">
        <p14:creationId xmlns:p14="http://schemas.microsoft.com/office/powerpoint/2010/main" val="4186677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DFDF-62FF-7242-BBCB-850106A18C42}"/>
              </a:ext>
            </a:extLst>
          </p:cNvPr>
          <p:cNvSpPr>
            <a:spLocks noGrp="1"/>
          </p:cNvSpPr>
          <p:nvPr>
            <p:ph type="title"/>
          </p:nvPr>
        </p:nvSpPr>
        <p:spPr/>
        <p:txBody>
          <a:bodyPr/>
          <a:lstStyle/>
          <a:p>
            <a:r>
              <a:rPr lang="en-US" dirty="0"/>
              <a:t>Learning While Doing</a:t>
            </a:r>
          </a:p>
        </p:txBody>
      </p:sp>
      <p:sp>
        <p:nvSpPr>
          <p:cNvPr id="3" name="Content Placeholder 2">
            <a:extLst>
              <a:ext uri="{FF2B5EF4-FFF2-40B4-BE49-F238E27FC236}">
                <a16:creationId xmlns:a16="http://schemas.microsoft.com/office/drawing/2014/main" id="{95ED981B-2566-EA43-B892-C5CB5F4BA8C0}"/>
              </a:ext>
            </a:extLst>
          </p:cNvPr>
          <p:cNvSpPr>
            <a:spLocks noGrp="1"/>
          </p:cNvSpPr>
          <p:nvPr>
            <p:ph idx="1"/>
          </p:nvPr>
        </p:nvSpPr>
        <p:spPr/>
        <p:txBody>
          <a:bodyPr/>
          <a:lstStyle/>
          <a:p>
            <a:r>
              <a:rPr lang="en-US" dirty="0">
                <a:solidFill>
                  <a:schemeClr val="bg1">
                    <a:lumMod val="85000"/>
                  </a:schemeClr>
                </a:solidFill>
              </a:rPr>
              <a:t>Must do two things simultaneously</a:t>
            </a:r>
          </a:p>
          <a:p>
            <a:pPr lvl="1"/>
            <a:r>
              <a:rPr lang="en-US" dirty="0">
                <a:solidFill>
                  <a:schemeClr val="bg1">
                    <a:lumMod val="85000"/>
                  </a:schemeClr>
                </a:solidFill>
              </a:rPr>
              <a:t>Do:		Treat patients as well as possible</a:t>
            </a:r>
          </a:p>
          <a:p>
            <a:pPr lvl="1"/>
            <a:r>
              <a:rPr lang="en-US" dirty="0">
                <a:solidFill>
                  <a:schemeClr val="bg1">
                    <a:lumMod val="85000"/>
                  </a:schemeClr>
                </a:solidFill>
              </a:rPr>
              <a:t>Learn:	Find out what therapies help</a:t>
            </a:r>
          </a:p>
          <a:p>
            <a:r>
              <a:rPr lang="en-US" dirty="0"/>
              <a:t>Framed as a (potentially false) choice</a:t>
            </a:r>
          </a:p>
        </p:txBody>
      </p:sp>
      <p:sp>
        <p:nvSpPr>
          <p:cNvPr id="10" name="Rectangle 9">
            <a:extLst>
              <a:ext uri="{FF2B5EF4-FFF2-40B4-BE49-F238E27FC236}">
                <a16:creationId xmlns:a16="http://schemas.microsoft.com/office/drawing/2014/main" id="{E0483313-EC11-834F-B27C-EBDA961366C2}"/>
              </a:ext>
            </a:extLst>
          </p:cNvPr>
          <p:cNvSpPr/>
          <p:nvPr/>
        </p:nvSpPr>
        <p:spPr>
          <a:xfrm>
            <a:off x="8747051" y="5638328"/>
            <a:ext cx="3430772" cy="1229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9" name="Picture 8">
            <a:extLst>
              <a:ext uri="{FF2B5EF4-FFF2-40B4-BE49-F238E27FC236}">
                <a16:creationId xmlns:a16="http://schemas.microsoft.com/office/drawing/2014/main" id="{C6E237A7-1127-2D42-8169-478CEE24BCF2}"/>
              </a:ext>
            </a:extLst>
          </p:cNvPr>
          <p:cNvPicPr>
            <a:picLocks noChangeAspect="1"/>
          </p:cNvPicPr>
          <p:nvPr/>
        </p:nvPicPr>
        <p:blipFill>
          <a:blip r:embed="rId2"/>
          <a:stretch>
            <a:fillRect/>
          </a:stretch>
        </p:blipFill>
        <p:spPr>
          <a:xfrm>
            <a:off x="7021747" y="5284098"/>
            <a:ext cx="4554323" cy="1159764"/>
          </a:xfrm>
          <a:prstGeom prst="rect">
            <a:avLst/>
          </a:prstGeom>
          <a:effectLst>
            <a:outerShdw blurRad="114300" dist="114300" dir="2700000" algn="tl" rotWithShape="0">
              <a:prstClr val="black">
                <a:alpha val="50000"/>
              </a:prstClr>
            </a:outerShdw>
          </a:effectLst>
        </p:spPr>
      </p:pic>
      <p:pic>
        <p:nvPicPr>
          <p:cNvPr id="8" name="Picture 2" descr="Anthony Fauci speaks during a Coronavirus Task Force presser in the White House briefing room on Saturday March 21.">
            <a:extLst>
              <a:ext uri="{FF2B5EF4-FFF2-40B4-BE49-F238E27FC236}">
                <a16:creationId xmlns:a16="http://schemas.microsoft.com/office/drawing/2014/main" id="{FCC2013F-20B6-6C4C-9042-168B9401736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10401" y="2024442"/>
            <a:ext cx="4543716" cy="3029613"/>
          </a:xfrm>
          <a:prstGeom prst="rect">
            <a:avLst/>
          </a:prstGeom>
          <a:noFill/>
          <a:effectLst>
            <a:outerShdw blurRad="1143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122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DFDF-62FF-7242-BBCB-850106A18C42}"/>
              </a:ext>
            </a:extLst>
          </p:cNvPr>
          <p:cNvSpPr>
            <a:spLocks noGrp="1"/>
          </p:cNvSpPr>
          <p:nvPr>
            <p:ph type="title"/>
          </p:nvPr>
        </p:nvSpPr>
        <p:spPr/>
        <p:txBody>
          <a:bodyPr/>
          <a:lstStyle/>
          <a:p>
            <a:r>
              <a:rPr lang="en-US" dirty="0"/>
              <a:t>Learning While Doing</a:t>
            </a:r>
          </a:p>
        </p:txBody>
      </p:sp>
      <p:sp>
        <p:nvSpPr>
          <p:cNvPr id="3" name="Content Placeholder 2">
            <a:extLst>
              <a:ext uri="{FF2B5EF4-FFF2-40B4-BE49-F238E27FC236}">
                <a16:creationId xmlns:a16="http://schemas.microsoft.com/office/drawing/2014/main" id="{95ED981B-2566-EA43-B892-C5CB5F4BA8C0}"/>
              </a:ext>
            </a:extLst>
          </p:cNvPr>
          <p:cNvSpPr>
            <a:spLocks noGrp="1"/>
          </p:cNvSpPr>
          <p:nvPr>
            <p:ph idx="1"/>
          </p:nvPr>
        </p:nvSpPr>
        <p:spPr/>
        <p:txBody>
          <a:bodyPr>
            <a:normAutofit/>
          </a:bodyPr>
          <a:lstStyle/>
          <a:p>
            <a:r>
              <a:rPr lang="en-US" dirty="0">
                <a:solidFill>
                  <a:schemeClr val="bg1">
                    <a:lumMod val="85000"/>
                  </a:schemeClr>
                </a:solidFill>
              </a:rPr>
              <a:t>Must do two things simultaneously</a:t>
            </a:r>
          </a:p>
          <a:p>
            <a:pPr lvl="1"/>
            <a:r>
              <a:rPr lang="en-US" dirty="0">
                <a:solidFill>
                  <a:schemeClr val="bg1">
                    <a:lumMod val="85000"/>
                  </a:schemeClr>
                </a:solidFill>
              </a:rPr>
              <a:t>Do:		Treat patients as well as possible</a:t>
            </a:r>
          </a:p>
          <a:p>
            <a:pPr lvl="1"/>
            <a:r>
              <a:rPr lang="en-US" dirty="0">
                <a:solidFill>
                  <a:schemeClr val="bg1">
                    <a:lumMod val="85000"/>
                  </a:schemeClr>
                </a:solidFill>
              </a:rPr>
              <a:t>Learn:	Find out what therapies help</a:t>
            </a:r>
          </a:p>
          <a:p>
            <a:r>
              <a:rPr lang="en-US" dirty="0">
                <a:solidFill>
                  <a:schemeClr val="bg1">
                    <a:lumMod val="85000"/>
                  </a:schemeClr>
                </a:solidFill>
              </a:rPr>
              <a:t>Framed as a (potentially false) choice</a:t>
            </a:r>
          </a:p>
          <a:p>
            <a:r>
              <a:rPr lang="en-US" dirty="0"/>
              <a:t>Classic dilemma in decision-making under uncertainty</a:t>
            </a:r>
          </a:p>
          <a:p>
            <a:pPr lvl="1"/>
            <a:r>
              <a:rPr lang="en-US" dirty="0"/>
              <a:t>The ‘exploration/exploitation trade-off’ </a:t>
            </a:r>
          </a:p>
          <a:p>
            <a:pPr lvl="2"/>
            <a:r>
              <a:rPr lang="en-US" dirty="0"/>
              <a:t>James March, Org Sci 1991</a:t>
            </a:r>
          </a:p>
          <a:p>
            <a:r>
              <a:rPr lang="en-US" dirty="0"/>
              <a:t>The (elusive) solution is an integrated approach</a:t>
            </a:r>
          </a:p>
          <a:p>
            <a:pPr lvl="1"/>
            <a:r>
              <a:rPr lang="en-US" dirty="0"/>
              <a:t>Find the optimal balance to treat patients as well as possible and learn as fast as possible</a:t>
            </a:r>
          </a:p>
        </p:txBody>
      </p:sp>
      <p:sp>
        <p:nvSpPr>
          <p:cNvPr id="10" name="Rectangle 9">
            <a:extLst>
              <a:ext uri="{FF2B5EF4-FFF2-40B4-BE49-F238E27FC236}">
                <a16:creationId xmlns:a16="http://schemas.microsoft.com/office/drawing/2014/main" id="{E0483313-EC11-834F-B27C-EBDA961366C2}"/>
              </a:ext>
            </a:extLst>
          </p:cNvPr>
          <p:cNvSpPr/>
          <p:nvPr/>
        </p:nvSpPr>
        <p:spPr>
          <a:xfrm>
            <a:off x="8747051" y="5638328"/>
            <a:ext cx="3430772" cy="1229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9" name="Picture 8">
            <a:extLst>
              <a:ext uri="{FF2B5EF4-FFF2-40B4-BE49-F238E27FC236}">
                <a16:creationId xmlns:a16="http://schemas.microsoft.com/office/drawing/2014/main" id="{C6E237A7-1127-2D42-8169-478CEE24BCF2}"/>
              </a:ext>
            </a:extLst>
          </p:cNvPr>
          <p:cNvPicPr>
            <a:picLocks noChangeAspect="1"/>
          </p:cNvPicPr>
          <p:nvPr/>
        </p:nvPicPr>
        <p:blipFill>
          <a:blip r:embed="rId2"/>
          <a:stretch>
            <a:fillRect/>
          </a:stretch>
        </p:blipFill>
        <p:spPr>
          <a:xfrm>
            <a:off x="7391504" y="5384033"/>
            <a:ext cx="4554323" cy="1159764"/>
          </a:xfrm>
          <a:prstGeom prst="rect">
            <a:avLst/>
          </a:prstGeom>
          <a:effectLst>
            <a:outerShdw blurRad="114300" dist="114300" dir="2700000" algn="tl" rotWithShape="0">
              <a:prstClr val="black">
                <a:alpha val="50000"/>
              </a:prstClr>
            </a:outerShdw>
          </a:effectLst>
        </p:spPr>
      </p:pic>
    </p:spTree>
    <p:extLst>
      <p:ext uri="{BB962C8B-B14F-4D97-AF65-F5344CB8AC3E}">
        <p14:creationId xmlns:p14="http://schemas.microsoft.com/office/powerpoint/2010/main" val="2934496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31DD-8D5E-094F-BA63-5CF5B5E19626}"/>
              </a:ext>
            </a:extLst>
          </p:cNvPr>
          <p:cNvSpPr>
            <a:spLocks noGrp="1"/>
          </p:cNvSpPr>
          <p:nvPr>
            <p:ph type="title"/>
          </p:nvPr>
        </p:nvSpPr>
        <p:spPr/>
        <p:txBody>
          <a:bodyPr/>
          <a:lstStyle/>
          <a:p>
            <a:r>
              <a:rPr lang="en-US" dirty="0"/>
              <a:t>Outside medicine …</a:t>
            </a:r>
          </a:p>
        </p:txBody>
      </p:sp>
      <p:sp>
        <p:nvSpPr>
          <p:cNvPr id="3" name="Content Placeholder 2">
            <a:extLst>
              <a:ext uri="{FF2B5EF4-FFF2-40B4-BE49-F238E27FC236}">
                <a16:creationId xmlns:a16="http://schemas.microsoft.com/office/drawing/2014/main" id="{4AF8F747-F1BD-B548-84F6-FDE2A5D12639}"/>
              </a:ext>
            </a:extLst>
          </p:cNvPr>
          <p:cNvSpPr>
            <a:spLocks noGrp="1"/>
          </p:cNvSpPr>
          <p:nvPr>
            <p:ph idx="1"/>
          </p:nvPr>
        </p:nvSpPr>
        <p:spPr/>
        <p:txBody>
          <a:bodyPr/>
          <a:lstStyle/>
          <a:p>
            <a:r>
              <a:rPr lang="en-US" dirty="0"/>
              <a:t>Exploration/exploitation (or ‘Learning While Doing’) is everywhere …</a:t>
            </a:r>
          </a:p>
          <a:p>
            <a:pPr lvl="1"/>
            <a:r>
              <a:rPr lang="en-US" dirty="0"/>
              <a:t>Cornerstone of decision-making under uncertainty</a:t>
            </a:r>
          </a:p>
          <a:p>
            <a:r>
              <a:rPr lang="en-US" dirty="0"/>
              <a:t>Complex Adaptive Systems research in multiple disciplines</a:t>
            </a:r>
          </a:p>
          <a:p>
            <a:pPr lvl="2"/>
            <a:r>
              <a:rPr lang="en-US" dirty="0"/>
              <a:t>Organization science, mathematics, evolutionary biology, economics, social sciences</a:t>
            </a:r>
          </a:p>
          <a:p>
            <a:r>
              <a:rPr lang="en-US" dirty="0"/>
              <a:t>Artificial intelligence</a:t>
            </a:r>
          </a:p>
          <a:p>
            <a:pPr lvl="1"/>
            <a:r>
              <a:rPr lang="en-US" dirty="0"/>
              <a:t>Reinforcement learning</a:t>
            </a:r>
          </a:p>
          <a:p>
            <a:pPr lvl="1"/>
            <a:r>
              <a:rPr lang="en-US" dirty="0"/>
              <a:t>Multi-arm bandits, Markov decision processes, policy evaluations, etc.</a:t>
            </a:r>
          </a:p>
          <a:p>
            <a:r>
              <a:rPr lang="en-US" dirty="0"/>
              <a:t>All disciplines exploring the optimal trade-off …</a:t>
            </a:r>
          </a:p>
          <a:p>
            <a:endParaRPr lang="en-US" dirty="0"/>
          </a:p>
        </p:txBody>
      </p:sp>
    </p:spTree>
    <p:extLst>
      <p:ext uri="{BB962C8B-B14F-4D97-AF65-F5344CB8AC3E}">
        <p14:creationId xmlns:p14="http://schemas.microsoft.com/office/powerpoint/2010/main" val="4268143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31DD-8D5E-094F-BA63-5CF5B5E19626}"/>
              </a:ext>
            </a:extLst>
          </p:cNvPr>
          <p:cNvSpPr>
            <a:spLocks noGrp="1"/>
          </p:cNvSpPr>
          <p:nvPr>
            <p:ph type="title"/>
          </p:nvPr>
        </p:nvSpPr>
        <p:spPr/>
        <p:txBody>
          <a:bodyPr/>
          <a:lstStyle/>
          <a:p>
            <a:r>
              <a:rPr lang="en-US" dirty="0"/>
              <a:t>Inside medicine …</a:t>
            </a:r>
          </a:p>
        </p:txBody>
      </p:sp>
      <p:sp>
        <p:nvSpPr>
          <p:cNvPr id="3" name="Content Placeholder 2">
            <a:extLst>
              <a:ext uri="{FF2B5EF4-FFF2-40B4-BE49-F238E27FC236}">
                <a16:creationId xmlns:a16="http://schemas.microsoft.com/office/drawing/2014/main" id="{4AF8F747-F1BD-B548-84F6-FDE2A5D12639}"/>
              </a:ext>
            </a:extLst>
          </p:cNvPr>
          <p:cNvSpPr>
            <a:spLocks noGrp="1"/>
          </p:cNvSpPr>
          <p:nvPr>
            <p:ph idx="1"/>
          </p:nvPr>
        </p:nvSpPr>
        <p:spPr/>
        <p:txBody>
          <a:bodyPr/>
          <a:lstStyle/>
          <a:p>
            <a:r>
              <a:rPr lang="en-US" dirty="0"/>
              <a:t>‘Doing’ (practice) and ‘Learning’ (research) are separate</a:t>
            </a:r>
          </a:p>
          <a:p>
            <a:pPr lvl="1"/>
            <a:r>
              <a:rPr lang="en-US" dirty="0" smtClean="0"/>
              <a:t>Separate </a:t>
            </a:r>
            <a:r>
              <a:rPr lang="en-US" dirty="0"/>
              <a:t>organizations, cultures, people, funding, procedures, and goals</a:t>
            </a:r>
          </a:p>
          <a:p>
            <a:r>
              <a:rPr lang="en-US" dirty="0"/>
              <a:t>Consequence: no one really empowered to find the optimal trade-off</a:t>
            </a:r>
          </a:p>
          <a:p>
            <a:pPr lvl="1"/>
            <a:r>
              <a:rPr lang="en-US" dirty="0"/>
              <a:t>Always true, but particularly obvious during a pandemic</a:t>
            </a:r>
          </a:p>
          <a:p>
            <a:endParaRPr lang="en-US" dirty="0"/>
          </a:p>
        </p:txBody>
      </p:sp>
      <p:pic>
        <p:nvPicPr>
          <p:cNvPr id="4" name="Picture 3">
            <a:extLst>
              <a:ext uri="{FF2B5EF4-FFF2-40B4-BE49-F238E27FC236}">
                <a16:creationId xmlns:a16="http://schemas.microsoft.com/office/drawing/2014/main" id="{BC143C78-3D14-0C48-A8BE-BE5ED87295A9}"/>
              </a:ext>
            </a:extLst>
          </p:cNvPr>
          <p:cNvPicPr>
            <a:picLocks noChangeAspect="1"/>
          </p:cNvPicPr>
          <p:nvPr/>
        </p:nvPicPr>
        <p:blipFill>
          <a:blip r:embed="rId2"/>
          <a:stretch>
            <a:fillRect/>
          </a:stretch>
        </p:blipFill>
        <p:spPr>
          <a:xfrm>
            <a:off x="8218312" y="3973692"/>
            <a:ext cx="3126800" cy="2117457"/>
          </a:xfrm>
          <a:prstGeom prst="rect">
            <a:avLst/>
          </a:prstGeom>
          <a:effectLst>
            <a:outerShdw blurRad="114300" dist="114300" dir="2700000" algn="tl" rotWithShape="0">
              <a:prstClr val="black">
                <a:alpha val="40000"/>
              </a:prstClr>
            </a:outerShdw>
          </a:effectLst>
        </p:spPr>
      </p:pic>
      <p:pic>
        <p:nvPicPr>
          <p:cNvPr id="5" name="Picture 2">
            <a:extLst>
              <a:ext uri="{FF2B5EF4-FFF2-40B4-BE49-F238E27FC236}">
                <a16:creationId xmlns:a16="http://schemas.microsoft.com/office/drawing/2014/main" id="{4A90C429-A513-EA49-A27A-6DF3A540FAEB}"/>
              </a:ext>
            </a:extLst>
          </p:cNvPr>
          <p:cNvPicPr>
            <a:picLocks noChangeAspect="1"/>
          </p:cNvPicPr>
          <p:nvPr/>
        </p:nvPicPr>
        <p:blipFill rotWithShape="1">
          <a:blip r:embed="rId3"/>
          <a:srcRect t="10296" b="5330"/>
          <a:stretch/>
        </p:blipFill>
        <p:spPr>
          <a:xfrm>
            <a:off x="1376516" y="3235426"/>
            <a:ext cx="5496232" cy="3091631"/>
          </a:xfrm>
          <a:prstGeom prst="rect">
            <a:avLst/>
          </a:prstGeom>
        </p:spPr>
      </p:pic>
      <p:sp>
        <p:nvSpPr>
          <p:cNvPr id="6" name="TextBox 3">
            <a:extLst>
              <a:ext uri="{FF2B5EF4-FFF2-40B4-BE49-F238E27FC236}">
                <a16:creationId xmlns:a16="http://schemas.microsoft.com/office/drawing/2014/main" id="{55AC040F-0CC6-8848-B894-8F0A9B10E2D1}"/>
              </a:ext>
            </a:extLst>
          </p:cNvPr>
          <p:cNvSpPr txBox="1"/>
          <p:nvPr/>
        </p:nvSpPr>
        <p:spPr>
          <a:xfrm>
            <a:off x="2182761" y="5906483"/>
            <a:ext cx="1207804" cy="369332"/>
          </a:xfrm>
          <a:prstGeom prst="rect">
            <a:avLst/>
          </a:prstGeom>
          <a:noFill/>
        </p:spPr>
        <p:txBody>
          <a:bodyPr wrap="square" lIns="0" tIns="0" rIns="0" bIns="0" rtlCol="0">
            <a:spAutoFit/>
          </a:bodyPr>
          <a:lstStyle/>
          <a:p>
            <a:r>
              <a:rPr lang="en-NL" b="1" dirty="0">
                <a:solidFill>
                  <a:srgbClr val="00008A"/>
                </a:solidFill>
                <a:latin typeface="Calibri" panose="020F0502020204030204" pitchFamily="34" charset="0"/>
                <a:cs typeface="Calibri" panose="020F0502020204030204" pitchFamily="34" charset="0"/>
              </a:rPr>
              <a:t>Research</a:t>
            </a:r>
          </a:p>
        </p:txBody>
      </p:sp>
      <p:sp>
        <p:nvSpPr>
          <p:cNvPr id="7" name="TextBox 4">
            <a:extLst>
              <a:ext uri="{FF2B5EF4-FFF2-40B4-BE49-F238E27FC236}">
                <a16:creationId xmlns:a16="http://schemas.microsoft.com/office/drawing/2014/main" id="{70C96396-0894-AA46-8D83-908EBA1DAFC5}"/>
              </a:ext>
            </a:extLst>
          </p:cNvPr>
          <p:cNvSpPr txBox="1"/>
          <p:nvPr/>
        </p:nvSpPr>
        <p:spPr>
          <a:xfrm>
            <a:off x="4584462" y="5906483"/>
            <a:ext cx="2089265" cy="369332"/>
          </a:xfrm>
          <a:prstGeom prst="rect">
            <a:avLst/>
          </a:prstGeom>
          <a:noFill/>
        </p:spPr>
        <p:txBody>
          <a:bodyPr wrap="square" lIns="0" tIns="0" rIns="0" bIns="0" rtlCol="0">
            <a:spAutoFit/>
          </a:bodyPr>
          <a:lstStyle/>
          <a:p>
            <a:r>
              <a:rPr lang="en-NL" b="1" dirty="0">
                <a:solidFill>
                  <a:srgbClr val="00008A"/>
                </a:solidFill>
                <a:latin typeface="Calibri" panose="020F0502020204030204" pitchFamily="34" charset="0"/>
                <a:cs typeface="Calibri" panose="020F0502020204030204" pitchFamily="34" charset="0"/>
              </a:rPr>
              <a:t>Clinical practice</a:t>
            </a:r>
          </a:p>
        </p:txBody>
      </p:sp>
    </p:spTree>
    <p:extLst>
      <p:ext uri="{BB962C8B-B14F-4D97-AF65-F5344CB8AC3E}">
        <p14:creationId xmlns:p14="http://schemas.microsoft.com/office/powerpoint/2010/main" val="19361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8C8C8"/>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8C8C8"/>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8C8C8"/>
                                      </p:to>
                                    </p:animClr>
                                  </p:sub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C8C8C8"/>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TIMING" val="|24.3"/>
</p:tagLst>
</file>

<file path=ppt/theme/theme1.xml><?xml version="1.0" encoding="utf-8"?>
<a:theme xmlns:a="http://schemas.openxmlformats.org/drawingml/2006/main" name="UMC cyaan Onderzoek_NED">
  <a:themeElements>
    <a:clrScheme name="Aangepast 2">
      <a:dk1>
        <a:srgbClr val="1C1C1C"/>
      </a:dk1>
      <a:lt1>
        <a:sysClr val="window" lastClr="FFFFFF"/>
      </a:lt1>
      <a:dk2>
        <a:srgbClr val="1961AB"/>
      </a:dk2>
      <a:lt2>
        <a:srgbClr val="EEECE1"/>
      </a:lt2>
      <a:accent1>
        <a:srgbClr val="2526A9"/>
      </a:accent1>
      <a:accent2>
        <a:srgbClr val="D0103A"/>
      </a:accent2>
      <a:accent3>
        <a:srgbClr val="79B829"/>
      </a:accent3>
      <a:accent4>
        <a:srgbClr val="0F84C9"/>
      </a:accent4>
      <a:accent5>
        <a:srgbClr val="FF6319"/>
      </a:accent5>
      <a:accent6>
        <a:srgbClr val="B7B1A9"/>
      </a:accent6>
      <a:hlink>
        <a:srgbClr val="2526A9"/>
      </a:hlink>
      <a:folHlink>
        <a:srgbClr val="B7B1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C Utrecht Onderzoek presentatie.pptx" id="{20DB542A-FEB6-1E4F-B309-4F5375FB6F86}" vid="{253F5F7E-1EF9-CB4C-AF0E-42F390D00470}"/>
    </a:ext>
  </a:extLst>
</a:theme>
</file>

<file path=ppt/theme/theme2.xml><?xml version="1.0" encoding="utf-8"?>
<a:theme xmlns:a="http://schemas.openxmlformats.org/drawingml/2006/main" name="10_Standaardthema">
  <a:themeElements>
    <a:clrScheme name="Aangepast 2">
      <a:dk1>
        <a:srgbClr val="1C1C1C"/>
      </a:dk1>
      <a:lt1>
        <a:sysClr val="window" lastClr="FFFFFF"/>
      </a:lt1>
      <a:dk2>
        <a:srgbClr val="1961AB"/>
      </a:dk2>
      <a:lt2>
        <a:srgbClr val="EEECE1"/>
      </a:lt2>
      <a:accent1>
        <a:srgbClr val="2526A9"/>
      </a:accent1>
      <a:accent2>
        <a:srgbClr val="D0103A"/>
      </a:accent2>
      <a:accent3>
        <a:srgbClr val="79B829"/>
      </a:accent3>
      <a:accent4>
        <a:srgbClr val="0F84C9"/>
      </a:accent4>
      <a:accent5>
        <a:srgbClr val="FF6319"/>
      </a:accent5>
      <a:accent6>
        <a:srgbClr val="B7B1A9"/>
      </a:accent6>
      <a:hlink>
        <a:srgbClr val="2526A9"/>
      </a:hlink>
      <a:folHlink>
        <a:srgbClr val="B7B1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C Utrecht Onderzoek presentatie.pptx" id="{20DB542A-FEB6-1E4F-B309-4F5375FB6F86}" vid="{AD8573F7-0CEB-A749-85FB-44DE9CF47DFE}"/>
    </a:ext>
  </a:extLst>
</a:theme>
</file>

<file path=ppt/theme/theme3.xml><?xml version="1.0" encoding="utf-8"?>
<a:theme xmlns:a="http://schemas.openxmlformats.org/drawingml/2006/main" name="15_Standaardthema">
  <a:themeElements>
    <a:clrScheme name="Aangepast 2">
      <a:dk1>
        <a:srgbClr val="1C1C1C"/>
      </a:dk1>
      <a:lt1>
        <a:sysClr val="window" lastClr="FFFFFF"/>
      </a:lt1>
      <a:dk2>
        <a:srgbClr val="1961AB"/>
      </a:dk2>
      <a:lt2>
        <a:srgbClr val="EEECE1"/>
      </a:lt2>
      <a:accent1>
        <a:srgbClr val="2526A9"/>
      </a:accent1>
      <a:accent2>
        <a:srgbClr val="D0103A"/>
      </a:accent2>
      <a:accent3>
        <a:srgbClr val="79B829"/>
      </a:accent3>
      <a:accent4>
        <a:srgbClr val="0F84C9"/>
      </a:accent4>
      <a:accent5>
        <a:srgbClr val="FF6319"/>
      </a:accent5>
      <a:accent6>
        <a:srgbClr val="B7B1A9"/>
      </a:accent6>
      <a:hlink>
        <a:srgbClr val="2526A9"/>
      </a:hlink>
      <a:folHlink>
        <a:srgbClr val="B7B1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C Utrecht Onderzoek presentatie.pptx" id="{20DB542A-FEB6-1E4F-B309-4F5375FB6F86}" vid="{A22EBB82-EE8D-544F-97FA-D033D1D7EDBD}"/>
    </a:ext>
  </a:extLst>
</a:theme>
</file>

<file path=ppt/theme/theme4.xml><?xml version="1.0" encoding="utf-8"?>
<a:theme xmlns:a="http://schemas.openxmlformats.org/drawingml/2006/main" name="16_Standaardthema">
  <a:themeElements>
    <a:clrScheme name="Aangepast 2">
      <a:dk1>
        <a:srgbClr val="1C1C1C"/>
      </a:dk1>
      <a:lt1>
        <a:sysClr val="window" lastClr="FFFFFF"/>
      </a:lt1>
      <a:dk2>
        <a:srgbClr val="1961AB"/>
      </a:dk2>
      <a:lt2>
        <a:srgbClr val="EEECE1"/>
      </a:lt2>
      <a:accent1>
        <a:srgbClr val="2526A9"/>
      </a:accent1>
      <a:accent2>
        <a:srgbClr val="D0103A"/>
      </a:accent2>
      <a:accent3>
        <a:srgbClr val="79B829"/>
      </a:accent3>
      <a:accent4>
        <a:srgbClr val="0F84C9"/>
      </a:accent4>
      <a:accent5>
        <a:srgbClr val="FF6319"/>
      </a:accent5>
      <a:accent6>
        <a:srgbClr val="B7B1A9"/>
      </a:accent6>
      <a:hlink>
        <a:srgbClr val="2526A9"/>
      </a:hlink>
      <a:folHlink>
        <a:srgbClr val="B7B1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C Utrecht Onderzoek presentatie.pptx" id="{20DB542A-FEB6-1E4F-B309-4F5375FB6F86}" vid="{A22EBB82-EE8D-544F-97FA-D033D1D7EDBD}"/>
    </a:ext>
  </a:extLst>
</a:theme>
</file>

<file path=ppt/theme/theme5.xml><?xml version="1.0" encoding="utf-8"?>
<a:theme xmlns:a="http://schemas.openxmlformats.org/drawingml/2006/main" name="17_Standaardthema">
  <a:themeElements>
    <a:clrScheme name="Aangepast 2">
      <a:dk1>
        <a:srgbClr val="1C1C1C"/>
      </a:dk1>
      <a:lt1>
        <a:sysClr val="window" lastClr="FFFFFF"/>
      </a:lt1>
      <a:dk2>
        <a:srgbClr val="1961AB"/>
      </a:dk2>
      <a:lt2>
        <a:srgbClr val="EEECE1"/>
      </a:lt2>
      <a:accent1>
        <a:srgbClr val="2526A9"/>
      </a:accent1>
      <a:accent2>
        <a:srgbClr val="D0103A"/>
      </a:accent2>
      <a:accent3>
        <a:srgbClr val="79B829"/>
      </a:accent3>
      <a:accent4>
        <a:srgbClr val="0F84C9"/>
      </a:accent4>
      <a:accent5>
        <a:srgbClr val="FF6319"/>
      </a:accent5>
      <a:accent6>
        <a:srgbClr val="B7B1A9"/>
      </a:accent6>
      <a:hlink>
        <a:srgbClr val="2526A9"/>
      </a:hlink>
      <a:folHlink>
        <a:srgbClr val="B7B1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C Utrecht Onderzoek presentatie.pptx" id="{20DB542A-FEB6-1E4F-B309-4F5375FB6F86}" vid="{A22EBB82-EE8D-544F-97FA-D033D1D7EDBD}"/>
    </a:ext>
  </a:extLst>
</a:theme>
</file>

<file path=ppt/theme/theme6.xml><?xml version="1.0" encoding="utf-8"?>
<a:theme xmlns:a="http://schemas.openxmlformats.org/drawingml/2006/main" name="Template PowerPoint Prepar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0468B6F-9E60-40BB-8BB5-AA4A61AA2066}" vid="{8B0CF273-6CDD-49A8-AAA6-8A249709AF2C}"/>
    </a:ext>
  </a:extLst>
</a:theme>
</file>

<file path=ppt/theme/theme7.xml><?xml version="1.0" encoding="utf-8"?>
<a:theme xmlns:a="http://schemas.openxmlformats.org/drawingml/2006/main" name="UAntwerpen-content">
  <a:themeElements>
    <a:clrScheme name="UA - GGW">
      <a:dk1>
        <a:srgbClr val="002E65"/>
      </a:dk1>
      <a:lt1>
        <a:srgbClr val="FFFFFF"/>
      </a:lt1>
      <a:dk2>
        <a:srgbClr val="002E65"/>
      </a:dk2>
      <a:lt2>
        <a:srgbClr val="BBCCCC"/>
      </a:lt2>
      <a:accent1>
        <a:srgbClr val="002E65"/>
      </a:accent1>
      <a:accent2>
        <a:srgbClr val="7575CB"/>
      </a:accent2>
      <a:accent3>
        <a:srgbClr val="EA2C38"/>
      </a:accent3>
      <a:accent4>
        <a:srgbClr val="ADA500"/>
      </a:accent4>
      <a:accent5>
        <a:srgbClr val="AC242A"/>
      </a:accent5>
      <a:accent6>
        <a:srgbClr val="65A812"/>
      </a:accent6>
      <a:hlink>
        <a:srgbClr val="006CA9"/>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xtLst>
          <a:ext uri="{91240B29-F687-4f45-9708-019B960494DF}">
            <a14:hiddenLine xmlns:p="http://schemas.openxmlformats.org/presentationml/2006/main" xmlns="" xmlns:a14="http://schemas.microsoft.com/office/drawing/2010/main" w="9525">
              <a:solidFill>
                <a:srgbClr val="000000"/>
              </a:solidFill>
              <a:miter lim="800000"/>
              <a:headEnd/>
              <a:tailEnd/>
            </a14:hiddenLine>
          </a:ext>
        </a:extLst>
      </a:spPr>
      <a:bodyPr lIns="180000" tIns="180000" rIns="180000" bIns="180000" rtlCol="0" anchor="ctr"/>
      <a:lstStyle>
        <a:defPPr marL="0" indent="0" algn="ctr">
          <a:spcAft>
            <a:spcPts val="450"/>
          </a:spcAft>
          <a:buFont typeface="Arial" charset="0"/>
          <a:buNone/>
          <a:defRPr sz="1800" b="1" dirty="0" err="1" smtClean="0">
            <a:solidFill>
              <a:schemeClr val="bg1"/>
            </a:solidFill>
            <a:latin typeface="+mn-lt"/>
            <a:ea typeface="Verdana Regular" charset="0"/>
            <a:cs typeface="Verdana Regular" charset="0"/>
            <a:sym typeface="Securitas Sans Light" charset="0"/>
          </a:defRPr>
        </a:defPPr>
      </a:lstStyle>
    </a:spDef>
    <a:lnDef>
      <a:spPr>
        <a:ln>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0" indent="0" algn="l">
          <a:buFont typeface="Arial" panose="020B0604020202020204" pitchFamily="34" charset="0"/>
          <a:buNone/>
          <a:defRPr sz="2800" b="1" smtClean="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vdp_powerpoint" id="{FEF18948-FC9D-1340-AA00-430FBBA861E5}" vid="{591CA67A-998E-6049-B579-1B92244B0BFA}"/>
    </a:ext>
  </a:extLst>
</a:theme>
</file>

<file path=ppt/theme/theme8.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ustomProperties xmlns="http://www.documentaal.nl/Custom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A50CC87A911942996C3B61A5853DB7" ma:contentTypeVersion="1" ma:contentTypeDescription="Een nieuw document maken." ma:contentTypeScope="" ma:versionID="7e3c6f6dd1801eea20e3ae08e315f7a5">
  <xsd:schema xmlns:xsd="http://www.w3.org/2001/XMLSchema" xmlns:xs="http://www.w3.org/2001/XMLSchema" xmlns:p="http://schemas.microsoft.com/office/2006/metadata/properties" xmlns:ns1="http://schemas.microsoft.com/sharepoint/v3" targetNamespace="http://schemas.microsoft.com/office/2006/metadata/properties" ma:root="true" ma:fieldsID="d7fdf0b8816a2e6c73b5ec523d062f6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 ma:hidden="true" ma:internalName="PublishingStartDate">
      <xsd:simpleType>
        <xsd:restriction base="dms:Unknown"/>
      </xsd:simpleType>
    </xsd:element>
    <xsd:element name="PublishingExpirationDate" ma:index="9" nillable="true" ma:displayName="Einddatum van de planning"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52C057-8156-45FE-AC8C-D760C6E3371B}">
  <ds:schemaRefs>
    <ds:schemaRef ds:uri="http://www.documentaal.nl/CustomProperties"/>
  </ds:schemaRefs>
</ds:datastoreItem>
</file>

<file path=customXml/itemProps2.xml><?xml version="1.0" encoding="utf-8"?>
<ds:datastoreItem xmlns:ds="http://schemas.openxmlformats.org/officeDocument/2006/customXml" ds:itemID="{FD896B7D-ACB9-4E0C-B2B9-BC0555E679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523C46-100A-41A1-B23E-4F374463A260}">
  <ds:schemaRefs>
    <ds:schemaRef ds:uri="http://purl.org/dc/elements/1.1/"/>
    <ds:schemaRef ds:uri="http://purl.org/dc/terms/"/>
    <ds:schemaRef ds:uri="http://schemas.microsoft.com/office/2006/metadata/properties"/>
    <ds:schemaRef ds:uri="http://schemas.microsoft.com/office/2006/documentManagement/types"/>
    <ds:schemaRef ds:uri="http://purl.org/dc/dcmitype/"/>
    <ds:schemaRef ds:uri="http://schemas.microsoft.com/sharepoint/v3"/>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83E5A968-F4F1-4836-B772-F037840252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6096</TotalTime>
  <Words>3395</Words>
  <Application>Microsoft Office PowerPoint</Application>
  <PresentationFormat>Breedbeeld</PresentationFormat>
  <Paragraphs>686</Paragraphs>
  <Slides>50</Slides>
  <Notes>23</Notes>
  <HiddenSlides>0</HiddenSlides>
  <MMClips>0</MMClips>
  <ScaleCrop>false</ScaleCrop>
  <HeadingPairs>
    <vt:vector size="6" baseType="variant">
      <vt:variant>
        <vt:lpstr>Gebruikte lettertypen</vt:lpstr>
      </vt:variant>
      <vt:variant>
        <vt:i4>16</vt:i4>
      </vt:variant>
      <vt:variant>
        <vt:lpstr>Thema</vt:lpstr>
      </vt:variant>
      <vt:variant>
        <vt:i4>7</vt:i4>
      </vt:variant>
      <vt:variant>
        <vt:lpstr>Diatitels</vt:lpstr>
      </vt:variant>
      <vt:variant>
        <vt:i4>50</vt:i4>
      </vt:variant>
    </vt:vector>
  </HeadingPairs>
  <TitlesOfParts>
    <vt:vector size="73" baseType="lpstr">
      <vt:lpstr>Malgun Gothic</vt:lpstr>
      <vt:lpstr>ＭＳ Ｐゴシック</vt:lpstr>
      <vt:lpstr>Arial</vt:lpstr>
      <vt:lpstr>Calibri</vt:lpstr>
      <vt:lpstr>Calibri Light</vt:lpstr>
      <vt:lpstr>Candara</vt:lpstr>
      <vt:lpstr>Gill Sans MT</vt:lpstr>
      <vt:lpstr>Helvetica Neue</vt:lpstr>
      <vt:lpstr>ITC Officina Sans Std Book</vt:lpstr>
      <vt:lpstr>Mangal</vt:lpstr>
      <vt:lpstr>Montserrat</vt:lpstr>
      <vt:lpstr>Myriad Pro</vt:lpstr>
      <vt:lpstr>Segoe UI</vt:lpstr>
      <vt:lpstr>Times New Roman</vt:lpstr>
      <vt:lpstr>Verdana</vt:lpstr>
      <vt:lpstr>Wingdings</vt:lpstr>
      <vt:lpstr>UMC cyaan Onderzoek_NED</vt:lpstr>
      <vt:lpstr>10_Standaardthema</vt:lpstr>
      <vt:lpstr>15_Standaardthema</vt:lpstr>
      <vt:lpstr>16_Standaardthema</vt:lpstr>
      <vt:lpstr>17_Standaardthema</vt:lpstr>
      <vt:lpstr>Template PowerPoint Prepare</vt:lpstr>
      <vt:lpstr>UAntwerpen-content</vt:lpstr>
      <vt:lpstr>De snelste weg naar de beste behandeling </vt:lpstr>
      <vt:lpstr>PowerPoint-presentatie</vt:lpstr>
      <vt:lpstr>Platform trials – the beauty of the beast …</vt:lpstr>
      <vt:lpstr>Snelheid van klinisch geneesmiddelen onderzoek tijdens een pandemie</vt:lpstr>
      <vt:lpstr>Learning While Doing</vt:lpstr>
      <vt:lpstr>Learning While Doing</vt:lpstr>
      <vt:lpstr>Learning While Doing</vt:lpstr>
      <vt:lpstr>Outside medicine …</vt:lpstr>
      <vt:lpstr>Inside medicine …</vt:lpstr>
      <vt:lpstr>Best learning tool is the Randomized Controlled Trial,  but 3 major challenges in a pandemic …</vt:lpstr>
      <vt:lpstr>3 solutions from the clinical research enterprise, designed to ‘lean in’ to the realities of clinical care …</vt:lpstr>
      <vt:lpstr>PowerPoint-presentatie</vt:lpstr>
      <vt:lpstr>REMAP-CAP Executive Summary</vt:lpstr>
      <vt:lpstr>The traditional RCT ...</vt:lpstr>
      <vt:lpstr>The traditional RCT ...</vt:lpstr>
      <vt:lpstr>A planned trial of A vs. B in 400 patients</vt:lpstr>
      <vt:lpstr>After 80 patients …</vt:lpstr>
      <vt:lpstr>Caveats</vt:lpstr>
      <vt:lpstr>Response-adaptive randomization</vt:lpstr>
      <vt:lpstr>Response-adaptive randomization</vt:lpstr>
      <vt:lpstr>Response-adaptive randomization</vt:lpstr>
      <vt:lpstr>Response-adaptive randomization</vt:lpstr>
      <vt:lpstr>Response-adaptive randomization</vt:lpstr>
      <vt:lpstr>PowerPoint-presentatie</vt:lpstr>
      <vt:lpstr>REMAP elements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UMC Utrecht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khoiting</dc:creator>
  <cp:lastModifiedBy>Bonten, M.J.M. (Marc)</cp:lastModifiedBy>
  <cp:revision>209</cp:revision>
  <dcterms:created xsi:type="dcterms:W3CDTF">2013-12-10T14:19:56Z</dcterms:created>
  <dcterms:modified xsi:type="dcterms:W3CDTF">2022-02-07T17:13:01Z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0x0101004FA50CC87A911942996C3B61A5853DB7</vt:lpwstr>
  </property>
</Properties>
</file>