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6.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7.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8.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9.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10.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11.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12.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13.xml" ContentType="application/vnd.openxmlformats-officedocument.theme+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theme/theme14.xml" ContentType="application/vnd.openxmlformats-officedocument.theme+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15.xml" ContentType="application/vnd.openxmlformats-officedocument.theme+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16.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theme/theme17.xml" ContentType="application/vnd.openxmlformats-officedocument.theme+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1" r:id="rId5"/>
    <p:sldMasterId id="2147483779" r:id="rId6"/>
    <p:sldMasterId id="2147483817" r:id="rId7"/>
    <p:sldMasterId id="2147483855" r:id="rId8"/>
    <p:sldMasterId id="2147483893" r:id="rId9"/>
    <p:sldMasterId id="2147483931" r:id="rId10"/>
    <p:sldMasterId id="2147483969" r:id="rId11"/>
    <p:sldMasterId id="2147484007" r:id="rId12"/>
    <p:sldMasterId id="2147484045" r:id="rId13"/>
    <p:sldMasterId id="2147484083" r:id="rId14"/>
    <p:sldMasterId id="2147484121" r:id="rId15"/>
    <p:sldMasterId id="2147484159" r:id="rId16"/>
    <p:sldMasterId id="2147484197" r:id="rId17"/>
    <p:sldMasterId id="2147484235" r:id="rId18"/>
    <p:sldMasterId id="2147484273" r:id="rId19"/>
    <p:sldMasterId id="2147484311" r:id="rId20"/>
    <p:sldMasterId id="2147484350" r:id="rId21"/>
  </p:sldMasterIdLst>
  <p:notesMasterIdLst>
    <p:notesMasterId r:id="rId54"/>
  </p:notesMasterIdLst>
  <p:handoutMasterIdLst>
    <p:handoutMasterId r:id="rId55"/>
  </p:handoutMasterIdLst>
  <p:sldIdLst>
    <p:sldId id="256" r:id="rId22"/>
    <p:sldId id="495" r:id="rId23"/>
    <p:sldId id="257" r:id="rId24"/>
    <p:sldId id="594" r:id="rId25"/>
    <p:sldId id="558" r:id="rId26"/>
    <p:sldId id="589" r:id="rId27"/>
    <p:sldId id="494" r:id="rId28"/>
    <p:sldId id="490" r:id="rId29"/>
    <p:sldId id="499" r:id="rId30"/>
    <p:sldId id="509" r:id="rId31"/>
    <p:sldId id="512" r:id="rId32"/>
    <p:sldId id="513" r:id="rId33"/>
    <p:sldId id="498" r:id="rId34"/>
    <p:sldId id="496" r:id="rId35"/>
    <p:sldId id="592" r:id="rId36"/>
    <p:sldId id="561" r:id="rId37"/>
    <p:sldId id="267" r:id="rId38"/>
    <p:sldId id="272" r:id="rId39"/>
    <p:sldId id="268" r:id="rId40"/>
    <p:sldId id="269" r:id="rId41"/>
    <p:sldId id="587" r:id="rId42"/>
    <p:sldId id="586" r:id="rId43"/>
    <p:sldId id="559" r:id="rId44"/>
    <p:sldId id="574" r:id="rId45"/>
    <p:sldId id="560" r:id="rId46"/>
    <p:sldId id="590" r:id="rId47"/>
    <p:sldId id="591" r:id="rId48"/>
    <p:sldId id="579" r:id="rId49"/>
    <p:sldId id="577" r:id="rId50"/>
    <p:sldId id="575" r:id="rId51"/>
    <p:sldId id="593" r:id="rId52"/>
    <p:sldId id="580" r:id="rId5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0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DEA20-3C4B-4B9D-90E0-246966E7B887}" v="8" dt="2023-01-16T14:32:18.441"/>
    <p1510:client id="{A4ECADC6-7EF8-47F5-9F1D-A116BBE66E89}" v="13" dt="2023-01-16T14:43:55.36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3" autoAdjust="0"/>
    <p:restoredTop sz="94341" autoAdjust="0"/>
  </p:normalViewPr>
  <p:slideViewPr>
    <p:cSldViewPr snapToGrid="0">
      <p:cViewPr varScale="1">
        <p:scale>
          <a:sx n="52" d="100"/>
          <a:sy n="52" d="100"/>
        </p:scale>
        <p:origin x="84" y="630"/>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05" d="100"/>
          <a:sy n="105"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alt.rivm.nl\Data4\Projecten\V020326_GDDuurzameZorg\02%20Uitvoering\06.Kennisbasis\02.Milieu%20Impact%20-%20IOA%20&amp;%20Scenarios\Output\Artikel%20sheets\Results_v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lt.rivm.nl\Data4\Projecten\V020326_GDDuurzameZorg\02%20Uitvoering\06.Kennisbasis\02.Milieu%20Impact%20-%20IOA%20&amp;%20Scenarios\Output\Artikel%20sheets\Results_v0.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'Fig 1'!$B$36</c:f>
              <c:strCache>
                <c:ptCount val="1"/>
                <c:pt idx="0">
                  <c:v>Geneesmiddelen en andere chemische producten (scope 3)</c:v>
                </c:pt>
              </c:strCache>
            </c:strRef>
          </c:tx>
          <c:spPr>
            <a:solidFill>
              <a:schemeClr val="accent1"/>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1'!$B$37:$B$41</c:f>
              <c:numCache>
                <c:formatCode>General</c:formatCode>
                <c:ptCount val="5"/>
                <c:pt idx="0">
                  <c:v>7315.5626643810501</c:v>
                </c:pt>
                <c:pt idx="1">
                  <c:v>26936.249260826538</c:v>
                </c:pt>
                <c:pt idx="2">
                  <c:v>248.89864494655865</c:v>
                </c:pt>
                <c:pt idx="3">
                  <c:v>14325.816042478047</c:v>
                </c:pt>
                <c:pt idx="4">
                  <c:v>2609.3746834785188</c:v>
                </c:pt>
              </c:numCache>
            </c:numRef>
          </c:val>
          <c:extLst>
            <c:ext xmlns:c16="http://schemas.microsoft.com/office/drawing/2014/chart" uri="{C3380CC4-5D6E-409C-BE32-E72D297353CC}">
              <c16:uniqueId val="{00000000-F17B-477F-B4AD-7EC1EEC84C54}"/>
            </c:ext>
          </c:extLst>
        </c:ser>
        <c:ser>
          <c:idx val="1"/>
          <c:order val="1"/>
          <c:tx>
            <c:strRef>
              <c:f>'Fig 1'!$C$36</c:f>
              <c:strCache>
                <c:ptCount val="1"/>
                <c:pt idx="0">
                  <c:v>Elektriciteit en warmte (scope 2)</c:v>
                </c:pt>
              </c:strCache>
            </c:strRef>
          </c:tx>
          <c:spPr>
            <a:solidFill>
              <a:schemeClr val="accent2"/>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1'!$C$37:$C$41</c:f>
              <c:numCache>
                <c:formatCode>General</c:formatCode>
                <c:ptCount val="5"/>
                <c:pt idx="0">
                  <c:v>2064.320144135705</c:v>
                </c:pt>
                <c:pt idx="1">
                  <c:v>147.97863789167883</c:v>
                </c:pt>
                <c:pt idx="2">
                  <c:v>5.6126038684011901</c:v>
                </c:pt>
                <c:pt idx="3">
                  <c:v>111.90158076981781</c:v>
                </c:pt>
                <c:pt idx="4">
                  <c:v>73.808436643951794</c:v>
                </c:pt>
              </c:numCache>
            </c:numRef>
          </c:val>
          <c:extLst>
            <c:ext xmlns:c16="http://schemas.microsoft.com/office/drawing/2014/chart" uri="{C3380CC4-5D6E-409C-BE32-E72D297353CC}">
              <c16:uniqueId val="{00000001-F17B-477F-B4AD-7EC1EEC84C54}"/>
            </c:ext>
          </c:extLst>
        </c:ser>
        <c:ser>
          <c:idx val="2"/>
          <c:order val="2"/>
          <c:tx>
            <c:strRef>
              <c:f>'Fig 1'!$D$36</c:f>
              <c:strCache>
                <c:ptCount val="1"/>
                <c:pt idx="0">
                  <c:v>Operationele impact (scope 1)</c:v>
                </c:pt>
              </c:strCache>
            </c:strRef>
          </c:tx>
          <c:spPr>
            <a:solidFill>
              <a:schemeClr val="accent3"/>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1'!$D$37:$D$41</c:f>
              <c:numCache>
                <c:formatCode>General</c:formatCode>
                <c:ptCount val="5"/>
                <c:pt idx="0">
                  <c:v>1588.2</c:v>
                </c:pt>
                <c:pt idx="1">
                  <c:v>0</c:v>
                </c:pt>
                <c:pt idx="2">
                  <c:v>0</c:v>
                </c:pt>
                <c:pt idx="3">
                  <c:v>0</c:v>
                </c:pt>
                <c:pt idx="4">
                  <c:v>190.26182702191011</c:v>
                </c:pt>
              </c:numCache>
            </c:numRef>
          </c:val>
          <c:extLst>
            <c:ext xmlns:c16="http://schemas.microsoft.com/office/drawing/2014/chart" uri="{C3380CC4-5D6E-409C-BE32-E72D297353CC}">
              <c16:uniqueId val="{00000002-F17B-477F-B4AD-7EC1EEC84C54}"/>
            </c:ext>
          </c:extLst>
        </c:ser>
        <c:ser>
          <c:idx val="3"/>
          <c:order val="3"/>
          <c:tx>
            <c:strRef>
              <c:f>'Fig 1'!$E$36</c:f>
              <c:strCache>
                <c:ptCount val="1"/>
                <c:pt idx="0">
                  <c:v>Medische (niet-wegwerp) en electr(on)ische producten (scope 3)</c:v>
                </c:pt>
              </c:strCache>
            </c:strRef>
          </c:tx>
          <c:spPr>
            <a:solidFill>
              <a:schemeClr val="accent4"/>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1'!$E$37:$E$41</c:f>
              <c:numCache>
                <c:formatCode>General</c:formatCode>
                <c:ptCount val="5"/>
                <c:pt idx="0">
                  <c:v>1336.4531996007809</c:v>
                </c:pt>
                <c:pt idx="1">
                  <c:v>1407.9828432992226</c:v>
                </c:pt>
                <c:pt idx="2">
                  <c:v>11.639446937412423</c:v>
                </c:pt>
                <c:pt idx="3">
                  <c:v>619.70540181367687</c:v>
                </c:pt>
                <c:pt idx="4">
                  <c:v>378.4424080624583</c:v>
                </c:pt>
              </c:numCache>
            </c:numRef>
          </c:val>
          <c:extLst>
            <c:ext xmlns:c16="http://schemas.microsoft.com/office/drawing/2014/chart" uri="{C3380CC4-5D6E-409C-BE32-E72D297353CC}">
              <c16:uniqueId val="{00000003-F17B-477F-B4AD-7EC1EEC84C54}"/>
            </c:ext>
          </c:extLst>
        </c:ser>
        <c:ser>
          <c:idx val="4"/>
          <c:order val="4"/>
          <c:tx>
            <c:strRef>
              <c:f>'Fig 1'!$F$36</c:f>
              <c:strCache>
                <c:ptCount val="1"/>
                <c:pt idx="0">
                  <c:v>Diensten (scope 3)</c:v>
                </c:pt>
              </c:strCache>
            </c:strRef>
          </c:tx>
          <c:spPr>
            <a:solidFill>
              <a:schemeClr val="accent5"/>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1'!$F$37:$F$41</c:f>
              <c:numCache>
                <c:formatCode>General</c:formatCode>
                <c:ptCount val="5"/>
                <c:pt idx="0">
                  <c:v>1176.3070548970322</c:v>
                </c:pt>
                <c:pt idx="1">
                  <c:v>1397.2776780943304</c:v>
                </c:pt>
                <c:pt idx="2">
                  <c:v>18.330923299487129</c:v>
                </c:pt>
                <c:pt idx="3">
                  <c:v>1300.5889332810455</c:v>
                </c:pt>
                <c:pt idx="4">
                  <c:v>279.40483844181404</c:v>
                </c:pt>
              </c:numCache>
            </c:numRef>
          </c:val>
          <c:extLst>
            <c:ext xmlns:c16="http://schemas.microsoft.com/office/drawing/2014/chart" uri="{C3380CC4-5D6E-409C-BE32-E72D297353CC}">
              <c16:uniqueId val="{00000004-F17B-477F-B4AD-7EC1EEC84C54}"/>
            </c:ext>
          </c:extLst>
        </c:ser>
        <c:ser>
          <c:idx val="5"/>
          <c:order val="5"/>
          <c:tx>
            <c:strRef>
              <c:f>'Fig 1'!$G$36</c:f>
              <c:strCache>
                <c:ptCount val="1"/>
                <c:pt idx="0">
                  <c:v>Voeding en catering (scope 3)</c:v>
                </c:pt>
              </c:strCache>
            </c:strRef>
          </c:tx>
          <c:spPr>
            <a:solidFill>
              <a:schemeClr val="accent6"/>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1'!$G$37:$G$41</c:f>
              <c:numCache>
                <c:formatCode>General</c:formatCode>
                <c:ptCount val="5"/>
                <c:pt idx="0">
                  <c:v>1018.4076963298643</c:v>
                </c:pt>
                <c:pt idx="1">
                  <c:v>517.23229359758227</c:v>
                </c:pt>
                <c:pt idx="2">
                  <c:v>94.150659253935459</c:v>
                </c:pt>
                <c:pt idx="3">
                  <c:v>5645.3664164446727</c:v>
                </c:pt>
                <c:pt idx="4">
                  <c:v>641.4225618106982</c:v>
                </c:pt>
              </c:numCache>
            </c:numRef>
          </c:val>
          <c:extLst>
            <c:ext xmlns:c16="http://schemas.microsoft.com/office/drawing/2014/chart" uri="{C3380CC4-5D6E-409C-BE32-E72D297353CC}">
              <c16:uniqueId val="{00000005-F17B-477F-B4AD-7EC1EEC84C54}"/>
            </c:ext>
          </c:extLst>
        </c:ser>
        <c:ser>
          <c:idx val="6"/>
          <c:order val="6"/>
          <c:tx>
            <c:strRef>
              <c:f>'Fig 1'!$H$36</c:f>
              <c:strCache>
                <c:ptCount val="1"/>
                <c:pt idx="0">
                  <c:v>Individuele reisbewegingen (scope 3 en buiten scope)</c:v>
                </c:pt>
              </c:strCache>
            </c:strRef>
          </c:tx>
          <c:spPr>
            <a:solidFill>
              <a:schemeClr val="accent1">
                <a:lumMod val="60000"/>
              </a:schemeClr>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1'!$H$37:$H$41</c:f>
              <c:numCache>
                <c:formatCode>General</c:formatCode>
                <c:ptCount val="5"/>
                <c:pt idx="0">
                  <c:v>932.06868915999996</c:v>
                </c:pt>
                <c:pt idx="1">
                  <c:v>42.179129642199996</c:v>
                </c:pt>
                <c:pt idx="2">
                  <c:v>0.29255495241399998</c:v>
                </c:pt>
                <c:pt idx="3">
                  <c:v>2.74626877672</c:v>
                </c:pt>
                <c:pt idx="4">
                  <c:v>0</c:v>
                </c:pt>
              </c:numCache>
            </c:numRef>
          </c:val>
          <c:extLst>
            <c:ext xmlns:c16="http://schemas.microsoft.com/office/drawing/2014/chart" uri="{C3380CC4-5D6E-409C-BE32-E72D297353CC}">
              <c16:uniqueId val="{00000006-F17B-477F-B4AD-7EC1EEC84C54}"/>
            </c:ext>
          </c:extLst>
        </c:ser>
        <c:ser>
          <c:idx val="7"/>
          <c:order val="7"/>
          <c:tx>
            <c:strRef>
              <c:f>'Fig 1'!$I$36</c:f>
              <c:strCache>
                <c:ptCount val="1"/>
                <c:pt idx="0">
                  <c:v>Overig (scope 3)</c:v>
                </c:pt>
              </c:strCache>
            </c:strRef>
          </c:tx>
          <c:spPr>
            <a:solidFill>
              <a:schemeClr val="accent2">
                <a:lumMod val="60000"/>
              </a:schemeClr>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1'!$I$37:$I$41</c:f>
              <c:numCache>
                <c:formatCode>General</c:formatCode>
                <c:ptCount val="5"/>
                <c:pt idx="0">
                  <c:v>2143.622999135629</c:v>
                </c:pt>
                <c:pt idx="1">
                  <c:v>3352.3260154713316</c:v>
                </c:pt>
                <c:pt idx="2">
                  <c:v>15.260492100128511</c:v>
                </c:pt>
                <c:pt idx="3">
                  <c:v>1839.1325025574713</c:v>
                </c:pt>
                <c:pt idx="4">
                  <c:v>630.43834837756287</c:v>
                </c:pt>
              </c:numCache>
            </c:numRef>
          </c:val>
          <c:extLst>
            <c:ext xmlns:c16="http://schemas.microsoft.com/office/drawing/2014/chart" uri="{C3380CC4-5D6E-409C-BE32-E72D297353CC}">
              <c16:uniqueId val="{00000007-F17B-477F-B4AD-7EC1EEC84C54}"/>
            </c:ext>
          </c:extLst>
        </c:ser>
        <c:dLbls>
          <c:showLegendKey val="0"/>
          <c:showVal val="0"/>
          <c:showCatName val="0"/>
          <c:showSerName val="0"/>
          <c:showPercent val="0"/>
          <c:showBubbleSize val="0"/>
        </c:dLbls>
        <c:gapWidth val="51"/>
        <c:overlap val="100"/>
        <c:axId val="1038928752"/>
        <c:axId val="1038937904"/>
      </c:barChart>
      <c:catAx>
        <c:axId val="103892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038937904"/>
        <c:crosses val="autoZero"/>
        <c:auto val="1"/>
        <c:lblAlgn val="ctr"/>
        <c:lblOffset val="100"/>
        <c:noMultiLvlLbl val="0"/>
      </c:catAx>
      <c:valAx>
        <c:axId val="1038937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03892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'Fig 1'!$B$36</c:f>
              <c:strCache>
                <c:ptCount val="1"/>
                <c:pt idx="0">
                  <c:v>Geneesmiddelen en andere chemische producten (scope 3)</c:v>
                </c:pt>
              </c:strCache>
            </c:strRef>
          </c:tx>
          <c:spPr>
            <a:solidFill>
              <a:schemeClr val="accent1"/>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1'!$B$37:$B$41</c:f>
              <c:numCache>
                <c:formatCode>General</c:formatCode>
                <c:ptCount val="5"/>
                <c:pt idx="0">
                  <c:v>7315.5626643810501</c:v>
                </c:pt>
                <c:pt idx="1">
                  <c:v>26936.249260826538</c:v>
                </c:pt>
                <c:pt idx="2">
                  <c:v>248.89864494655865</c:v>
                </c:pt>
                <c:pt idx="3">
                  <c:v>14325.816042478047</c:v>
                </c:pt>
                <c:pt idx="4">
                  <c:v>2609.3746834785188</c:v>
                </c:pt>
              </c:numCache>
            </c:numRef>
          </c:val>
          <c:extLst>
            <c:ext xmlns:c16="http://schemas.microsoft.com/office/drawing/2014/chart" uri="{C3380CC4-5D6E-409C-BE32-E72D297353CC}">
              <c16:uniqueId val="{00000000-F17B-477F-B4AD-7EC1EEC84C54}"/>
            </c:ext>
          </c:extLst>
        </c:ser>
        <c:ser>
          <c:idx val="1"/>
          <c:order val="1"/>
          <c:tx>
            <c:strRef>
              <c:f>'Fig 1'!$C$36</c:f>
              <c:strCache>
                <c:ptCount val="1"/>
                <c:pt idx="0">
                  <c:v>Elektriciteit en warmte (scope 2)</c:v>
                </c:pt>
              </c:strCache>
            </c:strRef>
          </c:tx>
          <c:spPr>
            <a:solidFill>
              <a:schemeClr val="accent2"/>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1'!$C$37:$C$41</c:f>
              <c:numCache>
                <c:formatCode>General</c:formatCode>
                <c:ptCount val="5"/>
                <c:pt idx="0">
                  <c:v>2064.320144135705</c:v>
                </c:pt>
                <c:pt idx="1">
                  <c:v>147.97863789167883</c:v>
                </c:pt>
                <c:pt idx="2">
                  <c:v>5.6126038684011901</c:v>
                </c:pt>
                <c:pt idx="3">
                  <c:v>111.90158076981781</c:v>
                </c:pt>
                <c:pt idx="4">
                  <c:v>73.808436643951794</c:v>
                </c:pt>
              </c:numCache>
            </c:numRef>
          </c:val>
          <c:extLst>
            <c:ext xmlns:c16="http://schemas.microsoft.com/office/drawing/2014/chart" uri="{C3380CC4-5D6E-409C-BE32-E72D297353CC}">
              <c16:uniqueId val="{00000001-F17B-477F-B4AD-7EC1EEC84C54}"/>
            </c:ext>
          </c:extLst>
        </c:ser>
        <c:ser>
          <c:idx val="2"/>
          <c:order val="2"/>
          <c:tx>
            <c:strRef>
              <c:f>'Fig 1'!$D$36</c:f>
              <c:strCache>
                <c:ptCount val="1"/>
                <c:pt idx="0">
                  <c:v>Operationele impact (scope 1)</c:v>
                </c:pt>
              </c:strCache>
            </c:strRef>
          </c:tx>
          <c:spPr>
            <a:solidFill>
              <a:schemeClr val="accent3"/>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1'!$D$37:$D$41</c:f>
              <c:numCache>
                <c:formatCode>General</c:formatCode>
                <c:ptCount val="5"/>
                <c:pt idx="0">
                  <c:v>1588.2</c:v>
                </c:pt>
                <c:pt idx="1">
                  <c:v>0</c:v>
                </c:pt>
                <c:pt idx="2">
                  <c:v>0</c:v>
                </c:pt>
                <c:pt idx="3">
                  <c:v>0</c:v>
                </c:pt>
                <c:pt idx="4">
                  <c:v>190.26182702191011</c:v>
                </c:pt>
              </c:numCache>
            </c:numRef>
          </c:val>
          <c:extLst>
            <c:ext xmlns:c16="http://schemas.microsoft.com/office/drawing/2014/chart" uri="{C3380CC4-5D6E-409C-BE32-E72D297353CC}">
              <c16:uniqueId val="{00000002-F17B-477F-B4AD-7EC1EEC84C54}"/>
            </c:ext>
          </c:extLst>
        </c:ser>
        <c:ser>
          <c:idx val="3"/>
          <c:order val="3"/>
          <c:tx>
            <c:strRef>
              <c:f>'Fig 1'!$E$36</c:f>
              <c:strCache>
                <c:ptCount val="1"/>
                <c:pt idx="0">
                  <c:v>Medische (niet-wegwerp) en electr(on)ische producten (scope 3)</c:v>
                </c:pt>
              </c:strCache>
            </c:strRef>
          </c:tx>
          <c:spPr>
            <a:solidFill>
              <a:schemeClr val="accent4"/>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1'!$E$37:$E$41</c:f>
              <c:numCache>
                <c:formatCode>General</c:formatCode>
                <c:ptCount val="5"/>
                <c:pt idx="0">
                  <c:v>1336.4531996007809</c:v>
                </c:pt>
                <c:pt idx="1">
                  <c:v>1407.9828432992226</c:v>
                </c:pt>
                <c:pt idx="2">
                  <c:v>11.639446937412423</c:v>
                </c:pt>
                <c:pt idx="3">
                  <c:v>619.70540181367687</c:v>
                </c:pt>
                <c:pt idx="4">
                  <c:v>378.4424080624583</c:v>
                </c:pt>
              </c:numCache>
            </c:numRef>
          </c:val>
          <c:extLst>
            <c:ext xmlns:c16="http://schemas.microsoft.com/office/drawing/2014/chart" uri="{C3380CC4-5D6E-409C-BE32-E72D297353CC}">
              <c16:uniqueId val="{00000003-F17B-477F-B4AD-7EC1EEC84C54}"/>
            </c:ext>
          </c:extLst>
        </c:ser>
        <c:ser>
          <c:idx val="4"/>
          <c:order val="4"/>
          <c:tx>
            <c:strRef>
              <c:f>'Fig 1'!$F$36</c:f>
              <c:strCache>
                <c:ptCount val="1"/>
                <c:pt idx="0">
                  <c:v>Diensten (scope 3)</c:v>
                </c:pt>
              </c:strCache>
            </c:strRef>
          </c:tx>
          <c:spPr>
            <a:solidFill>
              <a:schemeClr val="accent5"/>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1'!$F$37:$F$41</c:f>
              <c:numCache>
                <c:formatCode>General</c:formatCode>
                <c:ptCount val="5"/>
                <c:pt idx="0">
                  <c:v>1176.3070548970322</c:v>
                </c:pt>
                <c:pt idx="1">
                  <c:v>1397.2776780943304</c:v>
                </c:pt>
                <c:pt idx="2">
                  <c:v>18.330923299487129</c:v>
                </c:pt>
                <c:pt idx="3">
                  <c:v>1300.5889332810455</c:v>
                </c:pt>
                <c:pt idx="4">
                  <c:v>279.40483844181404</c:v>
                </c:pt>
              </c:numCache>
            </c:numRef>
          </c:val>
          <c:extLst>
            <c:ext xmlns:c16="http://schemas.microsoft.com/office/drawing/2014/chart" uri="{C3380CC4-5D6E-409C-BE32-E72D297353CC}">
              <c16:uniqueId val="{00000004-F17B-477F-B4AD-7EC1EEC84C54}"/>
            </c:ext>
          </c:extLst>
        </c:ser>
        <c:ser>
          <c:idx val="5"/>
          <c:order val="5"/>
          <c:tx>
            <c:strRef>
              <c:f>'Fig 1'!$G$36</c:f>
              <c:strCache>
                <c:ptCount val="1"/>
                <c:pt idx="0">
                  <c:v>Voeding en catering (scope 3)</c:v>
                </c:pt>
              </c:strCache>
            </c:strRef>
          </c:tx>
          <c:spPr>
            <a:solidFill>
              <a:schemeClr val="accent6"/>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1'!$G$37:$G$41</c:f>
              <c:numCache>
                <c:formatCode>General</c:formatCode>
                <c:ptCount val="5"/>
                <c:pt idx="0">
                  <c:v>1018.4076963298643</c:v>
                </c:pt>
                <c:pt idx="1">
                  <c:v>517.23229359758227</c:v>
                </c:pt>
                <c:pt idx="2">
                  <c:v>94.150659253935459</c:v>
                </c:pt>
                <c:pt idx="3">
                  <c:v>5645.3664164446727</c:v>
                </c:pt>
                <c:pt idx="4">
                  <c:v>641.4225618106982</c:v>
                </c:pt>
              </c:numCache>
            </c:numRef>
          </c:val>
          <c:extLst>
            <c:ext xmlns:c16="http://schemas.microsoft.com/office/drawing/2014/chart" uri="{C3380CC4-5D6E-409C-BE32-E72D297353CC}">
              <c16:uniqueId val="{00000005-F17B-477F-B4AD-7EC1EEC84C54}"/>
            </c:ext>
          </c:extLst>
        </c:ser>
        <c:ser>
          <c:idx val="6"/>
          <c:order val="6"/>
          <c:tx>
            <c:strRef>
              <c:f>'Fig 1'!$H$36</c:f>
              <c:strCache>
                <c:ptCount val="1"/>
                <c:pt idx="0">
                  <c:v>Individuele reisbewegingen (scope 3 en buiten scope)</c:v>
                </c:pt>
              </c:strCache>
            </c:strRef>
          </c:tx>
          <c:spPr>
            <a:solidFill>
              <a:schemeClr val="accent1">
                <a:lumMod val="60000"/>
              </a:schemeClr>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1'!$H$37:$H$41</c:f>
              <c:numCache>
                <c:formatCode>General</c:formatCode>
                <c:ptCount val="5"/>
                <c:pt idx="0">
                  <c:v>932.06868915999996</c:v>
                </c:pt>
                <c:pt idx="1">
                  <c:v>42.179129642199996</c:v>
                </c:pt>
                <c:pt idx="2">
                  <c:v>0.29255495241399998</c:v>
                </c:pt>
                <c:pt idx="3">
                  <c:v>2.74626877672</c:v>
                </c:pt>
                <c:pt idx="4">
                  <c:v>0</c:v>
                </c:pt>
              </c:numCache>
            </c:numRef>
          </c:val>
          <c:extLst>
            <c:ext xmlns:c16="http://schemas.microsoft.com/office/drawing/2014/chart" uri="{C3380CC4-5D6E-409C-BE32-E72D297353CC}">
              <c16:uniqueId val="{00000006-F17B-477F-B4AD-7EC1EEC84C54}"/>
            </c:ext>
          </c:extLst>
        </c:ser>
        <c:ser>
          <c:idx val="7"/>
          <c:order val="7"/>
          <c:tx>
            <c:strRef>
              <c:f>'Fig 1'!$I$36</c:f>
              <c:strCache>
                <c:ptCount val="1"/>
                <c:pt idx="0">
                  <c:v>Overig (scope 3)</c:v>
                </c:pt>
              </c:strCache>
            </c:strRef>
          </c:tx>
          <c:spPr>
            <a:solidFill>
              <a:schemeClr val="accent2">
                <a:lumMod val="60000"/>
              </a:schemeClr>
            </a:solidFill>
            <a:ln>
              <a:noFill/>
            </a:ln>
            <a:effectLst/>
          </c:spPr>
          <c:invertIfNegative val="0"/>
          <c:cat>
            <c:strRef>
              <c:f>'Fig 1'!$A$37:$A$41</c:f>
              <c:strCache>
                <c:ptCount val="5"/>
                <c:pt idx="0">
                  <c:v>Klimaatverandering (kt CO2-eq)</c:v>
                </c:pt>
                <c:pt idx="1">
                  <c:v>Grondstoffengebruik (kt)</c:v>
                </c:pt>
                <c:pt idx="2">
                  <c:v>Zoetwaterconsumptie (Mm3)</c:v>
                </c:pt>
                <c:pt idx="3">
                  <c:v>Landgebruik (km2)</c:v>
                </c:pt>
                <c:pt idx="4">
                  <c:v>Afvalproductie (kt)</c:v>
                </c:pt>
              </c:strCache>
            </c:strRef>
          </c:cat>
          <c:val>
            <c:numRef>
              <c:f>'Fig 1'!$I$37:$I$41</c:f>
              <c:numCache>
                <c:formatCode>General</c:formatCode>
                <c:ptCount val="5"/>
                <c:pt idx="0">
                  <c:v>2143.622999135629</c:v>
                </c:pt>
                <c:pt idx="1">
                  <c:v>3352.3260154713316</c:v>
                </c:pt>
                <c:pt idx="2">
                  <c:v>15.260492100128511</c:v>
                </c:pt>
                <c:pt idx="3">
                  <c:v>1839.1325025574713</c:v>
                </c:pt>
                <c:pt idx="4">
                  <c:v>630.43834837756287</c:v>
                </c:pt>
              </c:numCache>
            </c:numRef>
          </c:val>
          <c:extLst>
            <c:ext xmlns:c16="http://schemas.microsoft.com/office/drawing/2014/chart" uri="{C3380CC4-5D6E-409C-BE32-E72D297353CC}">
              <c16:uniqueId val="{00000007-F17B-477F-B4AD-7EC1EEC84C54}"/>
            </c:ext>
          </c:extLst>
        </c:ser>
        <c:dLbls>
          <c:showLegendKey val="0"/>
          <c:showVal val="0"/>
          <c:showCatName val="0"/>
          <c:showSerName val="0"/>
          <c:showPercent val="0"/>
          <c:showBubbleSize val="0"/>
        </c:dLbls>
        <c:gapWidth val="51"/>
        <c:overlap val="100"/>
        <c:axId val="1038928752"/>
        <c:axId val="1038937904"/>
      </c:barChart>
      <c:catAx>
        <c:axId val="103892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038937904"/>
        <c:crosses val="autoZero"/>
        <c:auto val="1"/>
        <c:lblAlgn val="ctr"/>
        <c:lblOffset val="100"/>
        <c:noMultiLvlLbl val="0"/>
      </c:catAx>
      <c:valAx>
        <c:axId val="1038937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03892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16-1-2023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16-1-2023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208828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2AA5824-D91E-40C3-B57D-FEDFDEE2154C}" type="slidenum">
              <a:rPr lang="nl-NL" smtClean="0"/>
              <a:t>29</a:t>
            </a:fld>
            <a:endParaRPr lang="nl-NL"/>
          </a:p>
        </p:txBody>
      </p:sp>
    </p:spTree>
    <p:extLst>
      <p:ext uri="{BB962C8B-B14F-4D97-AF65-F5344CB8AC3E}">
        <p14:creationId xmlns:p14="http://schemas.microsoft.com/office/powerpoint/2010/main" val="414820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30</a:t>
            </a:fld>
            <a:endParaRPr lang="nl-NL"/>
          </a:p>
        </p:txBody>
      </p:sp>
    </p:spTree>
    <p:extLst>
      <p:ext uri="{BB962C8B-B14F-4D97-AF65-F5344CB8AC3E}">
        <p14:creationId xmlns:p14="http://schemas.microsoft.com/office/powerpoint/2010/main" val="24975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31</a:t>
            </a:fld>
            <a:endParaRPr lang="nl-NL"/>
          </a:p>
        </p:txBody>
      </p:sp>
    </p:spTree>
    <p:extLst>
      <p:ext uri="{BB962C8B-B14F-4D97-AF65-F5344CB8AC3E}">
        <p14:creationId xmlns:p14="http://schemas.microsoft.com/office/powerpoint/2010/main" val="233082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32</a:t>
            </a:fld>
            <a:endParaRPr lang="nl-NL"/>
          </a:p>
        </p:txBody>
      </p:sp>
    </p:spTree>
    <p:extLst>
      <p:ext uri="{BB962C8B-B14F-4D97-AF65-F5344CB8AC3E}">
        <p14:creationId xmlns:p14="http://schemas.microsoft.com/office/powerpoint/2010/main" val="255717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362845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nl-NL" dirty="0">
              <a:solidFill>
                <a:srgbClr val="000000"/>
              </a:solidFill>
              <a:ea typeface="DejaVu Sans"/>
              <a:cs typeface="Lohit Hindi"/>
            </a:endParaRPr>
          </a:p>
          <a:p>
            <a:pPr>
              <a:spcAft>
                <a:spcPts val="0"/>
              </a:spcAft>
            </a:pPr>
            <a:r>
              <a:rPr lang="nl-NL" dirty="0">
                <a:solidFill>
                  <a:srgbClr val="000000"/>
                </a:solidFill>
                <a:ea typeface="DejaVu Sans"/>
                <a:cs typeface="Lohit Hindi"/>
              </a:rPr>
              <a:t>Hiervan kan men dan leren, of juist aan bijdragen. Het kan worden gebruikt om te prioriteren (zo effectief mogelijk gebruik van middelen en tijd) en om de kwaliteit van de zorgverlening, inclusief duurzaamheid, te verbeteren.</a:t>
            </a:r>
          </a:p>
        </p:txBody>
      </p:sp>
      <p:sp>
        <p:nvSpPr>
          <p:cNvPr id="4" name="Slide Number Placeholder 3"/>
          <p:cNvSpPr>
            <a:spLocks noGrp="1"/>
          </p:cNvSpPr>
          <p:nvPr>
            <p:ph type="sldNum" sz="quarter" idx="5"/>
          </p:nvPr>
        </p:nvSpPr>
        <p:spPr/>
        <p:txBody>
          <a:bodyPr/>
          <a:lstStyle/>
          <a:p>
            <a:fld id="{4DE5616D-1653-4A72-A4BA-E11F684B3036}" type="slidenum">
              <a:rPr lang="nl-NL" smtClean="0"/>
              <a:pPr/>
              <a:t>11</a:t>
            </a:fld>
            <a:endParaRPr lang="nl-NL"/>
          </a:p>
        </p:txBody>
      </p:sp>
    </p:spTree>
    <p:extLst>
      <p:ext uri="{BB962C8B-B14F-4D97-AF65-F5344CB8AC3E}">
        <p14:creationId xmlns:p14="http://schemas.microsoft.com/office/powerpoint/2010/main" val="281875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nl-NL" dirty="0">
              <a:solidFill>
                <a:srgbClr val="000000"/>
              </a:solidFill>
              <a:ea typeface="DejaVu Sans"/>
              <a:cs typeface="Lohit Hindi"/>
            </a:endParaRPr>
          </a:p>
          <a:p>
            <a:pPr>
              <a:spcAft>
                <a:spcPts val="0"/>
              </a:spcAft>
            </a:pPr>
            <a:r>
              <a:rPr lang="nl-NL" dirty="0">
                <a:solidFill>
                  <a:srgbClr val="000000"/>
                </a:solidFill>
                <a:ea typeface="DejaVu Sans"/>
                <a:cs typeface="Lohit Hindi"/>
              </a:rPr>
              <a:t>Hiervan kan men dan leren, of juist aan bijdragen. Het kan worden gebruikt om te prioriteren (zo effectief mogelijk gebruik van middelen en tijd) en om de kwaliteit van de zorgverlening, inclusief duurzaamheid, te verbeteren.</a:t>
            </a:r>
          </a:p>
        </p:txBody>
      </p:sp>
      <p:sp>
        <p:nvSpPr>
          <p:cNvPr id="4" name="Slide Number Placeholder 3"/>
          <p:cNvSpPr>
            <a:spLocks noGrp="1"/>
          </p:cNvSpPr>
          <p:nvPr>
            <p:ph type="sldNum" sz="quarter" idx="5"/>
          </p:nvPr>
        </p:nvSpPr>
        <p:spPr/>
        <p:txBody>
          <a:bodyPr/>
          <a:lstStyle/>
          <a:p>
            <a:fld id="{4DE5616D-1653-4A72-A4BA-E11F684B3036}" type="slidenum">
              <a:rPr lang="nl-NL" smtClean="0"/>
              <a:pPr/>
              <a:t>12</a:t>
            </a:fld>
            <a:endParaRPr lang="nl-NL"/>
          </a:p>
        </p:txBody>
      </p:sp>
    </p:spTree>
    <p:extLst>
      <p:ext uri="{BB962C8B-B14F-4D97-AF65-F5344CB8AC3E}">
        <p14:creationId xmlns:p14="http://schemas.microsoft.com/office/powerpoint/2010/main" val="118506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13</a:t>
            </a:fld>
            <a:endParaRPr lang="nl-NL"/>
          </a:p>
        </p:txBody>
      </p:sp>
    </p:spTree>
    <p:extLst>
      <p:ext uri="{BB962C8B-B14F-4D97-AF65-F5344CB8AC3E}">
        <p14:creationId xmlns:p14="http://schemas.microsoft.com/office/powerpoint/2010/main" val="164551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1A2F5-2D23-4C33-B2E6-E3130C169608}" type="slidenum">
              <a:rPr lang="nl-NL" smtClean="0"/>
              <a:t>16</a:t>
            </a:fld>
            <a:endParaRPr lang="nl-NL"/>
          </a:p>
        </p:txBody>
      </p:sp>
    </p:spTree>
    <p:extLst>
      <p:ext uri="{BB962C8B-B14F-4D97-AF65-F5344CB8AC3E}">
        <p14:creationId xmlns:p14="http://schemas.microsoft.com/office/powerpoint/2010/main" val="39494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C2AA5824-D91E-40C3-B57D-FEDFDEE2154C}" type="slidenum">
              <a:rPr lang="nl-NL" smtClean="0"/>
              <a:t>23</a:t>
            </a:fld>
            <a:endParaRPr lang="nl-NL"/>
          </a:p>
        </p:txBody>
      </p:sp>
    </p:spTree>
    <p:extLst>
      <p:ext uri="{BB962C8B-B14F-4D97-AF65-F5344CB8AC3E}">
        <p14:creationId xmlns:p14="http://schemas.microsoft.com/office/powerpoint/2010/main" val="202183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24</a:t>
            </a:fld>
            <a:endParaRPr lang="nl-NL"/>
          </a:p>
        </p:txBody>
      </p:sp>
    </p:spTree>
    <p:extLst>
      <p:ext uri="{BB962C8B-B14F-4D97-AF65-F5344CB8AC3E}">
        <p14:creationId xmlns:p14="http://schemas.microsoft.com/office/powerpoint/2010/main" val="138800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25</a:t>
            </a:fld>
            <a:endParaRPr lang="nl-NL"/>
          </a:p>
        </p:txBody>
      </p:sp>
    </p:spTree>
    <p:extLst>
      <p:ext uri="{BB962C8B-B14F-4D97-AF65-F5344CB8AC3E}">
        <p14:creationId xmlns:p14="http://schemas.microsoft.com/office/powerpoint/2010/main" val="2722785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9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3.emf"/></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6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3.emf"/></Relationships>
</file>

<file path=ppt/slideLayouts/_rels/slideLayout6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3.emf"/></Relationships>
</file>

<file path=ppt/slideLayouts/_rels/slideLayout6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6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8.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8.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6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E23BE38-388B-B84F-B596-4361C8FFE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US"/>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90284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86039692"/>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994979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06085666"/>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21244503"/>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65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143791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887896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404447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C17F5261-66A0-B74B-B535-A5716F3833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59983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US"/>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US"/>
              <a:t>Click to edit Master text styles</a:t>
            </a:r>
          </a:p>
        </p:txBody>
      </p:sp>
      <p:sp>
        <p:nvSpPr>
          <p:cNvPr id="10" name="Titel 9"/>
          <p:cNvSpPr>
            <a:spLocks noGrp="1"/>
          </p:cNvSpPr>
          <p:nvPr>
            <p:ph type="title"/>
          </p:nvPr>
        </p:nvSpPr>
        <p:spPr/>
        <p:txBody>
          <a:bodyPr/>
          <a:lstStyle/>
          <a:p>
            <a:r>
              <a:rPr lang="en-US"/>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5F1CC61-8E43-9B4C-86D4-48E97E207E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75082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0865C4B2-92A2-0F42-B777-1598BF8A86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8933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4F66A698-50F0-7B4D-8CDA-5820E149AD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48241016"/>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C96DF109-7F07-6B49-9D22-303DAC72D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F68BA2ED-02F3-5145-ADEA-1BC8A29A3C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534133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21419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0B471DE-CA9C-A747-9203-D9EE45DF2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BC7D7DCC-9B06-FC4E-9A86-29C4276AD7D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01EE818-21B3-744F-ADCE-EE4B31C00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82188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8731C307-DF3E-9A46-A45B-3AC54819A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2C3CC95D-8CE0-EE47-8DBE-B67E4AAF31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295728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398244E9-D0BA-F24C-880C-02FB401C6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D8503E2A-55CD-9C4A-8F7A-2109EB3784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6129397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180FF39E-D217-984E-B4C6-CA00F44C6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96E637F0-0581-E24A-AD6D-F20AA814AE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486813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C9FCB92D-8F61-6F44-A920-2CF0A95D3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883555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56C0A06-8064-864C-BE87-EFBB53B5E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097288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98C3205-E6C1-1146-AAA6-D154C19BE7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15866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55917672"/>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649413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021345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534362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107690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86651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93611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D83C114-A916-9041-B8A2-949576437F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587194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80E97EA4-9D07-D946-A464-7510B797EE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78645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868344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2B47C57E-F69D-E544-94BB-56511B75C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66820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745302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9E5359F4-87E3-4046-B9B1-647507677A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94461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269096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73774310"/>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397636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2747297"/>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21460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US"/>
              <a:t>Click to edit Master text styles</a:t>
            </a:r>
          </a:p>
        </p:txBody>
      </p:sp>
      <p:sp>
        <p:nvSpPr>
          <p:cNvPr id="3" name="Titel 2"/>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240931656"/>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20280243"/>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947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955482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527068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974645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58541EC-CB6A-D140-AB3B-F86F1486D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20145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0CA578F-2A1D-CC47-BE6E-6CEF462869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89888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884A89D4-EFB2-F34A-B659-1B75FADA67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88898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381E4872-2949-4D4D-B1CB-A6217E67F0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52792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EC5B396-DA3F-764C-89A1-749E906D8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451737A9-A633-5C4F-ADB4-AD8BB38B12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8396715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409426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1A6734E1-7900-CB49-9AEC-EBFDFB1BC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1AA4D617-CA40-7042-AF36-450D631EDD16}"/>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96AFFF14-1BBC-764A-86F9-6B55249DA8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39580134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B775CBB-7AA3-B145-95D9-0A41125A85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A894CF0F-9F35-014D-8D3B-989CF19C557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3927975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4FFB40B-5401-C140-B17F-C3EAB81B1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2E36178C-624A-804D-9EC4-7DE03C821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921490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690DFE0-6E0C-AD42-8457-1C085895E3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244A14-99B6-434B-806E-F79D2423D6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634966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B54F5-13FA-3C4E-974A-5D92042B0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2802394"/>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86A61725-3423-2349-9518-C40DFD8E37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0907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A92D9BCA-7D8F-4A49-B350-A3907C1459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59263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8510603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1038169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817947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005144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152998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44622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50086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1AA360A2-6A81-F745-B0BA-D17CF7C41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870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3C312E52-5F25-F145-941D-847F75FF4A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50988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929283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A773512-55C7-2B46-9113-E2A18B131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37864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5545392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9A0BF630-8A40-CF48-A9A0-E1AFC8D2358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08000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657284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989999"/>
      </p:ext>
    </p:extLst>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230691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97251615"/>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025445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94810234"/>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endParaRPr lang="nl-NL" dirty="0"/>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21732292"/>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824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US"/>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US"/>
              <a:t>Click to edit Master text styles</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7070513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401358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09605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AAE31AA-4F3D-DF42-AA61-0E507CB823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02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49B233A0-EA33-A34A-AA60-CC158917FC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227789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3D2E9093-0E60-BA4D-901C-9AACA7755EC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96173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1ADA08BF-661A-374E-B397-E088CEE56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88804836"/>
      </p:ext>
    </p:extLst>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E3D7069-4B4C-A54F-BDA0-7D71307D3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6BDFADF0-C96A-464C-99DF-DD3F8394FE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999140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717039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3" name="Tijdelijke aanduiding voor afbeelding 22">
            <a:extLst>
              <a:ext uri="{FF2B5EF4-FFF2-40B4-BE49-F238E27FC236}">
                <a16:creationId xmlns:a16="http://schemas.microsoft.com/office/drawing/2014/main" id="{35629C47-969E-4B47-AD76-F769B346E2C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3" name="Afbeelding 12">
            <a:extLst>
              <a:ext uri="{FF2B5EF4-FFF2-40B4-BE49-F238E27FC236}">
                <a16:creationId xmlns:a16="http://schemas.microsoft.com/office/drawing/2014/main" id="{DB37F6DB-C60D-4F4D-AF92-FD05AC8B79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2763977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el 8"/>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a:solidFill>
            <a:schemeClr val="bg2"/>
          </a:solidFill>
        </p:spPr>
      </p:pic>
      <p:sp>
        <p:nvSpPr>
          <p:cNvPr id="13" name="Tijdelijke aanduiding voor afbeelding 12">
            <a:extLst>
              <a:ext uri="{FF2B5EF4-FFF2-40B4-BE49-F238E27FC236}">
                <a16:creationId xmlns:a16="http://schemas.microsoft.com/office/drawing/2014/main" id="{C135EBA1-8293-C148-8A1B-ED3FB7F703DB}"/>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679880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0" name="Afbeelding 9">
            <a:extLst>
              <a:ext uri="{FF2B5EF4-FFF2-40B4-BE49-F238E27FC236}">
                <a16:creationId xmlns:a16="http://schemas.microsoft.com/office/drawing/2014/main" id="{9A86B78C-ECEA-3F48-A8AA-7F7F92A435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5498904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B2D7DB2-7D28-084D-8169-A191429CAB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6316500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7" name="Afbeelding 26">
            <a:extLst>
              <a:ext uri="{FF2B5EF4-FFF2-40B4-BE49-F238E27FC236}">
                <a16:creationId xmlns:a16="http://schemas.microsoft.com/office/drawing/2014/main" id="{28E5E4BB-799C-544E-8D22-5A18C85488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4410244"/>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5" name="Afbeelding 14">
            <a:extLst>
              <a:ext uri="{FF2B5EF4-FFF2-40B4-BE49-F238E27FC236}">
                <a16:creationId xmlns:a16="http://schemas.microsoft.com/office/drawing/2014/main" id="{53E02048-3131-A141-AAB5-C0A1028E0A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532099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205B8ABC-31F6-834B-B107-1D466EBC7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29087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37578928"/>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2033421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862061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5659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US"/>
              <a:t>Click to edit Master title style</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745839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7498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40535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0C63CDA6-6003-E144-BBE6-D9523D7403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698096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2DC185B0-E99C-E24F-832B-12C799F48B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0169858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solid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105216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038088DE-7CF5-DD4B-B3E1-1A15C595C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351129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1816584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6B4AB5FC-A6AE-4D42-BB0C-D8BEAB5A42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153006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07414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en-US"/>
              <a:t>Click to edit Master text styles</a:t>
            </a:r>
          </a:p>
        </p:txBody>
      </p:sp>
      <p:sp>
        <p:nvSpPr>
          <p:cNvPr id="2" name="Titel 1"/>
          <p:cNvSpPr>
            <a:spLocks noGrp="1"/>
          </p:cNvSpPr>
          <p:nvPr>
            <p:ph type="title"/>
          </p:nvPr>
        </p:nvSpPr>
        <p:spPr>
          <a:xfrm>
            <a:off x="635000" y="1051200"/>
            <a:ext cx="5003800" cy="948047"/>
          </a:xfrm>
        </p:spPr>
        <p:txBody>
          <a:bodyPr/>
          <a:lstStyle/>
          <a:p>
            <a:r>
              <a:rPr lang="en-US"/>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53723475"/>
      </p:ext>
    </p:extLst>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963562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29520487"/>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778548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13697943"/>
      </p:ext>
    </p:extLst>
  </p:cSld>
  <p:clrMapOvr>
    <a:overrideClrMapping bg1="dk1" tx1="lt1" bg2="dk2" tx2="lt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79490270"/>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727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87434050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6053448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47497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US"/>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9801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39AABA25-0520-DF4B-A7C9-BCCCF08EE2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933589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465742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1725568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DABBA4A9-5643-B947-B789-03FA7B6209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22548119"/>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940EFF3-CB66-3348-8ACB-E325E94A1D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772863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811701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FFB586F2-C739-9D4B-9FB0-7B91E89468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84079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583280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FC48D2-7733-E245-8151-7B78C5E4B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051391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77D37B79-9C3A-3C45-B106-570F64E3A3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2879898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5901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03647436"/>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695697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966867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23339332"/>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8542481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9561910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506826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352512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895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073789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US"/>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en-US"/>
              <a:t>Click to edit Master text styles</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0499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03393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4613710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11130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0034249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641455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414086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2917509"/>
      </p:ext>
    </p:extLst>
  </p:cSld>
  <p:clrMapOvr>
    <a:overrideClrMapping bg1="dk1" tx1="lt1" bg2="dk2" tx2="lt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4485288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0911927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US"/>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US"/>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2259843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5434123"/>
      </p:ext>
    </p:extLst>
  </p:cSld>
  <p:clrMapOvr>
    <a:overrideClrMapping bg1="dk1" tx1="lt1" bg2="dk2" tx2="lt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61722742"/>
      </p:ext>
    </p:extLst>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7990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22169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342523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904205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58790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9082204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6817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en-US"/>
              <a:t>Click to edit Master text styles</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66909425"/>
      </p:ext>
    </p:extLst>
  </p:cSld>
  <p:clrMapOvr>
    <a:overrideClrMapping bg1="dk1" tx1="lt1" bg2="dk2" tx2="lt2" accent1="accent1" accent2="accent2" accent3="accent3" accent4="accent4" accent5="accent5" accent6="accent6" hlink="hlink" folHlink="folHlink"/>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FCC470DB-0476-694C-8B7A-2721EE7905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995139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1011521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ysClr val="windowText" lastClr="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91C9F1C5-E6CB-674B-B923-FC93CC7A82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931497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ysClr val="windowText" lastClr="000000"/>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35067793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A18B73BD-0266-274A-BD71-AF05F432E4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7187818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C3DDB892-18B4-AE46-8394-66B2E248D9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83957650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60248897"/>
      </p:ext>
    </p:extLst>
  </p:cSld>
  <p:clrMapOvr>
    <a:masterClrMapping/>
  </p:clrMapOvr>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1004019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6875207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US"/>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49780367"/>
      </p:ext>
    </p:extLst>
  </p:cSld>
  <p:clrMapOvr>
    <a:masterClrMapping/>
  </p:clrMapOvr>
  <p:extLst>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895797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8108113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428736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1475497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527770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94000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3064302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602651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44348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en-US"/>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US"/>
              <a:t>Click to edit Master title style</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87371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3319857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87611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4031367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79623243"/>
      </p:ext>
    </p:extLst>
  </p:cSld>
  <p:clrMapOvr>
    <a:overrideClrMapping bg1="dk1" tx1="lt1" bg2="dk2" tx2="lt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3026270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1"/>
              </a:buClr>
              <a:tabLst>
                <a:tab pos="1619250" algn="l"/>
              </a:tabLst>
              <a:defRPr>
                <a:solidFill>
                  <a:schemeClr val="bg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3643875"/>
      </p:ext>
    </p:extLst>
  </p:cSld>
  <p:clrMapOvr>
    <a:overrideClrMapping bg1="dk1" tx1="lt1" bg2="dk2" tx2="lt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7636145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204315408"/>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0516860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en-US"/>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US"/>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77519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1805893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956481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6366926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4491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483089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6443478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67446866"/>
      </p:ext>
    </p:extLst>
  </p:cSld>
  <p:clrMapOvr>
    <a:overrideClrMapping bg1="dk1" tx1="lt1" bg2="dk2" tx2="lt2" accent1="accent1" accent2="accent2" accent3="accent3" accent4="accent4" accent5="accent5" accent6="accent6" hlink="hlink" folHlink="folHlink"/>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D835392-A761-214F-99EE-556C415BF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EDF60A8B-A0C1-2B4B-8483-6DF3E5614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4030830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8144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US"/>
              <a:t>Click icon to add picture</a:t>
            </a:r>
            <a:endParaRPr lang="nl-NL" dirty="0"/>
          </a:p>
        </p:txBody>
      </p:sp>
      <p:pic>
        <p:nvPicPr>
          <p:cNvPr id="14" name="Afbeelding 13">
            <a:extLst>
              <a:ext uri="{FF2B5EF4-FFF2-40B4-BE49-F238E27FC236}">
                <a16:creationId xmlns:a16="http://schemas.microsoft.com/office/drawing/2014/main" id="{3A8D1DE4-A09D-ED49-8B1B-03D708897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EDC8E8D9-E056-4649-A9B3-BE302117BF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0F3BA90-F16A-664E-B5B7-D10815392DC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4A154FB3-6986-6A41-B61D-24A3F87173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64325629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3532197C-DE83-454F-89D4-0F49963CE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111098EA-700A-7C47-B485-AA4C505D97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29974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EAF6940-C706-3B44-990B-2DB25A90F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D4ACFB1-B170-BC40-A07C-0A6DA5BD00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13064642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5BEA51E0-C276-7444-828F-CE4067DE3E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A896A78-611E-F744-9131-095C1C45E7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28537042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4187EEEF-7429-FB49-B542-1624E08640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0042538"/>
      </p:ext>
    </p:extLst>
  </p:cSld>
  <p:clrMapOvr>
    <a:masterClrMapping/>
  </p:clrMapOvr>
  <p:extLst>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0A19CB5F-4869-E04F-AB4E-4EAA86342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893438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6568C4E-8CFE-004D-A62A-096E46A1E1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97718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86334258"/>
      </p:ext>
    </p:extLst>
  </p:cSld>
  <p:clrMapOvr>
    <a:masterClrMapping/>
  </p:clrMapOvr>
  <p:extLst>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0066619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13880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Tree>
    <p:extLst>
      <p:ext uri="{BB962C8B-B14F-4D97-AF65-F5344CB8AC3E}">
        <p14:creationId xmlns:p14="http://schemas.microsoft.com/office/powerpoint/2010/main" val="9924026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0867084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558646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25659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748549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E72CD150-65C0-424A-A624-6595B850D1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39222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B1271B5E-675E-A040-B6D7-F179ED837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537710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0257671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AD7638C5-A36D-8E41-B66C-98CFF1DE49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002292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6883900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5F1C96CC-923A-5341-8242-9505BA3BDE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0653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US"/>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6446576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59585248"/>
      </p:ext>
    </p:extLst>
  </p:cSld>
  <p:clrMapOvr>
    <a:overrideClrMapping bg1="dk1" tx1="lt1" bg2="dk2" tx2="lt2" accent1="accent1" accent2="accent2" accent3="accent3" accent4="accent4" accent5="accent5" accent6="accent6" hlink="hlink" folHlink="folHlink"/>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6477891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78078080"/>
      </p:ext>
    </p:extLst>
  </p:cSld>
  <p:clrMapOvr>
    <a:overrideClrMapping bg1="dk1" tx1="lt1" bg2="dk2" tx2="lt2" accent1="accent1" accent2="accent2" accent3="accent3" accent4="accent4" accent5="accent5" accent6="accent6" hlink="hlink" folHlink="folHlink"/>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0427668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64581782"/>
      </p:ext>
    </p:extLst>
  </p:cSld>
  <p:clrMapOvr>
    <a:overrideClrMapping bg1="dk1" tx1="lt1" bg2="dk2" tx2="lt2" accent1="accent1" accent2="accent2" accent3="accent3" accent4="accent4" accent5="accent5" accent6="accent6" hlink="hlink" folHlink="folHlink"/>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99312070"/>
      </p:ext>
    </p:extLst>
  </p:cSld>
  <p:clrMapOvr>
    <a:overrideClrMapping bg1="lt1" tx1="dk1" bg2="lt2" tx2="dk2" accent1="accent1" accent2="accent2" accent3="accent3" accent4="accent4" accent5="accent5" accent6="accent6" hlink="hlink" folHlink="folHlink"/>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85367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02555612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04159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US"/>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US"/>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6225483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77FB4AF3-AF59-F148-8CCF-B9596B80FC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740746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DC7A64E4-E903-5A48-83A1-7C29AEEBB9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7107053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FE9895E6-7BD5-F94B-9B0D-58B5904D11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3029271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73279B13-E9ED-8441-A9B7-2130459388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522091"/>
      </p:ext>
    </p:extLst>
  </p:cSld>
  <p:clrMapOvr>
    <a:overrideClrMapping bg1="dk1" tx1="lt1" bg2="dk2" tx2="lt2" accent1="accent1" accent2="accent2" accent3="accent3" accent4="accent4" accent5="accent5" accent6="accent6" hlink="hlink" folHlink="folHlink"/>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6536A7C-7293-7B4F-9A08-B52F28B00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99B69336-BDF7-844F-BD47-440782B56A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48118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2169728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438D7B86-9827-5547-9BEE-2215A2D0C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D5BBB624-5B21-B143-885B-D8B6DD5934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30039875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B40302EF-B2B6-DA4E-B976-A001A24AD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831C5536-20D5-AD41-9B90-902BFEAD1F6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457153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D8C1CA5-17FC-4D4B-AACB-CA708DE30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37B6D06-77FB-774F-A317-F7A1EEBA16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1628791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US"/>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E21F4804-2FCD-3A4C-932B-6EF2797AA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1AD3A35-6C61-5B4F-95EF-DBC1F1DAB7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0153973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84300122"/>
      </p:ext>
    </p:extLst>
  </p:cSld>
  <p:clrMapOvr>
    <a:masterClrMapping/>
  </p:clrMapOvr>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70591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14552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38324523"/>
      </p:ext>
    </p:extLst>
  </p:cSld>
  <p:clrMapOvr>
    <a:masterClrMapping/>
  </p:clrMapOvr>
  <p:extLst>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606178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1663318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202049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8458349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90912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1149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967189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94558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1170707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2897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7241674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197967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4333474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89401494"/>
      </p:ext>
    </p:extLst>
  </p:cSld>
  <p:clrMapOvr>
    <a:overrideClrMapping bg1="dk1" tx1="lt1" bg2="dk2" tx2="lt2" accent1="accent1" accent2="accent2" accent3="accent3" accent4="accent4" accent5="accent5" accent6="accent6" hlink="hlink" folHlink="folHlink"/>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082870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72940454"/>
      </p:ext>
    </p:extLst>
  </p:cSld>
  <p:clrMapOvr>
    <a:overrideClrMapping bg1="dk1" tx1="lt1" bg2="dk2" tx2="lt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8087833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29285671"/>
      </p:ext>
    </p:extLst>
  </p:cSld>
  <p:clrMapOvr>
    <a:overrideClrMapping bg1="dk1" tx1="lt1" bg2="dk2" tx2="lt2" accent1="accent1" accent2="accent2" accent3="accent3" accent4="accent4" accent5="accent5" accent6="accent6" hlink="hlink" folHlink="folHlink"/>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12389389"/>
      </p:ext>
    </p:extLst>
  </p:cSld>
  <p:clrMapOvr>
    <a:overrideClrMapping bg1="lt1" tx1="dk1" bg2="lt2" tx2="dk2" accent1="accent1" accent2="accent2" accent3="accent3" accent4="accent4" accent5="accent5" accent6="accent6" hlink="hlink" folHlink="folHlink"/>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1836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7576550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3211689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9048574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66439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8501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277282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18005DB3-A803-EA45-9B51-D276E955D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68997931"/>
      </p:ext>
    </p:extLst>
  </p:cSld>
  <p:clrMapOvr>
    <a:overrideClrMapping bg1="dk1" tx1="lt1" bg2="dk2" tx2="lt2" accent1="accent1" accent2="accent2" accent3="accent3" accent4="accent4" accent5="accent5" accent6="accent6" hlink="hlink" folHlink="folHlink"/>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8F35859-9169-194F-A39C-F0A87138D7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390D4D5-14A8-CE46-BF62-F1458C5CD8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77653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8075757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D124ED0-166D-1948-A0B7-064FAAFF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905C362D-10F4-1D40-B1A6-29F85226020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6DB9E39E-9F1C-D349-952C-CD5895CC63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411700847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A278463-DE00-7841-AAB0-EFF5DCAC4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2BFDCDE-887C-6C4B-B1CD-BECE659D93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669265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A19B0E3-ACD8-464C-AEC7-6FBF3C363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969B98E-52C9-0646-9B03-DC917A8438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76043040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C637DA8-F7AC-BE4A-BA8D-04D52E34BF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34806D52-5167-C444-AE32-26F2FEE722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49605081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B4CDE732-C1F2-B646-A372-AADCB2D8C6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66617092"/>
      </p:ext>
    </p:extLst>
  </p:cSld>
  <p:clrMapOvr>
    <a:masterClrMapping/>
  </p:clrMapOvr>
  <p:extLst>
    <p:ext uri="{DCECCB84-F9BA-43D5-87BE-67443E8EF086}">
      <p15:sldGuideLst xmlns:p15="http://schemas.microsoft.com/office/powerpoint/2012/main"/>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5"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B58F1ABC-435C-9E4F-9A15-9F7CFE045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97668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nl-NL"/>
              <a:t>2-11-2021</a:t>
            </a:r>
          </a:p>
        </p:txBody>
      </p:sp>
      <p:sp>
        <p:nvSpPr>
          <p:cNvPr id="5" name="Footer Placeholder 4"/>
          <p:cNvSpPr>
            <a:spLocks noGrp="1"/>
          </p:cNvSpPr>
          <p:nvPr>
            <p:ph type="ftr" sz="quarter" idx="11"/>
          </p:nvPr>
        </p:nvSpPr>
        <p:spPr/>
        <p:txBody>
          <a:bodyPr/>
          <a:lstStyle/>
          <a:p>
            <a:r>
              <a:rPr lang="nl-NL"/>
              <a:t>Duurzaamheid Beschermende Middelen - RIVM</a:t>
            </a:r>
          </a:p>
        </p:txBody>
      </p:sp>
      <p:sp>
        <p:nvSpPr>
          <p:cNvPr id="6" name="Slide Number Placeholder 5"/>
          <p:cNvSpPr>
            <a:spLocks noGrp="1"/>
          </p:cNvSpPr>
          <p:nvPr>
            <p:ph type="sldNum" sz="quarter" idx="12"/>
          </p:nvPr>
        </p:nvSpPr>
        <p:spPr/>
        <p:txBody>
          <a:bodyPr/>
          <a:lstStyle/>
          <a:p>
            <a:fld id="{16D25AA5-4BDF-4971-B55F-64BFDD1A9EFE}" type="slidenum">
              <a:rPr lang="nl-NL" smtClean="0"/>
              <a:t>‹#›</a:t>
            </a:fld>
            <a:endParaRPr lang="nl-NL"/>
          </a:p>
        </p:txBody>
      </p:sp>
    </p:spTree>
    <p:extLst>
      <p:ext uri="{BB962C8B-B14F-4D97-AF65-F5344CB8AC3E}">
        <p14:creationId xmlns:p14="http://schemas.microsoft.com/office/powerpoint/2010/main" val="7603991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5FFD22B-E36D-8142-810D-42F92B1342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41992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12653624"/>
      </p:ext>
    </p:extLst>
  </p:cSld>
  <p:clrMapOvr>
    <a:masterClrMapping/>
  </p:clrMapOvr>
  <p:extLst>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7670966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4661690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29230454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578189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95969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20573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9F3AA971-6A5E-294A-83E1-6EAAA78615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00738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DC8BBA9-CE48-E24F-9589-BC1AFF8CB1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22751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2C249ACB-0A73-DA4B-9FF8-90F35C6D5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A61C3B59-32FD-5B4D-8D2E-F40AA8A22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815358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600487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8D840F26-A558-C042-9F98-5B5E70C2A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49085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477594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D0EFE5B3-D329-4A42-87D7-F6B209C6D8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273184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1943001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43464402"/>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2043846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00090489"/>
      </p:ext>
    </p:extLst>
  </p:cSld>
  <p:clrMapOvr>
    <a:overrideClrMapping bg1="dk1" tx1="lt1" bg2="dk2" tx2="lt2" accent1="accent1" accent2="accent2" accent3="accent3" accent4="accent4" accent5="accent5" accent6="accent6" hlink="hlink" folHlink="folHlink"/>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5678818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835925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en-US"/>
              <a:t>Click icon to add picture</a:t>
            </a:r>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4292577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43242043"/>
      </p:ext>
    </p:extLst>
  </p:cSld>
  <p:clrMapOvr>
    <a:overrideClrMapping bg1="lt1" tx1="dk1" bg2="lt2" tx2="dk2" accent1="accent1" accent2="accent2" accent3="accent3" accent4="accent4" accent5="accent5" accent6="accent6" hlink="hlink" folHlink="folHlink"/>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6357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57268349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6688577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8364200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2991A3CB-B8FE-1349-B199-D551881F78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58465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2464EEB2-1542-BC48-986B-166AE2A564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94841013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1B7711FD-C196-6945-ADDB-07729B939C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5585580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7C0B04D1-1B78-1544-8CB1-5654C4D382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814599684"/>
      </p:ext>
    </p:extLst>
  </p:cSld>
  <p:clrMapOvr>
    <a:overrideClrMapping bg1="dk1" tx1="lt1" bg2="dk2" tx2="lt2" accent1="accent1" accent2="accent2" accent3="accent3" accent4="accent4" accent5="accent5" accent6="accent6" hlink="hlink" folHlink="folHlink"/>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EC034E99-FAD8-C340-9358-AD9D8EBB7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71B2B988-8A5D-7C43-AF19-C038FAEA25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24695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F1CB0A6-79C2-F742-81CF-E0C9D205F0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0" name="Tijdelijke aanduiding voor afbeelding 22">
            <a:extLst>
              <a:ext uri="{FF2B5EF4-FFF2-40B4-BE49-F238E27FC236}">
                <a16:creationId xmlns:a16="http://schemas.microsoft.com/office/drawing/2014/main" id="{C44F0A5B-D9BF-924B-A9EF-7E385A31E76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0B838C61-D4A4-194F-9A58-09306065DC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9293851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6608844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2"/>
                </a:solidFill>
              </a:defRPr>
            </a:lvl1p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28FC4AB4-9496-574A-9711-743D695C1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B23645D-3229-6D4F-8640-AEEAA0325F8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2D9E35C-2962-C54E-8A89-E0C96B013E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32780460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CE454366-A851-494A-A114-376C566A2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BF165A-719B-B949-B2AD-6DA42EFC875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chemeClr val="bg1"/>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41810500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2"/>
                </a:solidFill>
              </a:defRPr>
            </a:lvl1p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B25E1CA0-B98C-8743-BFBE-C85CCFD186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CEE6E0D3-E6DA-644E-9D77-416E4B811F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18453964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F61378A5-175B-C74A-ABFD-03A6F6D90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91AD3746-2F56-E844-A7FE-3512BDFE9D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129176674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2"/>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2"/>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ACF8A4C-C922-B84F-8412-E0646BF0D9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13258208"/>
      </p:ext>
    </p:extLst>
  </p:cSld>
  <p:clrMapOvr>
    <a:masterClrMapping/>
  </p:clrMapOvr>
  <p:extLst>
    <p:ext uri="{DCECCB84-F9BA-43D5-87BE-67443E8EF086}">
      <p15:sldGuideLst xmlns:p15="http://schemas.microsoft.com/office/powerpoint/2012/main"/>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16A5D62-6207-8B4E-9FDB-37D9895244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6014699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2"/>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2"/>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1528028-6B73-3D42-A511-253946375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9896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69145025"/>
      </p:ext>
    </p:extLst>
  </p:cSld>
  <p:clrMapOvr>
    <a:masterClrMapping/>
  </p:clrMapOvr>
  <p:extLst>
    <p:ext uri="{DCECCB84-F9BA-43D5-87BE-67443E8EF086}">
      <p15:sldGuideLst xmlns:p15="http://schemas.microsoft.com/office/powerpoint/2012/main"/>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3972067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B0DA1628-6669-A643-8175-B2DA64C84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71C25732-F9D5-9045-B1D3-D5B9E271B2D9}"/>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946685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0275260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2698837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62382256"/>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7830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09483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2"/>
                </a:solidFill>
              </a:defRPr>
            </a:lvl1p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307C651C-7A16-C24E-9EA3-A47DC4119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519320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2"/>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2"/>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D25D8D4-507A-5D40-A528-644E7F411A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415302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9256768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lvl1pPr>
              <a:defRPr>
                <a:solidFill>
                  <a:schemeClr val="bg2"/>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2"/>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594126D-4AC9-044B-85CA-4655AA1E97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364329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7687763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C8A06D6-4ED4-CC44-B57B-245AE1074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37AA9FCB-870B-9745-A8A6-4036B2F033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69268351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24F399D8-ABC9-2540-8BF5-C1A1E562A8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365521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2"/>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2"/>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11376586"/>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1289445"/>
      </p:ext>
    </p:extLst>
  </p:cSld>
  <p:clrMapOvr>
    <a:overrideClrMapping bg1="dk1" tx1="lt1" bg2="dk2" tx2="lt2" accent1="accent1" accent2="accent2" accent3="accent3" accent4="accent4" accent5="accent5" accent6="accent6" hlink="hlink" folHlink="folHlink"/>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0978804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8463214"/>
      </p:ext>
    </p:extLst>
  </p:cSld>
  <p:clrMapOvr>
    <a:overrideClrMapping bg1="dk1" tx1="lt1" bg2="dk2" tx2="lt2" accent1="accent1" accent2="accent2" accent3="accent3" accent4="accent4" accent5="accent5" accent6="accent6" hlink="hlink" folHlink="folHlink"/>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5558042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tx2"/>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2"/>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83070665"/>
      </p:ext>
    </p:extLst>
  </p:cSld>
  <p:clrMapOvr>
    <a:overrideClrMapping bg1="dk1" tx1="lt1" bg2="dk2" tx2="lt2" accent1="accent1" accent2="accent2" accent3="accent3" accent4="accent4" accent5="accent5" accent6="accent6" hlink="hlink" folHlink="folHlink"/>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12121718"/>
      </p:ext>
    </p:extLst>
  </p:cSld>
  <p:clrMapOvr>
    <a:overrideClrMapping bg1="lt1" tx1="dk1" bg2="lt2" tx2="dk2" accent1="accent1" accent2="accent2" accent3="accent3" accent4="accent4" accent5="accent5" accent6="accent6" hlink="hlink" folHlink="folHlink"/>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6263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95726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F608AB2-2364-F045-AC96-C84663C6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36FA10-4B0D-CC45-8A82-F70A56B36A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10409283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6832198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1803652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D7F7517-0356-1F4A-9593-FD48630F73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630700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FAD314F-14E9-B34D-B4CF-CD55C7BF3B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19397895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2"/>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2"/>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4F59A6A-49E2-B146-AF7C-049A28575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682728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BE41A1A3-2F34-3E44-BBF7-35FAF34E6A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4" name="Tijdelijke aanduiding voor afbeelding 3">
            <a:extLst>
              <a:ext uri="{FF2B5EF4-FFF2-40B4-BE49-F238E27FC236}">
                <a16:creationId xmlns:a16="http://schemas.microsoft.com/office/drawing/2014/main" id="{68F1B8EF-B9CC-234E-A911-AF80753B556C}"/>
              </a:ext>
            </a:extLst>
          </p:cNvPr>
          <p:cNvSpPr>
            <a:spLocks noGrp="1" noChangeAspect="1"/>
          </p:cNvSpPr>
          <p:nvPr>
            <p:ph type="pic" sz="quarter" idx="19"/>
          </p:nvPr>
        </p:nvSpPr>
        <p:spPr>
          <a:xfrm>
            <a:off x="4544781" y="3921366"/>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a:extLst>
              <a:ext uri="{FF2B5EF4-FFF2-40B4-BE49-F238E27FC236}">
                <a16:creationId xmlns:a16="http://schemas.microsoft.com/office/drawing/2014/main" id="{F9E482C7-7D5B-A443-B41A-21C542E25300}"/>
              </a:ext>
            </a:extLst>
          </p:cNvPr>
          <p:cNvSpPr>
            <a:spLocks noGrp="1" noChangeAspect="1"/>
          </p:cNvSpPr>
          <p:nvPr>
            <p:ph type="pic" sz="quarter" idx="20"/>
          </p:nvPr>
        </p:nvSpPr>
        <p:spPr>
          <a:xfrm>
            <a:off x="4544781" y="470738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a:extLst>
              <a:ext uri="{FF2B5EF4-FFF2-40B4-BE49-F238E27FC236}">
                <a16:creationId xmlns:a16="http://schemas.microsoft.com/office/drawing/2014/main" id="{80A4409A-10BE-6F4E-B38D-006C3023D3E0}"/>
              </a:ext>
            </a:extLst>
          </p:cNvPr>
          <p:cNvSpPr>
            <a:spLocks noGrp="1" noChangeAspect="1"/>
          </p:cNvSpPr>
          <p:nvPr>
            <p:ph type="pic" sz="quarter" idx="21"/>
          </p:nvPr>
        </p:nvSpPr>
        <p:spPr>
          <a:xfrm>
            <a:off x="4544781" y="5480872"/>
            <a:ext cx="541203" cy="540000"/>
          </a:xfrm>
          <a:blipFill>
            <a:blip r:embed="rId5"/>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7" name="Tijdelijke aanduiding voor tekst 13">
            <a:extLst>
              <a:ext uri="{FF2B5EF4-FFF2-40B4-BE49-F238E27FC236}">
                <a16:creationId xmlns:a16="http://schemas.microsoft.com/office/drawing/2014/main" id="{DE5A75A7-0D76-6C4B-8FBA-32A23AB9F0D2}"/>
              </a:ext>
            </a:extLst>
          </p:cNvPr>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4" name="Tijdelijke aanduiding voor tekst 13">
            <a:extLst>
              <a:ext uri="{FF2B5EF4-FFF2-40B4-BE49-F238E27FC236}">
                <a16:creationId xmlns:a16="http://schemas.microsoft.com/office/drawing/2014/main" id="{059E2988-83A3-964B-90F3-CA1FB6B37D4C}"/>
              </a:ext>
            </a:extLst>
          </p:cNvPr>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5" name="Tijdelijke aanduiding voor tekst 13">
            <a:extLst>
              <a:ext uri="{FF2B5EF4-FFF2-40B4-BE49-F238E27FC236}">
                <a16:creationId xmlns:a16="http://schemas.microsoft.com/office/drawing/2014/main" id="{84BFB83C-77BC-0543-BAD9-F0249A92844C}"/>
              </a:ext>
            </a:extLst>
          </p:cNvPr>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Tree>
    <p:extLst>
      <p:ext uri="{BB962C8B-B14F-4D97-AF65-F5344CB8AC3E}">
        <p14:creationId xmlns:p14="http://schemas.microsoft.com/office/powerpoint/2010/main" val="3833692690"/>
      </p:ext>
    </p:extLst>
  </p:cSld>
  <p:clrMapOvr>
    <a:overrideClrMapping bg1="dk1" tx1="lt1" bg2="dk2" tx2="lt2" accent1="accent1" accent2="accent2" accent3="accent3" accent4="accent4" accent5="accent5" accent6="accent6" hlink="hlink" folHlink="folHlink"/>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A827490-0031-0E4F-86E5-3FF0220FFA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566120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2841022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1A2EAE1-C416-204B-A199-FF4C7781A7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93234394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4849929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F8830F06-074A-7541-89BC-92474D1684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8236528"/>
      </p:ext>
    </p:extLst>
  </p:cSld>
  <p:clrMapOvr>
    <a:masterClrMapping/>
  </p:clrMapOvr>
  <p:extLst>
    <p:ext uri="{DCECCB84-F9BA-43D5-87BE-67443E8EF086}">
      <p15:sldGuideLst xmlns:p15="http://schemas.microsoft.com/office/powerpoint/2012/main"/>
    </p:ext>
  </p:extLs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5FAAC01-C364-774F-88FE-17259E5DC0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61025259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2E6C6173-FAD5-5847-B684-1B496ED013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22297733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73853318"/>
      </p:ext>
    </p:extLst>
  </p:cSld>
  <p:clrMapOvr>
    <a:masterClrMapping/>
  </p:clrMapOvr>
  <p:extLst>
    <p:ext uri="{DCECCB84-F9BA-43D5-87BE-67443E8EF086}">
      <p15:sldGuideLst xmlns:p15="http://schemas.microsoft.com/office/powerpoint/2012/main"/>
    </p:ext>
  </p:extLs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7426289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1275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31357877"/>
      </p:ext>
    </p:extLst>
  </p:cSld>
  <p:clrMapOvr>
    <a:masterClrMapping/>
  </p:clrMapOvr>
  <p:extLst>
    <p:ext uri="{DCECCB84-F9BA-43D5-87BE-67443E8EF086}">
      <p15:sldGuideLst xmlns:p15="http://schemas.microsoft.com/office/powerpoint/2012/main"/>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5316489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555313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9091964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01375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1FF86EAE-8C71-2D43-AC16-5AE2A45274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9459665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396455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02458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340336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6260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664250385"/>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1802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7496850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2909315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5294694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6043440"/>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BF46B0DC-0026-2943-8BBB-2A0E094E3C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593019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7709005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88410392"/>
      </p:ext>
    </p:extLst>
  </p:cSld>
  <p:clrMapOvr>
    <a:overrideClrMapping bg1="dk1" tx1="lt1" bg2="dk2" tx2="lt2" accent1="accent1" accent2="accent2" accent3="accent3" accent4="accent4" accent5="accent5" accent6="accent6" hlink="hlink" folHlink="folHlink"/>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2489239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66586936"/>
      </p:ext>
    </p:extLst>
  </p:cSld>
  <p:clrMapOvr>
    <a:overrideClrMapping bg1="dk1" tx1="lt1" bg2="dk2" tx2="lt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5460874"/>
      </p:ext>
    </p:extLst>
  </p:cSld>
  <p:clrMapOvr>
    <a:overrideClrMapping bg1="lt1" tx1="dk1" bg2="lt2" tx2="dk2" accent1="accent1" accent2="accent2" accent3="accent3" accent4="accent4" accent5="accent5" accent6="accent6" hlink="hlink" folHlink="folHlink"/>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1602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97077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4423382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8569689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86924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17612064"/>
      </p:ext>
    </p:extLst>
  </p:cSld>
  <p:clrMapOvr>
    <a:masterClrMapping/>
  </p:clrMapOvr>
  <p:extLst>
    <p:ext uri="{DCECCB84-F9BA-43D5-87BE-67443E8EF086}">
      <p15:sldGuideLst xmlns:p15="http://schemas.microsoft.com/office/powerpoint/2012/main"/>
    </p:ext>
  </p:extLst>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44258241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1034759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15729611"/>
      </p:ext>
    </p:extLst>
  </p:cSld>
  <p:clrMapOvr>
    <a:overrideClrMapping bg1="dk1" tx1="lt1" bg2="dk2" tx2="lt2" accent1="accent1" accent2="accent2" accent3="accent3" accent4="accent4" accent5="accent5" accent6="accent6" hlink="hlink" folHlink="folHlink"/>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768B3C94-9196-1146-852A-A5E37DC5A2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61EBB61-3141-5A4D-B6C2-DA70334B6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546712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176350179"/>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497AA2-3A4F-6141-81F2-5C4A18980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DBD715D-EA47-A345-A597-76F254AD9D58}"/>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C3502BC-1CD4-FE44-9C3F-29C83C9959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3721055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8F92AC7B-7C05-F74D-8F5F-CF30DBA757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0770" cy="1681200"/>
          </a:xfrm>
          <a:prstGeom prst="rect">
            <a:avLst/>
          </a:prstGeom>
        </p:spPr>
      </p:pic>
      <p:sp>
        <p:nvSpPr>
          <p:cNvPr id="12" name="Tijdelijke aanduiding voor afbeelding 12">
            <a:extLst>
              <a:ext uri="{FF2B5EF4-FFF2-40B4-BE49-F238E27FC236}">
                <a16:creationId xmlns:a16="http://schemas.microsoft.com/office/drawing/2014/main" id="{E5B579D1-6EF5-AD40-B1C0-BEECF262279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9112165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E24A7278-1F18-AD42-80DE-A9A3216329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75238FD-4C8E-0E48-8EE6-9B03847B3A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73788341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4AF317D2-9313-F641-BE7A-40A1A7ADF9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40F067E-C9AD-0242-83D6-1AAF02DB5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545842239"/>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4B16F6B7-620A-AE48-B4A4-7795474530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23097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7882620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0B8EE29-FC86-7B4F-A1DC-25C4058A1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7873585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6D90830-4EF1-7D46-83D0-ACC413A9F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06781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41870793"/>
      </p:ext>
    </p:extLst>
  </p:cSld>
  <p:clrMapOvr>
    <a:masterClrMapping/>
  </p:clrMapOvr>
  <p:extLst>
    <p:ext uri="{DCECCB84-F9BA-43D5-87BE-67443E8EF086}">
      <p15:sldGuideLst xmlns:p15="http://schemas.microsoft.com/office/powerpoint/2012/main"/>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8472300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1118842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2406143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1628265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37053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10837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D78526D-DFC9-DE41-9104-473DA714E6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4115928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C01ABBA-4376-CE44-A51E-00DFACFA8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6912533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EBF1060D-B757-D940-A088-128DC25EC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09928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161217742"/>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0ECCFF30-6A2B-8340-BFB3-23EFBCEB8F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46623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49974958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33CA3BAE-EB1B-D744-9637-89524A9895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736570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171214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80983938"/>
      </p:ext>
    </p:extLst>
  </p:cSld>
  <p:clrMapOvr>
    <a:overrideClrMapping bg1="dk1" tx1="lt1" bg2="dk2" tx2="lt2" accent1="accent1" accent2="accent2" accent3="accent3" accent4="accent4" accent5="accent5" accent6="accent6" hlink="hlink" folHlink="folHlink"/>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6883841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19912586"/>
      </p:ext>
    </p:extLst>
  </p:cSld>
  <p:clrMapOvr>
    <a:overrideClrMapping bg1="dk1" tx1="lt1" bg2="dk2" tx2="lt2" accent1="accent1" accent2="accent2" accent3="accent3" accent4="accent4" accent5="accent5" accent6="accent6" hlink="hlink" folHlink="folHlink"/>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24296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2004941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7"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49865685"/>
      </p:ext>
    </p:extLst>
  </p:cSld>
  <p:clrMapOvr>
    <a:overrideClrMapping bg1="dk1" tx1="lt1" bg2="dk2" tx2="lt2" accent1="accent1" accent2="accent2" accent3="accent3" accent4="accent4" accent5="accent5" accent6="accent6" hlink="hlink" folHlink="folHlink"/>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61790791"/>
      </p:ext>
    </p:extLst>
  </p:cSld>
  <p:clrMapOvr>
    <a:overrideClrMapping bg1="lt1" tx1="dk1" bg2="lt2" tx2="dk2" accent1="accent1" accent2="accent2" accent3="accent3" accent4="accent4" accent5="accent5" accent6="accent6" hlink="hlink" folHlink="folHlink"/>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308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5690891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2582674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2952564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6D992AB0-EDA2-6E42-ADEA-6249D84BF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83314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B9523A1-593C-104C-8BA3-BB79C56F01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05782895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90A48EAC-0BB6-B84C-8D80-E0CF07D8DF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08252620"/>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D1082845-E2CE-B542-9199-7F353C7D8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9543575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8559315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5EBE4755-54A0-BE4A-A1D1-44625DF7DD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698AD6E-795F-3C41-A601-70EF331F67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837085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8928758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FBE31237-1083-AB4B-91BD-AFA64A0C07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437548B-FF95-DB49-849D-A635600FE61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3886928-8BE6-4442-8D6B-CF481A6628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708338949"/>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6511EAEE-859D-C44F-B575-334B22A17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9D360720-C202-8C45-9FBF-F7D13BCD9DB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964608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CA0AFD14-6D12-784C-A3CF-527AFBDAA5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EC71564-EF07-AA49-BBEB-AB800F8CA2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622862797"/>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9EB05636-7F8C-1348-B5BB-6852BA80B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0AC13E-1529-F445-A302-F5C8E60480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190386593"/>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C6884B-BC2E-E047-9F81-148C584CA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98251656"/>
      </p:ext>
    </p:extLst>
  </p:cSld>
  <p:clrMapOvr>
    <a:masterClrMapping/>
  </p:clrMapOvr>
  <p:extLst>
    <p:ext uri="{DCECCB84-F9BA-43D5-87BE-67443E8EF086}">
      <p15:sldGuideLst xmlns:p15="http://schemas.microsoft.com/office/powerpoint/2012/main"/>
    </p:ext>
  </p:extLs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595C8C08-B68E-8848-8443-4926C53810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038074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3B540BB-06A3-4B4B-9728-91FA7F1A1F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785591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0732862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57390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1796304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75058658"/>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49495936"/>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5039247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0354129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76081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1F52F3E-725F-8745-9F31-C52D92D324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4600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02D8D946-A344-3147-A971-781F250C0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44509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8205238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AD29F35F-0F39-594C-826B-4BDC677D6B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030861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11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759027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3C559DCA-5789-E947-96F2-E0A472AD8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721127"/>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41160552"/>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00059136"/>
      </p:ext>
    </p:extLst>
  </p:cSld>
  <p:clrMapOvr>
    <a:overrideClrMapping bg1="dk1" tx1="lt1" bg2="dk2" tx2="lt2" accent1="accent1" accent2="accent2" accent3="accent3" accent4="accent4" accent5="accent5" accent6="accent6" hlink="hlink" folHlink="folHlink"/>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55466360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23876929"/>
      </p:ext>
    </p:extLst>
  </p:cSld>
  <p:clrMapOvr>
    <a:overrideClrMapping bg1="dk1" tx1="lt1" bg2="dk2" tx2="lt2" accent1="accent1" accent2="accent2" accent3="accent3" accent4="accent4" accent5="accent5" accent6="accent6" hlink="hlink" folHlink="folHlink"/>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0360559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87356503"/>
      </p:ext>
    </p:extLst>
  </p:cSld>
  <p:clrMapOvr>
    <a:overrideClrMapping bg1="dk1" tx1="lt1" bg2="dk2" tx2="lt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61950954"/>
      </p:ext>
    </p:extLst>
  </p:cSld>
  <p:clrMapOvr>
    <a:overrideClrMapping bg1="lt1" tx1="dk1" bg2="lt2" tx2="dk2" accent1="accent1" accent2="accent2" accent3="accent3" accent4="accent4" accent5="accent5" accent6="accent6" hlink="hlink" folHlink="folHlink"/>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26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72501335-E836-E34A-8D45-1DB78FD03D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02142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64461905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9063606"/>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0467573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4CC89E80-9261-BB4A-A6CC-EB46D74DD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6969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5BD8074-A8E6-2B46-82E2-9C872A82D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84800534"/>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8AEFCCC-40B4-294C-B7C6-9EF1FBDEFA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7303911"/>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E45EE5BE-E669-9D46-B874-885CEBBDD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00740798"/>
      </p:ext>
    </p:extLst>
  </p:cSld>
  <p:clrMapOvr>
    <a:overrideClrMapping bg1="dk1" tx1="lt1" bg2="dk2" tx2="lt2" accent1="accent1" accent2="accent2" accent3="accent3" accent4="accent4" accent5="accent5" accent6="accent6" hlink="hlink" folHlink="folHlink"/>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62D5E0F-9972-6445-8794-088F814D96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23ECA92-F249-0C4E-AEC9-1A360E9A11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303496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8375042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D3146651-D8B6-494E-80C0-A80D432C2D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F55FD5D-8C3D-4144-9202-F4F2319DF15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C4B0442-6EF6-BB40-8E4E-2853174C88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956402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F4682D3-6EE9-9948-AE97-AD6621BA3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36858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4551168-6021-C044-B2DE-60CB9D061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F2D8D1E5-2231-A94F-9BE5-A199DC7577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371300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2F713C05-60FE-1544-804E-DC45D873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747F4BCE-9AB3-774F-A7E7-AF94BB3323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90705096"/>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3CF64DF-3902-CF4A-9176-80ABDA8D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5E31FFB-48B8-8C4F-AFF2-7B2B15594D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81636650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D7773A4-FFC1-FB46-8CEE-18FCE9837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1895820"/>
      </p:ext>
    </p:extLst>
  </p:cSld>
  <p:clrMapOvr>
    <a:masterClrMapping/>
  </p:clrMapOvr>
  <p:extLst>
    <p:ext uri="{DCECCB84-F9BA-43D5-87BE-67443E8EF086}">
      <p15:sldGuideLst xmlns:p15="http://schemas.microsoft.com/office/powerpoint/2012/main"/>
    </p:ext>
  </p:extLs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83EED7A-B188-3C48-BDF0-9416B7012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8400328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3DD872D4-1F37-A54F-93DB-917ECEABE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27948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56751118"/>
      </p:ext>
    </p:extLst>
  </p:cSld>
  <p:clrMapOvr>
    <a:masterClrMapping/>
  </p:clrMapOvr>
  <p:extLst>
    <p:ext uri="{DCECCB84-F9BA-43D5-87BE-67443E8EF086}">
      <p15:sldGuideLst xmlns:p15="http://schemas.microsoft.com/office/powerpoint/2012/main"/>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901158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1714835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62231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12334739"/>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2892017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8652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89554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8D5328FB-7CDC-B242-9390-805358BC29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546585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3123B140-D237-0D47-89C8-4E59FF95C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9859841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79546451"/>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852E16F4-8910-C843-A6DB-9E1A3326CE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2419576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0835285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24F4F5E8-C7FF-1547-8E3A-1FDA9CAC2C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328938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41076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78678EDA-E69F-BE4F-BF00-FCC49AC616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389976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68962908"/>
      </p:ext>
    </p:extLst>
  </p:cSld>
  <p:clrMapOvr>
    <a:overrideClrMapping bg1="dk1" tx1="lt1" bg2="dk2" tx2="lt2" accent1="accent1" accent2="accent2" accent3="accent3" accent4="accent4" accent5="accent5" accent6="accent6" hlink="hlink" folHlink="folHlink"/>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79139702"/>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247912257"/>
      </p:ext>
    </p:extLst>
  </p:cSld>
  <p:clrMapOvr>
    <a:overrideClrMapping bg1="dk1" tx1="lt1" bg2="dk2" tx2="lt2" accent1="accent1" accent2="accent2" accent3="accent3" accent4="accent4" accent5="accent5" accent6="accent6" hlink="hlink" folHlink="folHlink"/>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8708187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3244318"/>
      </p:ext>
    </p:extLst>
  </p:cSld>
  <p:clrMapOvr>
    <a:overrideClrMapping bg1="dk1" tx1="lt1" bg2="dk2" tx2="lt2" accent1="accent1" accent2="accent2" accent3="accent3" accent4="accent4" accent5="accent5" accent6="accent6" hlink="hlink" folHlink="folHlink"/>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01274087"/>
      </p:ext>
    </p:extLst>
  </p:cSld>
  <p:clrMapOvr>
    <a:overrideClrMapping bg1="lt1" tx1="dk1" bg2="lt2" tx2="dk2" accent1="accent1" accent2="accent2" accent3="accent3" accent4="accent4" accent5="accent5" accent6="accent6" hlink="hlink" folHlink="folHlink"/>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02641"/>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574629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92814125"/>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25784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172119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41578156-BBAE-754A-AB75-2D07F44016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97498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3FCBB512-407F-6A4F-B1C8-70ECBEEF70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0870302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0B9AA919-A960-6840-B9E4-AD3BF00A30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903761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017A6BF3-5D79-7041-86FB-B1AC91C1B8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65685585"/>
      </p:ext>
    </p:extLst>
  </p:cSld>
  <p:clrMapOvr>
    <a:overrideClrMapping bg1="dk1" tx1="lt1" bg2="dk2" tx2="lt2" accent1="accent1" accent2="accent2" accent3="accent3" accent4="accent4" accent5="accent5" accent6="accent6" hlink="hlink" folHlink="folHlink"/>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DB49585A-CB29-BD4F-A806-E379E811B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C8FCB920-43C3-A846-A9C1-BC43D1F208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076320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99929583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BFF348C-E1C6-1441-9DE3-8BA6FD8216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372FB4C5-49A3-C441-885C-A0353566A38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2451BA9B-E425-8240-852A-70A0CFDAA0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44874163"/>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436540F-7B0B-494C-8C13-C65C533FD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73D753-D6E6-6544-811E-1B8802789B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130354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B4D05251-5B18-6E4A-BDCE-5247B1806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64CC6A0-9B13-FB46-A639-FD0B9AFC00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517776455"/>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79EB170-62F6-E04C-8CC3-ADC9EFA8FF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D2E88205-5E25-114A-B163-F31AEEC49F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72324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US"/>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5EC85681-AB2A-C448-B63F-6E7DA8D87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B9F5BFF9-A894-A345-87AE-F1BF2424FD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4345291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16E05F47-579C-354C-81BF-C4519CAF9D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53424618"/>
      </p:ext>
    </p:extLst>
  </p:cSld>
  <p:clrMapOvr>
    <a:masterClrMapping/>
  </p:clrMapOvr>
  <p:extLst>
    <p:ext uri="{DCECCB84-F9BA-43D5-87BE-67443E8EF086}">
      <p15:sldGuideLst xmlns:p15="http://schemas.microsoft.com/office/powerpoint/2012/main"/>
    </p:ext>
  </p:extLst>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6AC970B5-4562-7249-B916-9C8C70DE0A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7456380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021271C-6444-6849-9656-C55971E0E1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402825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61202857"/>
      </p:ext>
    </p:extLst>
  </p:cSld>
  <p:clrMapOvr>
    <a:masterClrMapping/>
  </p:clrMapOvr>
  <p:extLst>
    <p:ext uri="{DCECCB84-F9BA-43D5-87BE-67443E8EF086}">
      <p15:sldGuideLst xmlns:p15="http://schemas.microsoft.com/office/powerpoint/2012/main"/>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7530041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059396094"/>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180118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30008223"/>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44972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67411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3390238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F9810EF6-C3B3-C141-B597-F3F41985BC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971028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1EB37DC5-42B0-AF48-B8FA-40B91D299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521489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78945209"/>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DB65CF4A-778A-DE4E-A665-F01E5A813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437722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4185497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CD66FF7B-BC4B-0A4E-A543-AAAA2FB640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453302"/>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06560483"/>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59131263"/>
      </p:ext>
    </p:extLst>
  </p:cSld>
  <p:clrMapOvr>
    <a:overrideClrMapping bg1="dk1" tx1="lt1" bg2="dk2" tx2="lt2" accent1="accent1" accent2="accent2" accent3="accent3" accent4="accent4" accent5="accent5" accent6="accent6" hlink="hlink" folHlink="folHlink"/>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500044197"/>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0030068"/>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651878585"/>
      </p:ext>
    </p:extLst>
  </p:cSld>
  <p:clrMapOvr>
    <a:overrideClrMapping bg1="dk1" tx1="lt1" bg2="dk2" tx2="lt2" accent1="accent1" accent2="accent2" accent3="accent3" accent4="accent4" accent5="accent5" accent6="accent6" hlink="hlink" folHlink="folHlink"/>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776778862"/>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82797534"/>
      </p:ext>
    </p:extLst>
  </p:cSld>
  <p:clrMapOvr>
    <a:overrideClrMapping bg1="dk1" tx1="lt1" bg2="dk2" tx2="lt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15043169"/>
      </p:ext>
    </p:extLst>
  </p:cSld>
  <p:clrMapOvr>
    <a:overrideClrMapping bg1="lt1" tx1="dk1" bg2="lt2" tx2="dk2" accent1="accent1" accent2="accent2" accent3="accent3" accent4="accent4" accent5="accent5" accent6="accent6" hlink="hlink" folHlink="folHlink"/>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7047"/>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374429329"/>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9690522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36740317"/>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6B79CFB6-0714-0745-AD75-A638125C33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578302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CF2EF757-D83B-8243-8DB9-076E382D80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5752506"/>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3F7A14CB-267E-D447-B221-CC2679125B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8291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13860461"/>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0E084EAE-4A67-E145-BFFF-CC46386C7A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1721339"/>
      </p:ext>
    </p:extLst>
  </p:cSld>
  <p:clrMapOvr>
    <a:overrideClrMapping bg1="dk1" tx1="lt1" bg2="dk2" tx2="lt2" accent1="accent1" accent2="accent2" accent3="accent3" accent4="accent4" accent5="accent5" accent6="accent6" hlink="hlink" folHlink="folHlink"/>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5" name="Afbeelding 4">
            <a:extLst>
              <a:ext uri="{FF2B5EF4-FFF2-40B4-BE49-F238E27FC236}">
                <a16:creationId xmlns:a16="http://schemas.microsoft.com/office/drawing/2014/main" id="{2C249ACB-0A73-DA4B-9FF8-90F35C6D5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A61C3B59-32FD-5B4D-8D2E-F40AA8A22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749024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r>
              <a:rPr lang="en-US"/>
              <a:t>15-11-2022</a:t>
            </a:r>
            <a:endParaRPr lang="nl-NL"/>
          </a:p>
        </p:txBody>
      </p:sp>
      <p:sp>
        <p:nvSpPr>
          <p:cNvPr id="14" name="Tijdelijke aanduiding voor voettekst 13"/>
          <p:cNvSpPr>
            <a:spLocks noGrp="1"/>
          </p:cNvSpPr>
          <p:nvPr>
            <p:ph type="ftr" sz="quarter" idx="11"/>
          </p:nvPr>
        </p:nvSpPr>
        <p:spPr/>
        <p:txBody>
          <a:bodyPr/>
          <a:lstStyle/>
          <a:p>
            <a:r>
              <a:rPr lang="nl-NL"/>
              <a:t>Presentatie Milieuvoetafdruk van de zorgsector bij VWS-GMT</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21741681"/>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1" name="Tijdelijke aanduiding voor datum 10"/>
          <p:cNvSpPr>
            <a:spLocks noGrp="1"/>
          </p:cNvSpPr>
          <p:nvPr>
            <p:ph type="dt" sz="half" idx="23"/>
          </p:nvPr>
        </p:nvSpPr>
        <p:spPr/>
        <p:txBody>
          <a:bodyPr/>
          <a:lstStyle/>
          <a:p>
            <a:r>
              <a:rPr lang="en-US"/>
              <a:t>15-11-2022</a:t>
            </a:r>
            <a:endParaRPr lang="nl-NL"/>
          </a:p>
        </p:txBody>
      </p:sp>
      <p:sp>
        <p:nvSpPr>
          <p:cNvPr id="12" name="Tijdelijke aanduiding voor voettekst 11"/>
          <p:cNvSpPr>
            <a:spLocks noGrp="1"/>
          </p:cNvSpPr>
          <p:nvPr>
            <p:ph type="ftr" sz="quarter" idx="24"/>
          </p:nvPr>
        </p:nvSpPr>
        <p:spPr/>
        <p:txBody>
          <a:bodyPr/>
          <a:lstStyle/>
          <a:p>
            <a:r>
              <a:rPr lang="nl-NL"/>
              <a:t>Presentatie Milieuvoetafdruk van de zorgsector bij VWS-GMT</a:t>
            </a:r>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9" name="Afbeelding 18">
            <a:extLst>
              <a:ext uri="{FF2B5EF4-FFF2-40B4-BE49-F238E27FC236}">
                <a16:creationId xmlns:a16="http://schemas.microsoft.com/office/drawing/2014/main" id="{4F1CB0A6-79C2-F742-81CF-E0C9D205F0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0" name="Tijdelijke aanduiding voor afbeelding 22">
            <a:extLst>
              <a:ext uri="{FF2B5EF4-FFF2-40B4-BE49-F238E27FC236}">
                <a16:creationId xmlns:a16="http://schemas.microsoft.com/office/drawing/2014/main" id="{C44F0A5B-D9BF-924B-A9EF-7E385A31E76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0B838C61-D4A4-194F-9A58-09306065DC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153063681"/>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r>
              <a:rPr lang="en-US"/>
              <a:t>15-11-2022</a:t>
            </a:r>
            <a:endParaRPr lang="nl-NL"/>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r>
              <a:rPr lang="nl-NL"/>
              <a:t>Presentatie Milieuvoetafdruk van de zorgsector bij VWS-GMT</a:t>
            </a:r>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a:t>
            </a:fld>
            <a:endParaRPr lang="nl-NL"/>
          </a:p>
        </p:txBody>
      </p:sp>
      <p:pic>
        <p:nvPicPr>
          <p:cNvPr id="11" name="Afbeelding 10">
            <a:extLst>
              <a:ext uri="{FF2B5EF4-FFF2-40B4-BE49-F238E27FC236}">
                <a16:creationId xmlns:a16="http://schemas.microsoft.com/office/drawing/2014/main" id="{B0DA1628-6669-A643-8175-B2DA64C84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71C25732-F9D5-9045-B1D3-D5B9E271B2D9}"/>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p>
        </p:txBody>
      </p:sp>
    </p:spTree>
    <p:extLst>
      <p:ext uri="{BB962C8B-B14F-4D97-AF65-F5344CB8AC3E}">
        <p14:creationId xmlns:p14="http://schemas.microsoft.com/office/powerpoint/2010/main" val="9795231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r>
              <a:rPr lang="en-US"/>
              <a:t>15-11-2022</a:t>
            </a:r>
            <a:endParaRPr lang="nl-NL"/>
          </a:p>
        </p:txBody>
      </p:sp>
      <p:sp>
        <p:nvSpPr>
          <p:cNvPr id="19" name="Tijdelijke aanduiding voor voettekst 18"/>
          <p:cNvSpPr>
            <a:spLocks noGrp="1"/>
          </p:cNvSpPr>
          <p:nvPr>
            <p:ph type="ftr" sz="quarter" idx="18"/>
          </p:nvPr>
        </p:nvSpPr>
        <p:spPr/>
        <p:txBody>
          <a:bodyPr/>
          <a:lstStyle/>
          <a:p>
            <a:r>
              <a:rPr lang="nl-NL"/>
              <a:t>Presentatie Milieuvoetafdruk van de zorgsector bij VWS-GMT</a:t>
            </a:r>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p>
        </p:txBody>
      </p:sp>
      <p:pic>
        <p:nvPicPr>
          <p:cNvPr id="11" name="Afbeelding 10">
            <a:extLst>
              <a:ext uri="{FF2B5EF4-FFF2-40B4-BE49-F238E27FC236}">
                <a16:creationId xmlns:a16="http://schemas.microsoft.com/office/drawing/2014/main" id="{9C8A06D6-4ED4-CC44-B57B-245AE1074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37AA9FCB-870B-9745-A8A6-4036B2F033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699156835"/>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r>
              <a:rPr lang="en-US"/>
              <a:t>15-11-2022</a:t>
            </a:r>
            <a:endParaRPr lang="nl-NL"/>
          </a:p>
        </p:txBody>
      </p:sp>
      <p:sp>
        <p:nvSpPr>
          <p:cNvPr id="16" name="Tijdelijke aanduiding voor voettekst 15"/>
          <p:cNvSpPr>
            <a:spLocks noGrp="1"/>
          </p:cNvSpPr>
          <p:nvPr>
            <p:ph type="ftr" sz="quarter" idx="15"/>
          </p:nvPr>
        </p:nvSpPr>
        <p:spPr/>
        <p:txBody>
          <a:bodyPr/>
          <a:lstStyle/>
          <a:p>
            <a:r>
              <a:rPr lang="nl-NL"/>
              <a:t>Presentatie Milieuvoetafdruk van de zorgsector bij VWS-GMT</a:t>
            </a:r>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2" name="Afbeelding 11">
            <a:extLst>
              <a:ext uri="{FF2B5EF4-FFF2-40B4-BE49-F238E27FC236}">
                <a16:creationId xmlns:a16="http://schemas.microsoft.com/office/drawing/2014/main" id="{DF608AB2-2364-F045-AC96-C84663C6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36FA10-4B0D-CC45-8A82-F70A56B36A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422451442"/>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r>
              <a:rPr lang="en-US"/>
              <a:t>15-11-2022</a:t>
            </a:r>
            <a:endParaRPr lang="nl-NL"/>
          </a:p>
        </p:txBody>
      </p:sp>
      <p:sp>
        <p:nvSpPr>
          <p:cNvPr id="9" name="Tijdelijke aanduiding voor voettekst 8"/>
          <p:cNvSpPr>
            <a:spLocks noGrp="1"/>
          </p:cNvSpPr>
          <p:nvPr>
            <p:ph type="ftr" sz="quarter" idx="21"/>
          </p:nvPr>
        </p:nvSpPr>
        <p:spPr/>
        <p:txBody>
          <a:bodyPr/>
          <a:lstStyle/>
          <a:p>
            <a:r>
              <a:rPr lang="nl-NL"/>
              <a:t>Presentatie Milieuvoetafdruk van de zorgsector bij VWS-GMT</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pic>
        <p:nvPicPr>
          <p:cNvPr id="21" name="Afbeelding 20">
            <a:extLst>
              <a:ext uri="{FF2B5EF4-FFF2-40B4-BE49-F238E27FC236}">
                <a16:creationId xmlns:a16="http://schemas.microsoft.com/office/drawing/2014/main" id="{F8830F06-074A-7541-89BC-92474D1684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84410039"/>
      </p:ext>
    </p:extLst>
  </p:cSld>
  <p:clrMapOvr>
    <a:masterClrMapping/>
  </p:clrMapOvr>
  <p:extLst>
    <p:ext uri="{DCECCB84-F9BA-43D5-87BE-67443E8EF086}">
      <p15:sldGuideLst xmlns:p15="http://schemas.microsoft.com/office/powerpoint/2012/main"/>
    </p:ext>
  </p:extLs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p>
        </p:txBody>
      </p:sp>
      <p:sp>
        <p:nvSpPr>
          <p:cNvPr id="17" name="Tijdelijke aanduiding voor datum 16"/>
          <p:cNvSpPr>
            <a:spLocks noGrp="1"/>
          </p:cNvSpPr>
          <p:nvPr>
            <p:ph type="dt" sz="half" idx="14"/>
          </p:nvPr>
        </p:nvSpPr>
        <p:spPr/>
        <p:txBody>
          <a:bodyPr/>
          <a:lstStyle/>
          <a:p>
            <a:r>
              <a:rPr lang="en-US"/>
              <a:t>15-11-2022</a:t>
            </a:r>
            <a:endParaRPr lang="nl-NL"/>
          </a:p>
        </p:txBody>
      </p:sp>
      <p:sp>
        <p:nvSpPr>
          <p:cNvPr id="18" name="Tijdelijke aanduiding voor voettekst 17"/>
          <p:cNvSpPr>
            <a:spLocks noGrp="1"/>
          </p:cNvSpPr>
          <p:nvPr>
            <p:ph type="ftr" sz="quarter" idx="15"/>
          </p:nvPr>
        </p:nvSpPr>
        <p:spPr/>
        <p:txBody>
          <a:bodyPr/>
          <a:lstStyle/>
          <a:p>
            <a:r>
              <a:rPr lang="nl-NL"/>
              <a:t>Presentatie Milieuvoetafdruk van de zorgsector bij VWS-GMT</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pic>
        <p:nvPicPr>
          <p:cNvPr id="10" name="Afbeelding 9">
            <a:extLst>
              <a:ext uri="{FF2B5EF4-FFF2-40B4-BE49-F238E27FC236}">
                <a16:creationId xmlns:a16="http://schemas.microsoft.com/office/drawing/2014/main" id="{1FF86EAE-8C71-2D43-AC16-5AE2A45274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69774704"/>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0" name="Tijdelijke aanduiding voor datum 9"/>
          <p:cNvSpPr>
            <a:spLocks noGrp="1"/>
          </p:cNvSpPr>
          <p:nvPr>
            <p:ph type="dt" sz="half" idx="14"/>
          </p:nvPr>
        </p:nvSpPr>
        <p:spPr/>
        <p:txBody>
          <a:bodyPr/>
          <a:lstStyle/>
          <a:p>
            <a:r>
              <a:rPr lang="en-US"/>
              <a:t>15-11-2022</a:t>
            </a:r>
            <a:endParaRPr lang="nl-NL"/>
          </a:p>
        </p:txBody>
      </p:sp>
      <p:sp>
        <p:nvSpPr>
          <p:cNvPr id="12" name="Tijdelijke aanduiding voor voettekst 11"/>
          <p:cNvSpPr>
            <a:spLocks noGrp="1"/>
          </p:cNvSpPr>
          <p:nvPr>
            <p:ph type="ftr" sz="quarter" idx="15"/>
          </p:nvPr>
        </p:nvSpPr>
        <p:spPr/>
        <p:txBody>
          <a:bodyPr/>
          <a:lstStyle/>
          <a:p>
            <a:r>
              <a:rPr lang="nl-NL"/>
              <a:t>Presentatie Milieuvoetafdruk van de zorgsector bij VWS-GMT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pic>
        <p:nvPicPr>
          <p:cNvPr id="11" name="Afbeelding 10">
            <a:extLst>
              <a:ext uri="{FF2B5EF4-FFF2-40B4-BE49-F238E27FC236}">
                <a16:creationId xmlns:a16="http://schemas.microsoft.com/office/drawing/2014/main" id="{BF46B0DC-0026-2943-8BBB-2A0E094E3C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637858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631952267"/>
      </p:ext>
    </p:extLst>
  </p:cSld>
  <p:clrMapOvr>
    <a:overrideClrMapping bg1="dk1" tx1="lt1" bg2="dk2" tx2="lt2" accent1="accent1" accent2="accent2" accent3="accent3" accent4="accent4" accent5="accent5" accent6="accent6" hlink="hlink" folHlink="folHlink"/>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r>
              <a:rPr lang="en-US"/>
              <a:t>15-11-2022</a:t>
            </a:r>
            <a:endParaRPr lang="nl-NL"/>
          </a:p>
        </p:txBody>
      </p:sp>
      <p:sp>
        <p:nvSpPr>
          <p:cNvPr id="15" name="Tijdelijke aanduiding voor voettekst 14"/>
          <p:cNvSpPr>
            <a:spLocks noGrp="1"/>
          </p:cNvSpPr>
          <p:nvPr>
            <p:ph type="ftr" sz="quarter" idx="11"/>
          </p:nvPr>
        </p:nvSpPr>
        <p:spPr/>
        <p:txBody>
          <a:bodyPr/>
          <a:lstStyle/>
          <a:p>
            <a:r>
              <a:rPr lang="nl-NL"/>
              <a:t>Presentatie Milieuvoetafdruk van de zorgsector bij VWS-GMT</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18570089"/>
      </p:ext>
    </p:extLst>
  </p:cSld>
  <p:clrMapOvr>
    <a:masterClrMapping/>
  </p:clrMapOvr>
  <p:extLst>
    <p:ext uri="{DCECCB84-F9BA-43D5-87BE-67443E8EF086}">
      <p15:sldGuideLst xmlns:p15="http://schemas.microsoft.com/office/powerpoint/2012/main"/>
    </p:ext>
  </p:extLst>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p>
        </p:txBody>
      </p:sp>
      <p:sp>
        <p:nvSpPr>
          <p:cNvPr id="16" name="Tijdelijke aanduiding voor datum 15"/>
          <p:cNvSpPr>
            <a:spLocks noGrp="1"/>
          </p:cNvSpPr>
          <p:nvPr>
            <p:ph type="dt" sz="half" idx="10"/>
          </p:nvPr>
        </p:nvSpPr>
        <p:spPr/>
        <p:txBody>
          <a:bodyPr/>
          <a:lstStyle/>
          <a:p>
            <a:r>
              <a:rPr lang="en-US"/>
              <a:t>15-11-2022</a:t>
            </a:r>
            <a:endParaRPr lang="nl-NL"/>
          </a:p>
        </p:txBody>
      </p:sp>
      <p:sp>
        <p:nvSpPr>
          <p:cNvPr id="17" name="Tijdelijke aanduiding voor voettekst 16"/>
          <p:cNvSpPr>
            <a:spLocks noGrp="1"/>
          </p:cNvSpPr>
          <p:nvPr>
            <p:ph type="ftr" sz="quarter" idx="11"/>
          </p:nvPr>
        </p:nvSpPr>
        <p:spPr/>
        <p:txBody>
          <a:bodyPr/>
          <a:lstStyle/>
          <a:p>
            <a:r>
              <a:rPr lang="nl-NL"/>
              <a:t>Presentatie Milieuvoetafdruk van de zorgsector bij VWS-GMT</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0988708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12" name="Tijdelijke aanduiding voor datum 11"/>
          <p:cNvSpPr>
            <a:spLocks noGrp="1"/>
          </p:cNvSpPr>
          <p:nvPr>
            <p:ph type="dt" sz="half" idx="10"/>
          </p:nvPr>
        </p:nvSpPr>
        <p:spPr/>
        <p:txBody>
          <a:bodyPr/>
          <a:lstStyle/>
          <a:p>
            <a:r>
              <a:rPr lang="en-US"/>
              <a:t>15-11-2022</a:t>
            </a:r>
            <a:endParaRPr lang="nl-NL"/>
          </a:p>
        </p:txBody>
      </p:sp>
      <p:sp>
        <p:nvSpPr>
          <p:cNvPr id="13" name="Tijdelijke aanduiding voor voettekst 12"/>
          <p:cNvSpPr>
            <a:spLocks noGrp="1"/>
          </p:cNvSpPr>
          <p:nvPr>
            <p:ph type="ftr" sz="quarter" idx="11"/>
          </p:nvPr>
        </p:nvSpPr>
        <p:spPr/>
        <p:txBody>
          <a:bodyPr/>
          <a:lstStyle/>
          <a:p>
            <a:r>
              <a:rPr lang="nl-NL"/>
              <a:t>Presentatie Milieuvoetafdruk van de zorgsector bij VWS-GMT</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26655363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r>
              <a:rPr lang="en-US"/>
              <a:t>15-11-2022</a:t>
            </a:r>
            <a:endParaRPr lang="nl-NL"/>
          </a:p>
        </p:txBody>
      </p:sp>
      <p:sp>
        <p:nvSpPr>
          <p:cNvPr id="12" name="Tijdelijke aanduiding voor voettekst 11"/>
          <p:cNvSpPr>
            <a:spLocks noGrp="1"/>
          </p:cNvSpPr>
          <p:nvPr>
            <p:ph type="ftr" sz="quarter" idx="11"/>
          </p:nvPr>
        </p:nvSpPr>
        <p:spPr/>
        <p:txBody>
          <a:bodyPr/>
          <a:lstStyle/>
          <a:p>
            <a:r>
              <a:rPr lang="nl-NL"/>
              <a:t>Presentatie Milieuvoetafdruk van de zorgsector bij VWS-GMT</a:t>
            </a:r>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959933208"/>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p>
        </p:txBody>
      </p:sp>
      <p:sp>
        <p:nvSpPr>
          <p:cNvPr id="17" name="Tijdelijke aanduiding voor datum 16"/>
          <p:cNvSpPr>
            <a:spLocks noGrp="1"/>
          </p:cNvSpPr>
          <p:nvPr>
            <p:ph type="dt" sz="half" idx="14"/>
          </p:nvPr>
        </p:nvSpPr>
        <p:spPr/>
        <p:txBody>
          <a:bodyPr/>
          <a:lstStyle/>
          <a:p>
            <a:r>
              <a:rPr lang="en-US"/>
              <a:t>15-11-2022</a:t>
            </a:r>
            <a:endParaRPr lang="nl-NL"/>
          </a:p>
        </p:txBody>
      </p:sp>
      <p:sp>
        <p:nvSpPr>
          <p:cNvPr id="18" name="Tijdelijke aanduiding voor voettekst 17"/>
          <p:cNvSpPr>
            <a:spLocks noGrp="1"/>
          </p:cNvSpPr>
          <p:nvPr>
            <p:ph type="ftr" sz="quarter" idx="15"/>
          </p:nvPr>
        </p:nvSpPr>
        <p:spPr/>
        <p:txBody>
          <a:bodyPr/>
          <a:lstStyle/>
          <a:p>
            <a:r>
              <a:rPr lang="nl-NL"/>
              <a:t>Presentatie Milieuvoetafdruk van de zorgsector bij VWS-GMT</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279060626"/>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r>
              <a:rPr lang="en-US"/>
              <a:t>15-11-2022</a:t>
            </a:r>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r>
              <a:rPr lang="nl-NL"/>
              <a:t>Presentatie Milieuvoetafdruk van de zorgsector bij VWS-GMT</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71356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6" name="Tijdelijke aanduiding voor datum 5"/>
          <p:cNvSpPr>
            <a:spLocks noGrp="1"/>
          </p:cNvSpPr>
          <p:nvPr>
            <p:ph type="dt" sz="half" idx="10"/>
          </p:nvPr>
        </p:nvSpPr>
        <p:spPr/>
        <p:txBody>
          <a:bodyPr/>
          <a:lstStyle/>
          <a:p>
            <a:r>
              <a:rPr lang="en-US"/>
              <a:t>15-11-2022</a:t>
            </a:r>
            <a:endParaRPr lang="nl-NL"/>
          </a:p>
        </p:txBody>
      </p:sp>
      <p:sp>
        <p:nvSpPr>
          <p:cNvPr id="7" name="Tijdelijke aanduiding voor voettekst 6"/>
          <p:cNvSpPr>
            <a:spLocks noGrp="1"/>
          </p:cNvSpPr>
          <p:nvPr>
            <p:ph type="ftr" sz="quarter" idx="11"/>
          </p:nvPr>
        </p:nvSpPr>
        <p:spPr/>
        <p:txBody>
          <a:bodyPr/>
          <a:lstStyle/>
          <a:p>
            <a:r>
              <a:rPr lang="nl-NL"/>
              <a:t>Presentatie Milieuvoetafdruk van de zorgsector bij VWS-GMT</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725364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r>
              <a:rPr lang="en-US"/>
              <a:t>15-11-2022</a:t>
            </a:r>
            <a:endParaRPr lang="nl-NL"/>
          </a:p>
        </p:txBody>
      </p:sp>
      <p:sp>
        <p:nvSpPr>
          <p:cNvPr id="12" name="Tijdelijke aanduiding voor voettekst 11"/>
          <p:cNvSpPr>
            <a:spLocks noGrp="1"/>
          </p:cNvSpPr>
          <p:nvPr>
            <p:ph type="ftr" sz="quarter" idx="12"/>
          </p:nvPr>
        </p:nvSpPr>
        <p:spPr/>
        <p:txBody>
          <a:bodyPr/>
          <a:lstStyle/>
          <a:p>
            <a:r>
              <a:rPr lang="nl-NL"/>
              <a:t>Presentatie Milieuvoetafdruk van de zorgsector bij VWS-GMT</a:t>
            </a:r>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pic>
        <p:nvPicPr>
          <p:cNvPr id="9" name="Afbeelding 8">
            <a:extLst>
              <a:ext uri="{FF2B5EF4-FFF2-40B4-BE49-F238E27FC236}">
                <a16:creationId xmlns:a16="http://schemas.microsoft.com/office/drawing/2014/main" id="{72501335-E836-E34A-8D45-1DB78FD03D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8680637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r>
              <a:rPr lang="en-US"/>
              <a:t>15-11-2022</a:t>
            </a:r>
            <a:endParaRPr lang="nl-NL"/>
          </a:p>
        </p:txBody>
      </p:sp>
      <p:sp>
        <p:nvSpPr>
          <p:cNvPr id="14" name="Tijdelijke aanduiding voor voettekst 13"/>
          <p:cNvSpPr>
            <a:spLocks noGrp="1"/>
          </p:cNvSpPr>
          <p:nvPr>
            <p:ph type="ftr" sz="quarter" idx="12"/>
          </p:nvPr>
        </p:nvSpPr>
        <p:spPr/>
        <p:txBody>
          <a:bodyPr/>
          <a:lstStyle/>
          <a:p>
            <a:r>
              <a:rPr lang="nl-NL"/>
              <a:t>Presentatie Milieuvoetafdruk van de zorgsector bij VWS-GMT</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pic>
        <p:nvPicPr>
          <p:cNvPr id="9" name="Afbeelding 8">
            <a:extLst>
              <a:ext uri="{FF2B5EF4-FFF2-40B4-BE49-F238E27FC236}">
                <a16:creationId xmlns:a16="http://schemas.microsoft.com/office/drawing/2014/main" id="{FF4682D3-6EE9-9948-AE97-AD6621BA3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1978239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p>
        </p:txBody>
      </p:sp>
      <p:sp>
        <p:nvSpPr>
          <p:cNvPr id="11" name="Tijdelijke aanduiding voor datum 10"/>
          <p:cNvSpPr>
            <a:spLocks noGrp="1"/>
          </p:cNvSpPr>
          <p:nvPr>
            <p:ph type="dt" sz="half" idx="25"/>
          </p:nvPr>
        </p:nvSpPr>
        <p:spPr/>
        <p:txBody>
          <a:bodyPr/>
          <a:lstStyle/>
          <a:p>
            <a:r>
              <a:rPr lang="en-US"/>
              <a:t>15-11-2022</a:t>
            </a:r>
            <a:endParaRPr lang="nl-NL"/>
          </a:p>
        </p:txBody>
      </p:sp>
      <p:sp>
        <p:nvSpPr>
          <p:cNvPr id="12" name="Tijdelijke aanduiding voor voettekst 11"/>
          <p:cNvSpPr>
            <a:spLocks noGrp="1"/>
          </p:cNvSpPr>
          <p:nvPr>
            <p:ph type="ftr" sz="quarter" idx="26"/>
          </p:nvPr>
        </p:nvSpPr>
        <p:spPr/>
        <p:txBody>
          <a:bodyPr/>
          <a:lstStyle/>
          <a:p>
            <a:r>
              <a:rPr lang="nl-NL"/>
              <a:t>Presentatie Milieuvoetafdruk van de zorgsector bij VWS-GMT</a:t>
            </a: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4415819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43464007"/>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p>
        </p:txBody>
      </p:sp>
      <p:sp>
        <p:nvSpPr>
          <p:cNvPr id="20" name="Tijdelijke aanduiding voor datum 19"/>
          <p:cNvSpPr>
            <a:spLocks noGrp="1"/>
          </p:cNvSpPr>
          <p:nvPr>
            <p:ph type="dt" sz="half" idx="25"/>
          </p:nvPr>
        </p:nvSpPr>
        <p:spPr/>
        <p:txBody>
          <a:bodyPr/>
          <a:lstStyle/>
          <a:p>
            <a:r>
              <a:rPr lang="en-US"/>
              <a:t>15-11-2022</a:t>
            </a:r>
            <a:endParaRPr lang="nl-NL"/>
          </a:p>
        </p:txBody>
      </p:sp>
      <p:sp>
        <p:nvSpPr>
          <p:cNvPr id="21" name="Tijdelijke aanduiding voor voettekst 20"/>
          <p:cNvSpPr>
            <a:spLocks noGrp="1"/>
          </p:cNvSpPr>
          <p:nvPr>
            <p:ph type="ftr" sz="quarter" idx="26"/>
          </p:nvPr>
        </p:nvSpPr>
        <p:spPr/>
        <p:txBody>
          <a:bodyPr/>
          <a:lstStyle/>
          <a:p>
            <a:r>
              <a:rPr lang="nl-NL"/>
              <a:t>Presentatie Milieuvoetafdruk van de zorgsector bij VWS-GMT</a:t>
            </a:r>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pic>
        <p:nvPicPr>
          <p:cNvPr id="11" name="Afbeelding 10">
            <a:extLst>
              <a:ext uri="{FF2B5EF4-FFF2-40B4-BE49-F238E27FC236}">
                <a16:creationId xmlns:a16="http://schemas.microsoft.com/office/drawing/2014/main" id="{78678EDA-E69F-BE4F-BF00-FCC49AC616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8356463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p>
        </p:txBody>
      </p:sp>
      <p:sp>
        <p:nvSpPr>
          <p:cNvPr id="6" name="Tijdelijke aanduiding voor datum 5"/>
          <p:cNvSpPr>
            <a:spLocks noGrp="1"/>
          </p:cNvSpPr>
          <p:nvPr>
            <p:ph type="dt" sz="half" idx="25"/>
          </p:nvPr>
        </p:nvSpPr>
        <p:spPr/>
        <p:txBody>
          <a:bodyPr/>
          <a:lstStyle/>
          <a:p>
            <a:r>
              <a:rPr lang="en-US"/>
              <a:t>15-11-2022</a:t>
            </a:r>
            <a:endParaRPr lang="nl-NL"/>
          </a:p>
        </p:txBody>
      </p:sp>
      <p:sp>
        <p:nvSpPr>
          <p:cNvPr id="12" name="Tijdelijke aanduiding voor voettekst 11"/>
          <p:cNvSpPr>
            <a:spLocks noGrp="1"/>
          </p:cNvSpPr>
          <p:nvPr>
            <p:ph type="ftr" sz="quarter" idx="26"/>
          </p:nvPr>
        </p:nvSpPr>
        <p:spPr/>
        <p:txBody>
          <a:bodyPr/>
          <a:lstStyle/>
          <a:p>
            <a:r>
              <a:rPr lang="nl-NL"/>
              <a:t>Presentatie Milieuvoetafdruk van de zorgsector bij VWS-GMT</a:t>
            </a: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959449422"/>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r>
              <a:rPr lang="en-US"/>
              <a:t>15-11-2022</a:t>
            </a:r>
            <a:endParaRPr lang="nl-NL"/>
          </a:p>
        </p:txBody>
      </p:sp>
      <p:sp>
        <p:nvSpPr>
          <p:cNvPr id="10" name="Tijdelijke aanduiding voor voettekst 9"/>
          <p:cNvSpPr>
            <a:spLocks noGrp="1"/>
          </p:cNvSpPr>
          <p:nvPr>
            <p:ph type="ftr" sz="quarter" idx="15"/>
          </p:nvPr>
        </p:nvSpPr>
        <p:spPr/>
        <p:txBody>
          <a:bodyPr/>
          <a:lstStyle/>
          <a:p>
            <a:r>
              <a:rPr lang="nl-NL"/>
              <a:t>Presentatie Milieuvoetafdruk van de zorgsector bij VWS-GMT</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a:p>
        </p:txBody>
      </p:sp>
      <p:pic>
        <p:nvPicPr>
          <p:cNvPr id="12" name="Afbeelding 11">
            <a:extLst>
              <a:ext uri="{FF2B5EF4-FFF2-40B4-BE49-F238E27FC236}">
                <a16:creationId xmlns:a16="http://schemas.microsoft.com/office/drawing/2014/main" id="{B9F5BFF9-A894-A345-87AE-F1BF2424FD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65031403"/>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r>
              <a:rPr lang="en-US"/>
              <a:t>15-11-2022</a:t>
            </a:r>
            <a:endParaRPr lang="nl-NL"/>
          </a:p>
        </p:txBody>
      </p:sp>
      <p:sp>
        <p:nvSpPr>
          <p:cNvPr id="10" name="Tijdelijke aanduiding voor voettekst 9"/>
          <p:cNvSpPr>
            <a:spLocks noGrp="1"/>
          </p:cNvSpPr>
          <p:nvPr>
            <p:ph type="ftr" sz="quarter" idx="15"/>
          </p:nvPr>
        </p:nvSpPr>
        <p:spPr/>
        <p:txBody>
          <a:bodyPr/>
          <a:lstStyle/>
          <a:p>
            <a:r>
              <a:rPr lang="nl-NL"/>
              <a:t>Presentatie Milieuvoetafdruk van de zorgsector bij VWS-GMT</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6896087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r>
              <a:rPr lang="en-US"/>
              <a:t>15-11-2022</a:t>
            </a:r>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r>
              <a:rPr lang="nl-NL"/>
              <a:t>Presentatie Milieuvoetafdruk van de zorgsector bij VWS-GMT</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972745132"/>
      </p:ext>
    </p:extLst>
  </p:cSld>
  <p:clrMapOvr>
    <a:overrideClrMapping bg1="dk1" tx1="lt1" bg2="dk2" tx2="lt2" accent1="accent1" accent2="accent2" accent3="accent3" accent4="accent4" accent5="accent5" accent6="accent6" hlink="hlink" folHlink="folHlink"/>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p>
        </p:txBody>
      </p:sp>
      <p:sp>
        <p:nvSpPr>
          <p:cNvPr id="9" name="Tijdelijke aanduiding voor datum 8"/>
          <p:cNvSpPr>
            <a:spLocks noGrp="1"/>
          </p:cNvSpPr>
          <p:nvPr>
            <p:ph type="dt" sz="half" idx="15"/>
          </p:nvPr>
        </p:nvSpPr>
        <p:spPr/>
        <p:txBody>
          <a:bodyPr/>
          <a:lstStyle/>
          <a:p>
            <a:r>
              <a:rPr lang="en-US"/>
              <a:t>15-11-2022</a:t>
            </a:r>
            <a:endParaRPr lang="nl-NL"/>
          </a:p>
        </p:txBody>
      </p:sp>
      <p:sp>
        <p:nvSpPr>
          <p:cNvPr id="10" name="Tijdelijke aanduiding voor voettekst 9"/>
          <p:cNvSpPr>
            <a:spLocks noGrp="1"/>
          </p:cNvSpPr>
          <p:nvPr>
            <p:ph type="ftr" sz="quarter" idx="16"/>
          </p:nvPr>
        </p:nvSpPr>
        <p:spPr/>
        <p:txBody>
          <a:bodyPr/>
          <a:lstStyle/>
          <a:p>
            <a:r>
              <a:rPr lang="nl-NL"/>
              <a:t>Presentatie Milieuvoetafdruk van de zorgsector bij VWS-GMT</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0817008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r>
              <a:rPr lang="en-US"/>
              <a:t>15-11-2022</a:t>
            </a:r>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r>
              <a:rPr lang="nl-NL"/>
              <a:t>Presentatie Milieuvoetafdruk van de zorgsector bij VWS-GMT</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919414970"/>
      </p:ext>
    </p:extLst>
  </p:cSld>
  <p:clrMapOvr>
    <a:overrideClrMapping bg1="dk1" tx1="lt1" bg2="dk2" tx2="lt2" accent1="accent1" accent2="accent2" accent3="accent3" accent4="accent4" accent5="accent5" accent6="accent6" hlink="hlink" folHlink="folHlink"/>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r>
              <a:rPr lang="en-US"/>
              <a:t>15-11-2022</a:t>
            </a:r>
            <a:endParaRPr lang="nl-NL"/>
          </a:p>
        </p:txBody>
      </p:sp>
      <p:sp>
        <p:nvSpPr>
          <p:cNvPr id="9" name="Tijdelijke aanduiding voor voettekst 8"/>
          <p:cNvSpPr>
            <a:spLocks noGrp="1"/>
          </p:cNvSpPr>
          <p:nvPr>
            <p:ph type="ftr" sz="quarter" idx="16"/>
          </p:nvPr>
        </p:nvSpPr>
        <p:spPr/>
        <p:txBody>
          <a:bodyPr/>
          <a:lstStyle/>
          <a:p>
            <a:r>
              <a:rPr lang="nl-NL"/>
              <a:t>Presentatie Milieuvoetafdruk van de zorgsector bij VWS-GMT</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9191010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p>
        </p:txBody>
      </p:sp>
      <p:sp>
        <p:nvSpPr>
          <p:cNvPr id="13" name="Tijdelijke aanduiding voor datum 12"/>
          <p:cNvSpPr>
            <a:spLocks noGrp="1"/>
          </p:cNvSpPr>
          <p:nvPr>
            <p:ph type="dt" sz="half" idx="15"/>
          </p:nvPr>
        </p:nvSpPr>
        <p:spPr/>
        <p:txBody>
          <a:bodyPr/>
          <a:lstStyle/>
          <a:p>
            <a:r>
              <a:rPr lang="en-US"/>
              <a:t>15-11-2022</a:t>
            </a:r>
            <a:endParaRPr lang="nl-NL"/>
          </a:p>
        </p:txBody>
      </p:sp>
      <p:sp>
        <p:nvSpPr>
          <p:cNvPr id="14" name="Tijdelijke aanduiding voor voettekst 13"/>
          <p:cNvSpPr>
            <a:spLocks noGrp="1"/>
          </p:cNvSpPr>
          <p:nvPr>
            <p:ph type="ftr" sz="quarter" idx="16"/>
          </p:nvPr>
        </p:nvSpPr>
        <p:spPr/>
        <p:txBody>
          <a:bodyPr/>
          <a:lstStyle/>
          <a:p>
            <a:r>
              <a:rPr lang="nl-NL"/>
              <a:t>Presentatie Milieuvoetafdruk van de zorgsector bij VWS-GMT</a:t>
            </a:r>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592571183"/>
      </p:ext>
    </p:extLst>
  </p:cSld>
  <p:clrMapOvr>
    <a:overrideClrMapping bg1="dk1" tx1="lt1" bg2="dk2" tx2="lt2" accent1="accent1" accent2="accent2" accent3="accent3" accent4="accent4" accent5="accent5" accent6="accent6" hlink="hlink" folHlink="folHlink"/>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p>
        </p:txBody>
      </p:sp>
      <p:sp>
        <p:nvSpPr>
          <p:cNvPr id="5" name="Tijdelijke aanduiding voor datum 4"/>
          <p:cNvSpPr>
            <a:spLocks noGrp="1"/>
          </p:cNvSpPr>
          <p:nvPr>
            <p:ph type="dt" sz="half" idx="15"/>
          </p:nvPr>
        </p:nvSpPr>
        <p:spPr/>
        <p:txBody>
          <a:bodyPr/>
          <a:lstStyle/>
          <a:p>
            <a:r>
              <a:rPr lang="en-US"/>
              <a:t>15-11-2022</a:t>
            </a:r>
            <a:endParaRPr lang="nl-NL"/>
          </a:p>
        </p:txBody>
      </p:sp>
      <p:sp>
        <p:nvSpPr>
          <p:cNvPr id="6" name="Tijdelijke aanduiding voor voettekst 5"/>
          <p:cNvSpPr>
            <a:spLocks noGrp="1"/>
          </p:cNvSpPr>
          <p:nvPr>
            <p:ph type="ftr" sz="quarter" idx="16"/>
          </p:nvPr>
        </p:nvSpPr>
        <p:spPr/>
        <p:txBody>
          <a:bodyPr/>
          <a:lstStyle/>
          <a:p>
            <a:r>
              <a:rPr lang="nl-NL"/>
              <a:t>Presentatie Milieuvoetafdruk van de zorgsector bij VWS-GMT</a:t>
            </a:r>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92768912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76048703"/>
      </p:ext>
    </p:extLst>
  </p:cSld>
  <p:clrMapOvr>
    <a:overrideClrMapping bg1="dk1" tx1="lt1" bg2="dk2" tx2="lt2" accent1="accent1" accent2="accent2" accent3="accent3" accent4="accent4" accent5="accent5" accent6="accent6" hlink="hlink" folHlink="folHlink"/>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04547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064868538"/>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r>
              <a:rPr lang="en-US"/>
              <a:t>15-11-2022</a:t>
            </a:r>
            <a:endParaRPr lang="nl-NL"/>
          </a:p>
        </p:txBody>
      </p:sp>
      <p:sp>
        <p:nvSpPr>
          <p:cNvPr id="11" name="Tijdelijke aanduiding voor voettekst 10"/>
          <p:cNvSpPr>
            <a:spLocks noGrp="1"/>
          </p:cNvSpPr>
          <p:nvPr>
            <p:ph type="ftr" sz="quarter" idx="15"/>
          </p:nvPr>
        </p:nvSpPr>
        <p:spPr/>
        <p:txBody>
          <a:bodyPr/>
          <a:lstStyle/>
          <a:p>
            <a:r>
              <a:rPr lang="nl-NL"/>
              <a:t>Presentatie Milieuvoetafdruk van de zorgsector bij VWS-GMT</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696677597"/>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r>
              <a:rPr lang="en-US"/>
              <a:t>15-11-2022</a:t>
            </a:r>
            <a:endParaRPr lang="nl-NL"/>
          </a:p>
        </p:txBody>
      </p:sp>
      <p:sp>
        <p:nvSpPr>
          <p:cNvPr id="12" name="Tijdelijke aanduiding voor voettekst 11"/>
          <p:cNvSpPr>
            <a:spLocks noGrp="1"/>
          </p:cNvSpPr>
          <p:nvPr>
            <p:ph type="ftr" sz="quarter" idx="17"/>
          </p:nvPr>
        </p:nvSpPr>
        <p:spPr/>
        <p:txBody>
          <a:bodyPr/>
          <a:lstStyle/>
          <a:p>
            <a:r>
              <a:rPr lang="nl-NL"/>
              <a:t>Presentatie Milieuvoetafdruk van de zorgsector bij VWS-GMT</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0289259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r>
              <a:rPr lang="en-US"/>
              <a:t>15-11-2022</a:t>
            </a:r>
            <a:endParaRPr lang="nl-NL"/>
          </a:p>
        </p:txBody>
      </p:sp>
      <p:sp>
        <p:nvSpPr>
          <p:cNvPr id="15" name="Tijdelijke aanduiding voor voettekst 14"/>
          <p:cNvSpPr>
            <a:spLocks noGrp="1"/>
          </p:cNvSpPr>
          <p:nvPr>
            <p:ph type="ftr" sz="quarter" idx="21"/>
          </p:nvPr>
        </p:nvSpPr>
        <p:spPr/>
        <p:txBody>
          <a:bodyPr/>
          <a:lstStyle/>
          <a:p>
            <a:r>
              <a:rPr lang="nl-NL"/>
              <a:t>Presentatie Milieuvoetafdruk van de zorgsector bij VWS-GMT</a:t>
            </a:r>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pic>
        <p:nvPicPr>
          <p:cNvPr id="11" name="Afbeelding 10">
            <a:extLst>
              <a:ext uri="{FF2B5EF4-FFF2-40B4-BE49-F238E27FC236}">
                <a16:creationId xmlns:a16="http://schemas.microsoft.com/office/drawing/2014/main" id="{285910D0-9B64-1F42-B79A-610336A5E1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0851869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22"/>
          </p:nvPr>
        </p:nvSpPr>
        <p:spPr/>
        <p:txBody>
          <a:bodyPr/>
          <a:lstStyle/>
          <a:p>
            <a:r>
              <a:rPr lang="en-US"/>
              <a:t>15-11-2022</a:t>
            </a:r>
            <a:endParaRPr lang="nl-NL"/>
          </a:p>
        </p:txBody>
      </p:sp>
      <p:sp>
        <p:nvSpPr>
          <p:cNvPr id="8" name="Tijdelijke aanduiding voor voettekst 7"/>
          <p:cNvSpPr>
            <a:spLocks noGrp="1"/>
          </p:cNvSpPr>
          <p:nvPr>
            <p:ph type="ftr" sz="quarter" idx="23"/>
          </p:nvPr>
        </p:nvSpPr>
        <p:spPr/>
        <p:txBody>
          <a:bodyPr/>
          <a:lstStyle/>
          <a:p>
            <a:r>
              <a:rPr lang="nl-NL"/>
              <a:t>Presentatie Milieuvoetafdruk van de zorgsector bij VWS-GMT</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pic>
        <p:nvPicPr>
          <p:cNvPr id="14" name="Afbeelding 13">
            <a:extLst>
              <a:ext uri="{FF2B5EF4-FFF2-40B4-BE49-F238E27FC236}">
                <a16:creationId xmlns:a16="http://schemas.microsoft.com/office/drawing/2014/main" id="{7D8CCB53-E2DA-3747-83E3-31B5E6378D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05690963"/>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22"/>
          </p:nvPr>
        </p:nvSpPr>
        <p:spPr/>
        <p:txBody>
          <a:bodyPr/>
          <a:lstStyle/>
          <a:p>
            <a:r>
              <a:rPr lang="en-US"/>
              <a:t>15-11-2022</a:t>
            </a:r>
            <a:endParaRPr lang="nl-NL"/>
          </a:p>
        </p:txBody>
      </p:sp>
      <p:sp>
        <p:nvSpPr>
          <p:cNvPr id="8" name="Tijdelijke aanduiding voor voettekst 7"/>
          <p:cNvSpPr>
            <a:spLocks noGrp="1"/>
          </p:cNvSpPr>
          <p:nvPr>
            <p:ph type="ftr" sz="quarter" idx="23"/>
          </p:nvPr>
        </p:nvSpPr>
        <p:spPr/>
        <p:txBody>
          <a:bodyPr/>
          <a:lstStyle/>
          <a:p>
            <a:r>
              <a:rPr lang="nl-NL"/>
              <a:t>Presentatie Milieuvoetafdruk van de zorgsector bij VWS-GMT</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pic>
        <p:nvPicPr>
          <p:cNvPr id="14" name="Afbeelding 13">
            <a:extLst>
              <a:ext uri="{FF2B5EF4-FFF2-40B4-BE49-F238E27FC236}">
                <a16:creationId xmlns:a16="http://schemas.microsoft.com/office/drawing/2014/main" id="{D6D10CEA-EA95-054F-AA98-60077EF28E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1746012"/>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r>
              <a:rPr lang="en-US"/>
              <a:t>15-11-2022</a:t>
            </a:r>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Presentatie Milieuvoetafdruk van de zorgsector bij VWS-GMT</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a:p>
        </p:txBody>
      </p:sp>
      <p:pic>
        <p:nvPicPr>
          <p:cNvPr id="13" name="Afbeelding 12">
            <a:extLst>
              <a:ext uri="{FF2B5EF4-FFF2-40B4-BE49-F238E27FC236}">
                <a16:creationId xmlns:a16="http://schemas.microsoft.com/office/drawing/2014/main" id="{E6E0E353-A70A-8947-9924-9882AC64BC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357600816"/>
      </p:ext>
    </p:extLst>
  </p:cSld>
  <p:clrMapOvr>
    <a:overrideClrMapping bg1="dk1" tx1="lt1" bg2="dk2" tx2="lt2" accent1="accent1" accent2="accent2" accent3="accent3" accent4="accent4" accent5="accent5" accent6="accent6" hlink="hlink" folHlink="folHlink"/>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15-11-2022</a:t>
            </a:r>
          </a:p>
        </p:txBody>
      </p:sp>
      <p:sp>
        <p:nvSpPr>
          <p:cNvPr id="5" name="Footer Placeholder 4"/>
          <p:cNvSpPr>
            <a:spLocks noGrp="1"/>
          </p:cNvSpPr>
          <p:nvPr>
            <p:ph type="ftr" sz="quarter" idx="11"/>
          </p:nvPr>
        </p:nvSpPr>
        <p:spPr/>
        <p:txBody>
          <a:bodyPr/>
          <a:lstStyle/>
          <a:p>
            <a:r>
              <a:rPr lang="nl-NL"/>
              <a:t>Presentatie Milieuvoetafdruk van de zorgsector bij VWS-GMT</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5532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1962570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92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32949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US"/>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608010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9726586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285910D0-9B64-1F42-B79A-610336A5E1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997502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7D8CCB53-E2DA-3747-83E3-31B5E6378D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55653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D6D10CEA-EA95-054F-AA98-60077EF28E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45821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E6E0E353-A70A-8947-9924-9882AC64BC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76573024"/>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54CE324-615D-4A4B-84C1-7CEB163A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7A891DA-D886-7249-B1FD-10785F4671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256823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7314639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AB115C70-1781-E24A-B364-14FCDFE7D56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8333CF-E58D-9242-9004-2AE2687A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2824280D-8EF7-7A48-B34F-7F46AE952F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02477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11" name="Tijdelijke aanduiding voor afbeelding 12">
            <a:extLst>
              <a:ext uri="{FF2B5EF4-FFF2-40B4-BE49-F238E27FC236}">
                <a16:creationId xmlns:a16="http://schemas.microsoft.com/office/drawing/2014/main" id="{036DE1C2-6EBE-4B4C-AF0D-C793020231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pic>
        <p:nvPicPr>
          <p:cNvPr id="10" name="Afbeelding 9">
            <a:extLst>
              <a:ext uri="{FF2B5EF4-FFF2-40B4-BE49-F238E27FC236}">
                <a16:creationId xmlns:a16="http://schemas.microsoft.com/office/drawing/2014/main" id="{1AED20B3-5354-C244-AF2E-58AF0DD088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0800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US"/>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en-US"/>
              <a:t>Click icon to add picture</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54A50044-F8C8-AD44-8BF7-118932448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019BCF7E-ECEC-AF4C-A349-45C2342A7D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410454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B331F83B-365D-FC4C-AA46-6EBACFDA10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BA2649E2-54AF-1945-983A-3DDFEDBB7D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3303997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B388931A-2764-0C48-AFF5-9EE4BBAFF9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924230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3AA02E1F-DFA6-3642-AC1F-B41F23A297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1950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269BD166-8772-9849-AB6C-2A74D8429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05610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96044545"/>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4283139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10315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807662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1967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489520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6270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E102E166-7938-6E40-9E5E-81512F6B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13167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18E65AF5-D5FA-354C-ADD0-AD312A32F2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755362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2582665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913CE90-9C36-7448-8374-2BE8C7463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84419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0869167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47CF9D88-49FE-8C4E-8109-9C513CB245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6606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9675934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29384401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47.xml"/><Relationship Id="rId18" Type="http://schemas.openxmlformats.org/officeDocument/2006/relationships/slideLayout" Target="../slideLayouts/slideLayout352.xml"/><Relationship Id="rId26" Type="http://schemas.openxmlformats.org/officeDocument/2006/relationships/slideLayout" Target="../slideLayouts/slideLayout360.xml"/><Relationship Id="rId39" Type="http://schemas.openxmlformats.org/officeDocument/2006/relationships/image" Target="../media/image1.png"/><Relationship Id="rId21" Type="http://schemas.openxmlformats.org/officeDocument/2006/relationships/slideLayout" Target="../slideLayouts/slideLayout355.xml"/><Relationship Id="rId34" Type="http://schemas.openxmlformats.org/officeDocument/2006/relationships/slideLayout" Target="../slideLayouts/slideLayout368.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slideLayout" Target="../slideLayouts/slideLayout351.xml"/><Relationship Id="rId25" Type="http://schemas.openxmlformats.org/officeDocument/2006/relationships/slideLayout" Target="../slideLayouts/slideLayout359.xml"/><Relationship Id="rId33" Type="http://schemas.openxmlformats.org/officeDocument/2006/relationships/slideLayout" Target="../slideLayouts/slideLayout367.xml"/><Relationship Id="rId38" Type="http://schemas.openxmlformats.org/officeDocument/2006/relationships/theme" Target="../theme/theme10.xml"/><Relationship Id="rId2" Type="http://schemas.openxmlformats.org/officeDocument/2006/relationships/slideLayout" Target="../slideLayouts/slideLayout336.xml"/><Relationship Id="rId16" Type="http://schemas.openxmlformats.org/officeDocument/2006/relationships/slideLayout" Target="../slideLayouts/slideLayout350.xml"/><Relationship Id="rId20" Type="http://schemas.openxmlformats.org/officeDocument/2006/relationships/slideLayout" Target="../slideLayouts/slideLayout354.xml"/><Relationship Id="rId29" Type="http://schemas.openxmlformats.org/officeDocument/2006/relationships/slideLayout" Target="../slideLayouts/slideLayout363.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24" Type="http://schemas.openxmlformats.org/officeDocument/2006/relationships/slideLayout" Target="../slideLayouts/slideLayout358.xml"/><Relationship Id="rId32" Type="http://schemas.openxmlformats.org/officeDocument/2006/relationships/slideLayout" Target="../slideLayouts/slideLayout366.xml"/><Relationship Id="rId37" Type="http://schemas.openxmlformats.org/officeDocument/2006/relationships/slideLayout" Target="../slideLayouts/slideLayout371.xml"/><Relationship Id="rId5" Type="http://schemas.openxmlformats.org/officeDocument/2006/relationships/slideLayout" Target="../slideLayouts/slideLayout339.xml"/><Relationship Id="rId15" Type="http://schemas.openxmlformats.org/officeDocument/2006/relationships/slideLayout" Target="../slideLayouts/slideLayout349.xml"/><Relationship Id="rId23" Type="http://schemas.openxmlformats.org/officeDocument/2006/relationships/slideLayout" Target="../slideLayouts/slideLayout357.xml"/><Relationship Id="rId28" Type="http://schemas.openxmlformats.org/officeDocument/2006/relationships/slideLayout" Target="../slideLayouts/slideLayout362.xml"/><Relationship Id="rId36" Type="http://schemas.openxmlformats.org/officeDocument/2006/relationships/slideLayout" Target="../slideLayouts/slideLayout370.xml"/><Relationship Id="rId10" Type="http://schemas.openxmlformats.org/officeDocument/2006/relationships/slideLayout" Target="../slideLayouts/slideLayout344.xml"/><Relationship Id="rId19" Type="http://schemas.openxmlformats.org/officeDocument/2006/relationships/slideLayout" Target="../slideLayouts/slideLayout353.xml"/><Relationship Id="rId31" Type="http://schemas.openxmlformats.org/officeDocument/2006/relationships/slideLayout" Target="../slideLayouts/slideLayout365.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slideLayout" Target="../slideLayouts/slideLayout348.xml"/><Relationship Id="rId22" Type="http://schemas.openxmlformats.org/officeDocument/2006/relationships/slideLayout" Target="../slideLayouts/slideLayout356.xml"/><Relationship Id="rId27" Type="http://schemas.openxmlformats.org/officeDocument/2006/relationships/slideLayout" Target="../slideLayouts/slideLayout361.xml"/><Relationship Id="rId30" Type="http://schemas.openxmlformats.org/officeDocument/2006/relationships/slideLayout" Target="../slideLayouts/slideLayout364.xml"/><Relationship Id="rId35" Type="http://schemas.openxmlformats.org/officeDocument/2006/relationships/slideLayout" Target="../slideLayouts/slideLayout369.xml"/><Relationship Id="rId8" Type="http://schemas.openxmlformats.org/officeDocument/2006/relationships/slideLayout" Target="../slideLayouts/slideLayout342.xml"/><Relationship Id="rId3" Type="http://schemas.openxmlformats.org/officeDocument/2006/relationships/slideLayout" Target="../slideLayouts/slideLayout33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84.xml"/><Relationship Id="rId18" Type="http://schemas.openxmlformats.org/officeDocument/2006/relationships/slideLayout" Target="../slideLayouts/slideLayout389.xml"/><Relationship Id="rId26" Type="http://schemas.openxmlformats.org/officeDocument/2006/relationships/slideLayout" Target="../slideLayouts/slideLayout397.xml"/><Relationship Id="rId39" Type="http://schemas.openxmlformats.org/officeDocument/2006/relationships/image" Target="../media/image1.png"/><Relationship Id="rId21" Type="http://schemas.openxmlformats.org/officeDocument/2006/relationships/slideLayout" Target="../slideLayouts/slideLayout392.xml"/><Relationship Id="rId34" Type="http://schemas.openxmlformats.org/officeDocument/2006/relationships/slideLayout" Target="../slideLayouts/slideLayout405.xml"/><Relationship Id="rId7" Type="http://schemas.openxmlformats.org/officeDocument/2006/relationships/slideLayout" Target="../slideLayouts/slideLayout378.xml"/><Relationship Id="rId12" Type="http://schemas.openxmlformats.org/officeDocument/2006/relationships/slideLayout" Target="../slideLayouts/slideLayout383.xml"/><Relationship Id="rId17" Type="http://schemas.openxmlformats.org/officeDocument/2006/relationships/slideLayout" Target="../slideLayouts/slideLayout388.xml"/><Relationship Id="rId25" Type="http://schemas.openxmlformats.org/officeDocument/2006/relationships/slideLayout" Target="../slideLayouts/slideLayout396.xml"/><Relationship Id="rId33" Type="http://schemas.openxmlformats.org/officeDocument/2006/relationships/slideLayout" Target="../slideLayouts/slideLayout404.xml"/><Relationship Id="rId38" Type="http://schemas.openxmlformats.org/officeDocument/2006/relationships/theme" Target="../theme/theme11.xml"/><Relationship Id="rId2" Type="http://schemas.openxmlformats.org/officeDocument/2006/relationships/slideLayout" Target="../slideLayouts/slideLayout373.xml"/><Relationship Id="rId16" Type="http://schemas.openxmlformats.org/officeDocument/2006/relationships/slideLayout" Target="../slideLayouts/slideLayout387.xml"/><Relationship Id="rId20" Type="http://schemas.openxmlformats.org/officeDocument/2006/relationships/slideLayout" Target="../slideLayouts/slideLayout391.xml"/><Relationship Id="rId29" Type="http://schemas.openxmlformats.org/officeDocument/2006/relationships/slideLayout" Target="../slideLayouts/slideLayout400.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24" Type="http://schemas.openxmlformats.org/officeDocument/2006/relationships/slideLayout" Target="../slideLayouts/slideLayout395.xml"/><Relationship Id="rId32" Type="http://schemas.openxmlformats.org/officeDocument/2006/relationships/slideLayout" Target="../slideLayouts/slideLayout403.xml"/><Relationship Id="rId37" Type="http://schemas.openxmlformats.org/officeDocument/2006/relationships/slideLayout" Target="../slideLayouts/slideLayout408.xml"/><Relationship Id="rId5" Type="http://schemas.openxmlformats.org/officeDocument/2006/relationships/slideLayout" Target="../slideLayouts/slideLayout376.xml"/><Relationship Id="rId15" Type="http://schemas.openxmlformats.org/officeDocument/2006/relationships/slideLayout" Target="../slideLayouts/slideLayout386.xml"/><Relationship Id="rId23" Type="http://schemas.openxmlformats.org/officeDocument/2006/relationships/slideLayout" Target="../slideLayouts/slideLayout394.xml"/><Relationship Id="rId28" Type="http://schemas.openxmlformats.org/officeDocument/2006/relationships/slideLayout" Target="../slideLayouts/slideLayout399.xml"/><Relationship Id="rId36" Type="http://schemas.openxmlformats.org/officeDocument/2006/relationships/slideLayout" Target="../slideLayouts/slideLayout407.xml"/><Relationship Id="rId10" Type="http://schemas.openxmlformats.org/officeDocument/2006/relationships/slideLayout" Target="../slideLayouts/slideLayout381.xml"/><Relationship Id="rId19" Type="http://schemas.openxmlformats.org/officeDocument/2006/relationships/slideLayout" Target="../slideLayouts/slideLayout390.xml"/><Relationship Id="rId31" Type="http://schemas.openxmlformats.org/officeDocument/2006/relationships/slideLayout" Target="../slideLayouts/slideLayout402.xml"/><Relationship Id="rId4" Type="http://schemas.openxmlformats.org/officeDocument/2006/relationships/slideLayout" Target="../slideLayouts/slideLayout375.xml"/><Relationship Id="rId9" Type="http://schemas.openxmlformats.org/officeDocument/2006/relationships/slideLayout" Target="../slideLayouts/slideLayout380.xml"/><Relationship Id="rId14" Type="http://schemas.openxmlformats.org/officeDocument/2006/relationships/slideLayout" Target="../slideLayouts/slideLayout385.xml"/><Relationship Id="rId22" Type="http://schemas.openxmlformats.org/officeDocument/2006/relationships/slideLayout" Target="../slideLayouts/slideLayout393.xml"/><Relationship Id="rId27" Type="http://schemas.openxmlformats.org/officeDocument/2006/relationships/slideLayout" Target="../slideLayouts/slideLayout398.xml"/><Relationship Id="rId30" Type="http://schemas.openxmlformats.org/officeDocument/2006/relationships/slideLayout" Target="../slideLayouts/slideLayout401.xml"/><Relationship Id="rId35" Type="http://schemas.openxmlformats.org/officeDocument/2006/relationships/slideLayout" Target="../slideLayouts/slideLayout406.xml"/><Relationship Id="rId8" Type="http://schemas.openxmlformats.org/officeDocument/2006/relationships/slideLayout" Target="../slideLayouts/slideLayout379.xml"/><Relationship Id="rId3" Type="http://schemas.openxmlformats.org/officeDocument/2006/relationships/slideLayout" Target="../slideLayouts/slideLayout374.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21.xml"/><Relationship Id="rId18" Type="http://schemas.openxmlformats.org/officeDocument/2006/relationships/slideLayout" Target="../slideLayouts/slideLayout426.xml"/><Relationship Id="rId26" Type="http://schemas.openxmlformats.org/officeDocument/2006/relationships/slideLayout" Target="../slideLayouts/slideLayout434.xml"/><Relationship Id="rId39" Type="http://schemas.openxmlformats.org/officeDocument/2006/relationships/image" Target="../media/image1.png"/><Relationship Id="rId21" Type="http://schemas.openxmlformats.org/officeDocument/2006/relationships/slideLayout" Target="../slideLayouts/slideLayout429.xml"/><Relationship Id="rId34" Type="http://schemas.openxmlformats.org/officeDocument/2006/relationships/slideLayout" Target="../slideLayouts/slideLayout442.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17" Type="http://schemas.openxmlformats.org/officeDocument/2006/relationships/slideLayout" Target="../slideLayouts/slideLayout425.xml"/><Relationship Id="rId25" Type="http://schemas.openxmlformats.org/officeDocument/2006/relationships/slideLayout" Target="../slideLayouts/slideLayout433.xml"/><Relationship Id="rId33" Type="http://schemas.openxmlformats.org/officeDocument/2006/relationships/slideLayout" Target="../slideLayouts/slideLayout441.xml"/><Relationship Id="rId38" Type="http://schemas.openxmlformats.org/officeDocument/2006/relationships/theme" Target="../theme/theme12.xml"/><Relationship Id="rId2" Type="http://schemas.openxmlformats.org/officeDocument/2006/relationships/slideLayout" Target="../slideLayouts/slideLayout410.xml"/><Relationship Id="rId16" Type="http://schemas.openxmlformats.org/officeDocument/2006/relationships/slideLayout" Target="../slideLayouts/slideLayout424.xml"/><Relationship Id="rId20" Type="http://schemas.openxmlformats.org/officeDocument/2006/relationships/slideLayout" Target="../slideLayouts/slideLayout428.xml"/><Relationship Id="rId29" Type="http://schemas.openxmlformats.org/officeDocument/2006/relationships/slideLayout" Target="../slideLayouts/slideLayout437.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24" Type="http://schemas.openxmlformats.org/officeDocument/2006/relationships/slideLayout" Target="../slideLayouts/slideLayout432.xml"/><Relationship Id="rId32" Type="http://schemas.openxmlformats.org/officeDocument/2006/relationships/slideLayout" Target="../slideLayouts/slideLayout440.xml"/><Relationship Id="rId37" Type="http://schemas.openxmlformats.org/officeDocument/2006/relationships/slideLayout" Target="../slideLayouts/slideLayout445.xml"/><Relationship Id="rId5" Type="http://schemas.openxmlformats.org/officeDocument/2006/relationships/slideLayout" Target="../slideLayouts/slideLayout413.xml"/><Relationship Id="rId15" Type="http://schemas.openxmlformats.org/officeDocument/2006/relationships/slideLayout" Target="../slideLayouts/slideLayout423.xml"/><Relationship Id="rId23" Type="http://schemas.openxmlformats.org/officeDocument/2006/relationships/slideLayout" Target="../slideLayouts/slideLayout431.xml"/><Relationship Id="rId28" Type="http://schemas.openxmlformats.org/officeDocument/2006/relationships/slideLayout" Target="../slideLayouts/slideLayout436.xml"/><Relationship Id="rId36" Type="http://schemas.openxmlformats.org/officeDocument/2006/relationships/slideLayout" Target="../slideLayouts/slideLayout444.xml"/><Relationship Id="rId10" Type="http://schemas.openxmlformats.org/officeDocument/2006/relationships/slideLayout" Target="../slideLayouts/slideLayout418.xml"/><Relationship Id="rId19" Type="http://schemas.openxmlformats.org/officeDocument/2006/relationships/slideLayout" Target="../slideLayouts/slideLayout427.xml"/><Relationship Id="rId31" Type="http://schemas.openxmlformats.org/officeDocument/2006/relationships/slideLayout" Target="../slideLayouts/slideLayout439.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slideLayout" Target="../slideLayouts/slideLayout422.xml"/><Relationship Id="rId22" Type="http://schemas.openxmlformats.org/officeDocument/2006/relationships/slideLayout" Target="../slideLayouts/slideLayout430.xml"/><Relationship Id="rId27" Type="http://schemas.openxmlformats.org/officeDocument/2006/relationships/slideLayout" Target="../slideLayouts/slideLayout435.xml"/><Relationship Id="rId30" Type="http://schemas.openxmlformats.org/officeDocument/2006/relationships/slideLayout" Target="../slideLayouts/slideLayout438.xml"/><Relationship Id="rId35" Type="http://schemas.openxmlformats.org/officeDocument/2006/relationships/slideLayout" Target="../slideLayouts/slideLayout443.xml"/><Relationship Id="rId8" Type="http://schemas.openxmlformats.org/officeDocument/2006/relationships/slideLayout" Target="../slideLayouts/slideLayout416.xml"/><Relationship Id="rId3" Type="http://schemas.openxmlformats.org/officeDocument/2006/relationships/slideLayout" Target="../slideLayouts/slideLayout411.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58.xml"/><Relationship Id="rId18" Type="http://schemas.openxmlformats.org/officeDocument/2006/relationships/slideLayout" Target="../slideLayouts/slideLayout463.xml"/><Relationship Id="rId26" Type="http://schemas.openxmlformats.org/officeDocument/2006/relationships/slideLayout" Target="../slideLayouts/slideLayout471.xml"/><Relationship Id="rId39" Type="http://schemas.openxmlformats.org/officeDocument/2006/relationships/image" Target="../media/image1.png"/><Relationship Id="rId21" Type="http://schemas.openxmlformats.org/officeDocument/2006/relationships/slideLayout" Target="../slideLayouts/slideLayout466.xml"/><Relationship Id="rId34" Type="http://schemas.openxmlformats.org/officeDocument/2006/relationships/slideLayout" Target="../slideLayouts/slideLayout479.xml"/><Relationship Id="rId7" Type="http://schemas.openxmlformats.org/officeDocument/2006/relationships/slideLayout" Target="../slideLayouts/slideLayout452.xml"/><Relationship Id="rId12" Type="http://schemas.openxmlformats.org/officeDocument/2006/relationships/slideLayout" Target="../slideLayouts/slideLayout457.xml"/><Relationship Id="rId17" Type="http://schemas.openxmlformats.org/officeDocument/2006/relationships/slideLayout" Target="../slideLayouts/slideLayout462.xml"/><Relationship Id="rId25" Type="http://schemas.openxmlformats.org/officeDocument/2006/relationships/slideLayout" Target="../slideLayouts/slideLayout470.xml"/><Relationship Id="rId33" Type="http://schemas.openxmlformats.org/officeDocument/2006/relationships/slideLayout" Target="../slideLayouts/slideLayout478.xml"/><Relationship Id="rId38" Type="http://schemas.openxmlformats.org/officeDocument/2006/relationships/theme" Target="../theme/theme13.xml"/><Relationship Id="rId2" Type="http://schemas.openxmlformats.org/officeDocument/2006/relationships/slideLayout" Target="../slideLayouts/slideLayout447.xml"/><Relationship Id="rId16" Type="http://schemas.openxmlformats.org/officeDocument/2006/relationships/slideLayout" Target="../slideLayouts/slideLayout461.xml"/><Relationship Id="rId20" Type="http://schemas.openxmlformats.org/officeDocument/2006/relationships/slideLayout" Target="../slideLayouts/slideLayout465.xml"/><Relationship Id="rId29" Type="http://schemas.openxmlformats.org/officeDocument/2006/relationships/slideLayout" Target="../slideLayouts/slideLayout474.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slideLayout" Target="../slideLayouts/slideLayout456.xml"/><Relationship Id="rId24" Type="http://schemas.openxmlformats.org/officeDocument/2006/relationships/slideLayout" Target="../slideLayouts/slideLayout469.xml"/><Relationship Id="rId32" Type="http://schemas.openxmlformats.org/officeDocument/2006/relationships/slideLayout" Target="../slideLayouts/slideLayout477.xml"/><Relationship Id="rId37" Type="http://schemas.openxmlformats.org/officeDocument/2006/relationships/slideLayout" Target="../slideLayouts/slideLayout482.xml"/><Relationship Id="rId5" Type="http://schemas.openxmlformats.org/officeDocument/2006/relationships/slideLayout" Target="../slideLayouts/slideLayout450.xml"/><Relationship Id="rId15" Type="http://schemas.openxmlformats.org/officeDocument/2006/relationships/slideLayout" Target="../slideLayouts/slideLayout460.xml"/><Relationship Id="rId23" Type="http://schemas.openxmlformats.org/officeDocument/2006/relationships/slideLayout" Target="../slideLayouts/slideLayout468.xml"/><Relationship Id="rId28" Type="http://schemas.openxmlformats.org/officeDocument/2006/relationships/slideLayout" Target="../slideLayouts/slideLayout473.xml"/><Relationship Id="rId36" Type="http://schemas.openxmlformats.org/officeDocument/2006/relationships/slideLayout" Target="../slideLayouts/slideLayout481.xml"/><Relationship Id="rId10" Type="http://schemas.openxmlformats.org/officeDocument/2006/relationships/slideLayout" Target="../slideLayouts/slideLayout455.xml"/><Relationship Id="rId19" Type="http://schemas.openxmlformats.org/officeDocument/2006/relationships/slideLayout" Target="../slideLayouts/slideLayout464.xml"/><Relationship Id="rId31" Type="http://schemas.openxmlformats.org/officeDocument/2006/relationships/slideLayout" Target="../slideLayouts/slideLayout476.xml"/><Relationship Id="rId4" Type="http://schemas.openxmlformats.org/officeDocument/2006/relationships/slideLayout" Target="../slideLayouts/slideLayout449.xml"/><Relationship Id="rId9" Type="http://schemas.openxmlformats.org/officeDocument/2006/relationships/slideLayout" Target="../slideLayouts/slideLayout454.xml"/><Relationship Id="rId14" Type="http://schemas.openxmlformats.org/officeDocument/2006/relationships/slideLayout" Target="../slideLayouts/slideLayout459.xml"/><Relationship Id="rId22" Type="http://schemas.openxmlformats.org/officeDocument/2006/relationships/slideLayout" Target="../slideLayouts/slideLayout467.xml"/><Relationship Id="rId27" Type="http://schemas.openxmlformats.org/officeDocument/2006/relationships/slideLayout" Target="../slideLayouts/slideLayout472.xml"/><Relationship Id="rId30" Type="http://schemas.openxmlformats.org/officeDocument/2006/relationships/slideLayout" Target="../slideLayouts/slideLayout475.xml"/><Relationship Id="rId35" Type="http://schemas.openxmlformats.org/officeDocument/2006/relationships/slideLayout" Target="../slideLayouts/slideLayout480.xml"/><Relationship Id="rId8" Type="http://schemas.openxmlformats.org/officeDocument/2006/relationships/slideLayout" Target="../slideLayouts/slideLayout453.xml"/><Relationship Id="rId3" Type="http://schemas.openxmlformats.org/officeDocument/2006/relationships/slideLayout" Target="../slideLayouts/slideLayout44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95.xml"/><Relationship Id="rId18" Type="http://schemas.openxmlformats.org/officeDocument/2006/relationships/slideLayout" Target="../slideLayouts/slideLayout500.xml"/><Relationship Id="rId26" Type="http://schemas.openxmlformats.org/officeDocument/2006/relationships/slideLayout" Target="../slideLayouts/slideLayout508.xml"/><Relationship Id="rId39" Type="http://schemas.openxmlformats.org/officeDocument/2006/relationships/image" Target="../media/image13.png"/><Relationship Id="rId21" Type="http://schemas.openxmlformats.org/officeDocument/2006/relationships/slideLayout" Target="../slideLayouts/slideLayout503.xml"/><Relationship Id="rId34" Type="http://schemas.openxmlformats.org/officeDocument/2006/relationships/slideLayout" Target="../slideLayouts/slideLayout516.xml"/><Relationship Id="rId7" Type="http://schemas.openxmlformats.org/officeDocument/2006/relationships/slideLayout" Target="../slideLayouts/slideLayout489.xml"/><Relationship Id="rId12" Type="http://schemas.openxmlformats.org/officeDocument/2006/relationships/slideLayout" Target="../slideLayouts/slideLayout494.xml"/><Relationship Id="rId17" Type="http://schemas.openxmlformats.org/officeDocument/2006/relationships/slideLayout" Target="../slideLayouts/slideLayout499.xml"/><Relationship Id="rId25" Type="http://schemas.openxmlformats.org/officeDocument/2006/relationships/slideLayout" Target="../slideLayouts/slideLayout507.xml"/><Relationship Id="rId33" Type="http://schemas.openxmlformats.org/officeDocument/2006/relationships/slideLayout" Target="../slideLayouts/slideLayout515.xml"/><Relationship Id="rId38" Type="http://schemas.openxmlformats.org/officeDocument/2006/relationships/theme" Target="../theme/theme14.xml"/><Relationship Id="rId2" Type="http://schemas.openxmlformats.org/officeDocument/2006/relationships/slideLayout" Target="../slideLayouts/slideLayout484.xml"/><Relationship Id="rId16" Type="http://schemas.openxmlformats.org/officeDocument/2006/relationships/slideLayout" Target="../slideLayouts/slideLayout498.xml"/><Relationship Id="rId20" Type="http://schemas.openxmlformats.org/officeDocument/2006/relationships/slideLayout" Target="../slideLayouts/slideLayout502.xml"/><Relationship Id="rId29" Type="http://schemas.openxmlformats.org/officeDocument/2006/relationships/slideLayout" Target="../slideLayouts/slideLayout511.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24" Type="http://schemas.openxmlformats.org/officeDocument/2006/relationships/slideLayout" Target="../slideLayouts/slideLayout506.xml"/><Relationship Id="rId32" Type="http://schemas.openxmlformats.org/officeDocument/2006/relationships/slideLayout" Target="../slideLayouts/slideLayout514.xml"/><Relationship Id="rId37" Type="http://schemas.openxmlformats.org/officeDocument/2006/relationships/slideLayout" Target="../slideLayouts/slideLayout519.xml"/><Relationship Id="rId5" Type="http://schemas.openxmlformats.org/officeDocument/2006/relationships/slideLayout" Target="../slideLayouts/slideLayout487.xml"/><Relationship Id="rId15" Type="http://schemas.openxmlformats.org/officeDocument/2006/relationships/slideLayout" Target="../slideLayouts/slideLayout497.xml"/><Relationship Id="rId23" Type="http://schemas.openxmlformats.org/officeDocument/2006/relationships/slideLayout" Target="../slideLayouts/slideLayout505.xml"/><Relationship Id="rId28" Type="http://schemas.openxmlformats.org/officeDocument/2006/relationships/slideLayout" Target="../slideLayouts/slideLayout510.xml"/><Relationship Id="rId36" Type="http://schemas.openxmlformats.org/officeDocument/2006/relationships/slideLayout" Target="../slideLayouts/slideLayout518.xml"/><Relationship Id="rId10" Type="http://schemas.openxmlformats.org/officeDocument/2006/relationships/slideLayout" Target="../slideLayouts/slideLayout492.xml"/><Relationship Id="rId19" Type="http://schemas.openxmlformats.org/officeDocument/2006/relationships/slideLayout" Target="../slideLayouts/slideLayout501.xml"/><Relationship Id="rId31" Type="http://schemas.openxmlformats.org/officeDocument/2006/relationships/slideLayout" Target="../slideLayouts/slideLayout513.xml"/><Relationship Id="rId4" Type="http://schemas.openxmlformats.org/officeDocument/2006/relationships/slideLayout" Target="../slideLayouts/slideLayout486.xml"/><Relationship Id="rId9" Type="http://schemas.openxmlformats.org/officeDocument/2006/relationships/slideLayout" Target="../slideLayouts/slideLayout491.xml"/><Relationship Id="rId14" Type="http://schemas.openxmlformats.org/officeDocument/2006/relationships/slideLayout" Target="../slideLayouts/slideLayout496.xml"/><Relationship Id="rId22" Type="http://schemas.openxmlformats.org/officeDocument/2006/relationships/slideLayout" Target="../slideLayouts/slideLayout504.xml"/><Relationship Id="rId27" Type="http://schemas.openxmlformats.org/officeDocument/2006/relationships/slideLayout" Target="../slideLayouts/slideLayout509.xml"/><Relationship Id="rId30" Type="http://schemas.openxmlformats.org/officeDocument/2006/relationships/slideLayout" Target="../slideLayouts/slideLayout512.xml"/><Relationship Id="rId35" Type="http://schemas.openxmlformats.org/officeDocument/2006/relationships/slideLayout" Target="../slideLayouts/slideLayout517.xml"/><Relationship Id="rId8" Type="http://schemas.openxmlformats.org/officeDocument/2006/relationships/slideLayout" Target="../slideLayouts/slideLayout490.xml"/><Relationship Id="rId3" Type="http://schemas.openxmlformats.org/officeDocument/2006/relationships/slideLayout" Target="../slideLayouts/slideLayout485.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532.xml"/><Relationship Id="rId18" Type="http://schemas.openxmlformats.org/officeDocument/2006/relationships/slideLayout" Target="../slideLayouts/slideLayout537.xml"/><Relationship Id="rId26" Type="http://schemas.openxmlformats.org/officeDocument/2006/relationships/slideLayout" Target="../slideLayouts/slideLayout545.xml"/><Relationship Id="rId39" Type="http://schemas.openxmlformats.org/officeDocument/2006/relationships/image" Target="../media/image13.png"/><Relationship Id="rId21" Type="http://schemas.openxmlformats.org/officeDocument/2006/relationships/slideLayout" Target="../slideLayouts/slideLayout540.xml"/><Relationship Id="rId34" Type="http://schemas.openxmlformats.org/officeDocument/2006/relationships/slideLayout" Target="../slideLayouts/slideLayout553.xml"/><Relationship Id="rId7" Type="http://schemas.openxmlformats.org/officeDocument/2006/relationships/slideLayout" Target="../slideLayouts/slideLayout526.xml"/><Relationship Id="rId12" Type="http://schemas.openxmlformats.org/officeDocument/2006/relationships/slideLayout" Target="../slideLayouts/slideLayout531.xml"/><Relationship Id="rId17" Type="http://schemas.openxmlformats.org/officeDocument/2006/relationships/slideLayout" Target="../slideLayouts/slideLayout536.xml"/><Relationship Id="rId25" Type="http://schemas.openxmlformats.org/officeDocument/2006/relationships/slideLayout" Target="../slideLayouts/slideLayout544.xml"/><Relationship Id="rId33" Type="http://schemas.openxmlformats.org/officeDocument/2006/relationships/slideLayout" Target="../slideLayouts/slideLayout552.xml"/><Relationship Id="rId38" Type="http://schemas.openxmlformats.org/officeDocument/2006/relationships/theme" Target="../theme/theme15.xml"/><Relationship Id="rId2" Type="http://schemas.openxmlformats.org/officeDocument/2006/relationships/slideLayout" Target="../slideLayouts/slideLayout521.xml"/><Relationship Id="rId16" Type="http://schemas.openxmlformats.org/officeDocument/2006/relationships/slideLayout" Target="../slideLayouts/slideLayout535.xml"/><Relationship Id="rId20" Type="http://schemas.openxmlformats.org/officeDocument/2006/relationships/slideLayout" Target="../slideLayouts/slideLayout539.xml"/><Relationship Id="rId29" Type="http://schemas.openxmlformats.org/officeDocument/2006/relationships/slideLayout" Target="../slideLayouts/slideLayout548.xml"/><Relationship Id="rId1" Type="http://schemas.openxmlformats.org/officeDocument/2006/relationships/slideLayout" Target="../slideLayouts/slideLayout520.xml"/><Relationship Id="rId6" Type="http://schemas.openxmlformats.org/officeDocument/2006/relationships/slideLayout" Target="../slideLayouts/slideLayout525.xml"/><Relationship Id="rId11" Type="http://schemas.openxmlformats.org/officeDocument/2006/relationships/slideLayout" Target="../slideLayouts/slideLayout530.xml"/><Relationship Id="rId24" Type="http://schemas.openxmlformats.org/officeDocument/2006/relationships/slideLayout" Target="../slideLayouts/slideLayout543.xml"/><Relationship Id="rId32" Type="http://schemas.openxmlformats.org/officeDocument/2006/relationships/slideLayout" Target="../slideLayouts/slideLayout551.xml"/><Relationship Id="rId37" Type="http://schemas.openxmlformats.org/officeDocument/2006/relationships/slideLayout" Target="../slideLayouts/slideLayout556.xml"/><Relationship Id="rId5" Type="http://schemas.openxmlformats.org/officeDocument/2006/relationships/slideLayout" Target="../slideLayouts/slideLayout524.xml"/><Relationship Id="rId15" Type="http://schemas.openxmlformats.org/officeDocument/2006/relationships/slideLayout" Target="../slideLayouts/slideLayout534.xml"/><Relationship Id="rId23" Type="http://schemas.openxmlformats.org/officeDocument/2006/relationships/slideLayout" Target="../slideLayouts/slideLayout542.xml"/><Relationship Id="rId28" Type="http://schemas.openxmlformats.org/officeDocument/2006/relationships/slideLayout" Target="../slideLayouts/slideLayout547.xml"/><Relationship Id="rId36" Type="http://schemas.openxmlformats.org/officeDocument/2006/relationships/slideLayout" Target="../slideLayouts/slideLayout555.xml"/><Relationship Id="rId10" Type="http://schemas.openxmlformats.org/officeDocument/2006/relationships/slideLayout" Target="../slideLayouts/slideLayout529.xml"/><Relationship Id="rId19" Type="http://schemas.openxmlformats.org/officeDocument/2006/relationships/slideLayout" Target="../slideLayouts/slideLayout538.xml"/><Relationship Id="rId31" Type="http://schemas.openxmlformats.org/officeDocument/2006/relationships/slideLayout" Target="../slideLayouts/slideLayout550.xml"/><Relationship Id="rId4" Type="http://schemas.openxmlformats.org/officeDocument/2006/relationships/slideLayout" Target="../slideLayouts/slideLayout523.xml"/><Relationship Id="rId9" Type="http://schemas.openxmlformats.org/officeDocument/2006/relationships/slideLayout" Target="../slideLayouts/slideLayout528.xml"/><Relationship Id="rId14" Type="http://schemas.openxmlformats.org/officeDocument/2006/relationships/slideLayout" Target="../slideLayouts/slideLayout533.xml"/><Relationship Id="rId22" Type="http://schemas.openxmlformats.org/officeDocument/2006/relationships/slideLayout" Target="../slideLayouts/slideLayout541.xml"/><Relationship Id="rId27" Type="http://schemas.openxmlformats.org/officeDocument/2006/relationships/slideLayout" Target="../slideLayouts/slideLayout546.xml"/><Relationship Id="rId30" Type="http://schemas.openxmlformats.org/officeDocument/2006/relationships/slideLayout" Target="../slideLayouts/slideLayout549.xml"/><Relationship Id="rId35" Type="http://schemas.openxmlformats.org/officeDocument/2006/relationships/slideLayout" Target="../slideLayouts/slideLayout554.xml"/><Relationship Id="rId8" Type="http://schemas.openxmlformats.org/officeDocument/2006/relationships/slideLayout" Target="../slideLayouts/slideLayout527.xml"/><Relationship Id="rId3" Type="http://schemas.openxmlformats.org/officeDocument/2006/relationships/slideLayout" Target="../slideLayouts/slideLayout522.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569.xml"/><Relationship Id="rId18" Type="http://schemas.openxmlformats.org/officeDocument/2006/relationships/slideLayout" Target="../slideLayouts/slideLayout574.xml"/><Relationship Id="rId26" Type="http://schemas.openxmlformats.org/officeDocument/2006/relationships/slideLayout" Target="../slideLayouts/slideLayout582.xml"/><Relationship Id="rId39" Type="http://schemas.openxmlformats.org/officeDocument/2006/relationships/image" Target="../media/image13.png"/><Relationship Id="rId21" Type="http://schemas.openxmlformats.org/officeDocument/2006/relationships/slideLayout" Target="../slideLayouts/slideLayout577.xml"/><Relationship Id="rId34" Type="http://schemas.openxmlformats.org/officeDocument/2006/relationships/slideLayout" Target="../slideLayouts/slideLayout590.xml"/><Relationship Id="rId7" Type="http://schemas.openxmlformats.org/officeDocument/2006/relationships/slideLayout" Target="../slideLayouts/slideLayout563.xml"/><Relationship Id="rId12" Type="http://schemas.openxmlformats.org/officeDocument/2006/relationships/slideLayout" Target="../slideLayouts/slideLayout568.xml"/><Relationship Id="rId17" Type="http://schemas.openxmlformats.org/officeDocument/2006/relationships/slideLayout" Target="../slideLayouts/slideLayout573.xml"/><Relationship Id="rId25" Type="http://schemas.openxmlformats.org/officeDocument/2006/relationships/slideLayout" Target="../slideLayouts/slideLayout581.xml"/><Relationship Id="rId33" Type="http://schemas.openxmlformats.org/officeDocument/2006/relationships/slideLayout" Target="../slideLayouts/slideLayout589.xml"/><Relationship Id="rId38" Type="http://schemas.openxmlformats.org/officeDocument/2006/relationships/theme" Target="../theme/theme16.xml"/><Relationship Id="rId2" Type="http://schemas.openxmlformats.org/officeDocument/2006/relationships/slideLayout" Target="../slideLayouts/slideLayout558.xml"/><Relationship Id="rId16" Type="http://schemas.openxmlformats.org/officeDocument/2006/relationships/slideLayout" Target="../slideLayouts/slideLayout572.xml"/><Relationship Id="rId20" Type="http://schemas.openxmlformats.org/officeDocument/2006/relationships/slideLayout" Target="../slideLayouts/slideLayout576.xml"/><Relationship Id="rId29" Type="http://schemas.openxmlformats.org/officeDocument/2006/relationships/slideLayout" Target="../slideLayouts/slideLayout585.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11" Type="http://schemas.openxmlformats.org/officeDocument/2006/relationships/slideLayout" Target="../slideLayouts/slideLayout567.xml"/><Relationship Id="rId24" Type="http://schemas.openxmlformats.org/officeDocument/2006/relationships/slideLayout" Target="../slideLayouts/slideLayout580.xml"/><Relationship Id="rId32" Type="http://schemas.openxmlformats.org/officeDocument/2006/relationships/slideLayout" Target="../slideLayouts/slideLayout588.xml"/><Relationship Id="rId37" Type="http://schemas.openxmlformats.org/officeDocument/2006/relationships/slideLayout" Target="../slideLayouts/slideLayout593.xml"/><Relationship Id="rId5" Type="http://schemas.openxmlformats.org/officeDocument/2006/relationships/slideLayout" Target="../slideLayouts/slideLayout561.xml"/><Relationship Id="rId15" Type="http://schemas.openxmlformats.org/officeDocument/2006/relationships/slideLayout" Target="../slideLayouts/slideLayout571.xml"/><Relationship Id="rId23" Type="http://schemas.openxmlformats.org/officeDocument/2006/relationships/slideLayout" Target="../slideLayouts/slideLayout579.xml"/><Relationship Id="rId28" Type="http://schemas.openxmlformats.org/officeDocument/2006/relationships/slideLayout" Target="../slideLayouts/slideLayout584.xml"/><Relationship Id="rId36" Type="http://schemas.openxmlformats.org/officeDocument/2006/relationships/slideLayout" Target="../slideLayouts/slideLayout592.xml"/><Relationship Id="rId10" Type="http://schemas.openxmlformats.org/officeDocument/2006/relationships/slideLayout" Target="../slideLayouts/slideLayout566.xml"/><Relationship Id="rId19" Type="http://schemas.openxmlformats.org/officeDocument/2006/relationships/slideLayout" Target="../slideLayouts/slideLayout575.xml"/><Relationship Id="rId31" Type="http://schemas.openxmlformats.org/officeDocument/2006/relationships/slideLayout" Target="../slideLayouts/slideLayout587.xml"/><Relationship Id="rId4" Type="http://schemas.openxmlformats.org/officeDocument/2006/relationships/slideLayout" Target="../slideLayouts/slideLayout560.xml"/><Relationship Id="rId9" Type="http://schemas.openxmlformats.org/officeDocument/2006/relationships/slideLayout" Target="../slideLayouts/slideLayout565.xml"/><Relationship Id="rId14" Type="http://schemas.openxmlformats.org/officeDocument/2006/relationships/slideLayout" Target="../slideLayouts/slideLayout570.xml"/><Relationship Id="rId22" Type="http://schemas.openxmlformats.org/officeDocument/2006/relationships/slideLayout" Target="../slideLayouts/slideLayout578.xml"/><Relationship Id="rId27" Type="http://schemas.openxmlformats.org/officeDocument/2006/relationships/slideLayout" Target="../slideLayouts/slideLayout583.xml"/><Relationship Id="rId30" Type="http://schemas.openxmlformats.org/officeDocument/2006/relationships/slideLayout" Target="../slideLayouts/slideLayout586.xml"/><Relationship Id="rId35" Type="http://schemas.openxmlformats.org/officeDocument/2006/relationships/slideLayout" Target="../slideLayouts/slideLayout591.xml"/><Relationship Id="rId8" Type="http://schemas.openxmlformats.org/officeDocument/2006/relationships/slideLayout" Target="../slideLayouts/slideLayout564.xml"/><Relationship Id="rId3" Type="http://schemas.openxmlformats.org/officeDocument/2006/relationships/slideLayout" Target="../slideLayouts/slideLayout559.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606.xml"/><Relationship Id="rId18" Type="http://schemas.openxmlformats.org/officeDocument/2006/relationships/slideLayout" Target="../slideLayouts/slideLayout611.xml"/><Relationship Id="rId26" Type="http://schemas.openxmlformats.org/officeDocument/2006/relationships/slideLayout" Target="../slideLayouts/slideLayout619.xml"/><Relationship Id="rId39" Type="http://schemas.openxmlformats.org/officeDocument/2006/relationships/image" Target="../media/image1.png"/><Relationship Id="rId21" Type="http://schemas.openxmlformats.org/officeDocument/2006/relationships/slideLayout" Target="../slideLayouts/slideLayout614.xml"/><Relationship Id="rId34" Type="http://schemas.openxmlformats.org/officeDocument/2006/relationships/slideLayout" Target="../slideLayouts/slideLayout627.xml"/><Relationship Id="rId7" Type="http://schemas.openxmlformats.org/officeDocument/2006/relationships/slideLayout" Target="../slideLayouts/slideLayout600.xml"/><Relationship Id="rId12" Type="http://schemas.openxmlformats.org/officeDocument/2006/relationships/slideLayout" Target="../slideLayouts/slideLayout605.xml"/><Relationship Id="rId17" Type="http://schemas.openxmlformats.org/officeDocument/2006/relationships/slideLayout" Target="../slideLayouts/slideLayout610.xml"/><Relationship Id="rId25" Type="http://schemas.openxmlformats.org/officeDocument/2006/relationships/slideLayout" Target="../slideLayouts/slideLayout618.xml"/><Relationship Id="rId33" Type="http://schemas.openxmlformats.org/officeDocument/2006/relationships/slideLayout" Target="../slideLayouts/slideLayout626.xml"/><Relationship Id="rId38" Type="http://schemas.openxmlformats.org/officeDocument/2006/relationships/theme" Target="../theme/theme17.xml"/><Relationship Id="rId2" Type="http://schemas.openxmlformats.org/officeDocument/2006/relationships/slideLayout" Target="../slideLayouts/slideLayout595.xml"/><Relationship Id="rId16" Type="http://schemas.openxmlformats.org/officeDocument/2006/relationships/slideLayout" Target="../slideLayouts/slideLayout609.xml"/><Relationship Id="rId20" Type="http://schemas.openxmlformats.org/officeDocument/2006/relationships/slideLayout" Target="../slideLayouts/slideLayout613.xml"/><Relationship Id="rId29" Type="http://schemas.openxmlformats.org/officeDocument/2006/relationships/slideLayout" Target="../slideLayouts/slideLayout622.xml"/><Relationship Id="rId1" Type="http://schemas.openxmlformats.org/officeDocument/2006/relationships/slideLayout" Target="../slideLayouts/slideLayout594.xml"/><Relationship Id="rId6" Type="http://schemas.openxmlformats.org/officeDocument/2006/relationships/slideLayout" Target="../slideLayouts/slideLayout599.xml"/><Relationship Id="rId11" Type="http://schemas.openxmlformats.org/officeDocument/2006/relationships/slideLayout" Target="../slideLayouts/slideLayout604.xml"/><Relationship Id="rId24" Type="http://schemas.openxmlformats.org/officeDocument/2006/relationships/slideLayout" Target="../slideLayouts/slideLayout617.xml"/><Relationship Id="rId32" Type="http://schemas.openxmlformats.org/officeDocument/2006/relationships/slideLayout" Target="../slideLayouts/slideLayout625.xml"/><Relationship Id="rId37" Type="http://schemas.openxmlformats.org/officeDocument/2006/relationships/slideLayout" Target="../slideLayouts/slideLayout630.xml"/><Relationship Id="rId5" Type="http://schemas.openxmlformats.org/officeDocument/2006/relationships/slideLayout" Target="../slideLayouts/slideLayout598.xml"/><Relationship Id="rId15" Type="http://schemas.openxmlformats.org/officeDocument/2006/relationships/slideLayout" Target="../slideLayouts/slideLayout608.xml"/><Relationship Id="rId23" Type="http://schemas.openxmlformats.org/officeDocument/2006/relationships/slideLayout" Target="../slideLayouts/slideLayout616.xml"/><Relationship Id="rId28" Type="http://schemas.openxmlformats.org/officeDocument/2006/relationships/slideLayout" Target="../slideLayouts/slideLayout621.xml"/><Relationship Id="rId36" Type="http://schemas.openxmlformats.org/officeDocument/2006/relationships/slideLayout" Target="../slideLayouts/slideLayout629.xml"/><Relationship Id="rId10" Type="http://schemas.openxmlformats.org/officeDocument/2006/relationships/slideLayout" Target="../slideLayouts/slideLayout603.xml"/><Relationship Id="rId19" Type="http://schemas.openxmlformats.org/officeDocument/2006/relationships/slideLayout" Target="../slideLayouts/slideLayout612.xml"/><Relationship Id="rId31" Type="http://schemas.openxmlformats.org/officeDocument/2006/relationships/slideLayout" Target="../slideLayouts/slideLayout624.xml"/><Relationship Id="rId4" Type="http://schemas.openxmlformats.org/officeDocument/2006/relationships/slideLayout" Target="../slideLayouts/slideLayout597.xml"/><Relationship Id="rId9" Type="http://schemas.openxmlformats.org/officeDocument/2006/relationships/slideLayout" Target="../slideLayouts/slideLayout602.xml"/><Relationship Id="rId14" Type="http://schemas.openxmlformats.org/officeDocument/2006/relationships/slideLayout" Target="../slideLayouts/slideLayout607.xml"/><Relationship Id="rId22" Type="http://schemas.openxmlformats.org/officeDocument/2006/relationships/slideLayout" Target="../slideLayouts/slideLayout615.xml"/><Relationship Id="rId27" Type="http://schemas.openxmlformats.org/officeDocument/2006/relationships/slideLayout" Target="../slideLayouts/slideLayout620.xml"/><Relationship Id="rId30" Type="http://schemas.openxmlformats.org/officeDocument/2006/relationships/slideLayout" Target="../slideLayouts/slideLayout623.xml"/><Relationship Id="rId35" Type="http://schemas.openxmlformats.org/officeDocument/2006/relationships/slideLayout" Target="../slideLayouts/slideLayout628.xml"/><Relationship Id="rId8" Type="http://schemas.openxmlformats.org/officeDocument/2006/relationships/slideLayout" Target="../slideLayouts/slideLayout601.xml"/><Relationship Id="rId3" Type="http://schemas.openxmlformats.org/officeDocument/2006/relationships/slideLayout" Target="../slideLayouts/slideLayout596.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643.xml"/><Relationship Id="rId18" Type="http://schemas.openxmlformats.org/officeDocument/2006/relationships/slideLayout" Target="../slideLayouts/slideLayout648.xml"/><Relationship Id="rId26" Type="http://schemas.openxmlformats.org/officeDocument/2006/relationships/slideLayout" Target="../slideLayouts/slideLayout656.xml"/><Relationship Id="rId39" Type="http://schemas.openxmlformats.org/officeDocument/2006/relationships/theme" Target="../theme/theme18.xml"/><Relationship Id="rId21" Type="http://schemas.openxmlformats.org/officeDocument/2006/relationships/slideLayout" Target="../slideLayouts/slideLayout651.xml"/><Relationship Id="rId34" Type="http://schemas.openxmlformats.org/officeDocument/2006/relationships/slideLayout" Target="../slideLayouts/slideLayout664.xml"/><Relationship Id="rId7" Type="http://schemas.openxmlformats.org/officeDocument/2006/relationships/slideLayout" Target="../slideLayouts/slideLayout637.xml"/><Relationship Id="rId12" Type="http://schemas.openxmlformats.org/officeDocument/2006/relationships/slideLayout" Target="../slideLayouts/slideLayout642.xml"/><Relationship Id="rId17" Type="http://schemas.openxmlformats.org/officeDocument/2006/relationships/slideLayout" Target="../slideLayouts/slideLayout647.xml"/><Relationship Id="rId25" Type="http://schemas.openxmlformats.org/officeDocument/2006/relationships/slideLayout" Target="../slideLayouts/slideLayout655.xml"/><Relationship Id="rId33" Type="http://schemas.openxmlformats.org/officeDocument/2006/relationships/slideLayout" Target="../slideLayouts/slideLayout663.xml"/><Relationship Id="rId38" Type="http://schemas.openxmlformats.org/officeDocument/2006/relationships/slideLayout" Target="../slideLayouts/slideLayout668.xml"/><Relationship Id="rId2" Type="http://schemas.openxmlformats.org/officeDocument/2006/relationships/slideLayout" Target="../slideLayouts/slideLayout632.xml"/><Relationship Id="rId16" Type="http://schemas.openxmlformats.org/officeDocument/2006/relationships/slideLayout" Target="../slideLayouts/slideLayout646.xml"/><Relationship Id="rId20" Type="http://schemas.openxmlformats.org/officeDocument/2006/relationships/slideLayout" Target="../slideLayouts/slideLayout650.xml"/><Relationship Id="rId29" Type="http://schemas.openxmlformats.org/officeDocument/2006/relationships/slideLayout" Target="../slideLayouts/slideLayout659.xml"/><Relationship Id="rId1" Type="http://schemas.openxmlformats.org/officeDocument/2006/relationships/slideLayout" Target="../slideLayouts/slideLayout631.xml"/><Relationship Id="rId6" Type="http://schemas.openxmlformats.org/officeDocument/2006/relationships/slideLayout" Target="../slideLayouts/slideLayout636.xml"/><Relationship Id="rId11" Type="http://schemas.openxmlformats.org/officeDocument/2006/relationships/slideLayout" Target="../slideLayouts/slideLayout641.xml"/><Relationship Id="rId24" Type="http://schemas.openxmlformats.org/officeDocument/2006/relationships/slideLayout" Target="../slideLayouts/slideLayout654.xml"/><Relationship Id="rId32" Type="http://schemas.openxmlformats.org/officeDocument/2006/relationships/slideLayout" Target="../slideLayouts/slideLayout662.xml"/><Relationship Id="rId37" Type="http://schemas.openxmlformats.org/officeDocument/2006/relationships/slideLayout" Target="../slideLayouts/slideLayout667.xml"/><Relationship Id="rId40" Type="http://schemas.openxmlformats.org/officeDocument/2006/relationships/image" Target="../media/image1.png"/><Relationship Id="rId5" Type="http://schemas.openxmlformats.org/officeDocument/2006/relationships/slideLayout" Target="../slideLayouts/slideLayout635.xml"/><Relationship Id="rId15" Type="http://schemas.openxmlformats.org/officeDocument/2006/relationships/slideLayout" Target="../slideLayouts/slideLayout645.xml"/><Relationship Id="rId23" Type="http://schemas.openxmlformats.org/officeDocument/2006/relationships/slideLayout" Target="../slideLayouts/slideLayout653.xml"/><Relationship Id="rId28" Type="http://schemas.openxmlformats.org/officeDocument/2006/relationships/slideLayout" Target="../slideLayouts/slideLayout658.xml"/><Relationship Id="rId36" Type="http://schemas.openxmlformats.org/officeDocument/2006/relationships/slideLayout" Target="../slideLayouts/slideLayout666.xml"/><Relationship Id="rId10" Type="http://schemas.openxmlformats.org/officeDocument/2006/relationships/slideLayout" Target="../slideLayouts/slideLayout640.xml"/><Relationship Id="rId19" Type="http://schemas.openxmlformats.org/officeDocument/2006/relationships/slideLayout" Target="../slideLayouts/slideLayout649.xml"/><Relationship Id="rId31" Type="http://schemas.openxmlformats.org/officeDocument/2006/relationships/slideLayout" Target="../slideLayouts/slideLayout661.xml"/><Relationship Id="rId4" Type="http://schemas.openxmlformats.org/officeDocument/2006/relationships/slideLayout" Target="../slideLayouts/slideLayout634.xml"/><Relationship Id="rId9" Type="http://schemas.openxmlformats.org/officeDocument/2006/relationships/slideLayout" Target="../slideLayouts/slideLayout639.xml"/><Relationship Id="rId14" Type="http://schemas.openxmlformats.org/officeDocument/2006/relationships/slideLayout" Target="../slideLayouts/slideLayout644.xml"/><Relationship Id="rId22" Type="http://schemas.openxmlformats.org/officeDocument/2006/relationships/slideLayout" Target="../slideLayouts/slideLayout652.xml"/><Relationship Id="rId27" Type="http://schemas.openxmlformats.org/officeDocument/2006/relationships/slideLayout" Target="../slideLayouts/slideLayout657.xml"/><Relationship Id="rId30" Type="http://schemas.openxmlformats.org/officeDocument/2006/relationships/slideLayout" Target="../slideLayouts/slideLayout660.xml"/><Relationship Id="rId35" Type="http://schemas.openxmlformats.org/officeDocument/2006/relationships/slideLayout" Target="../slideLayouts/slideLayout665.xml"/><Relationship Id="rId8" Type="http://schemas.openxmlformats.org/officeDocument/2006/relationships/slideLayout" Target="../slideLayouts/slideLayout638.xml"/><Relationship Id="rId3" Type="http://schemas.openxmlformats.org/officeDocument/2006/relationships/slideLayout" Target="../slideLayouts/slideLayout63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image" Target="../media/image1.png"/><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image" Target="../media/image1.png"/><Relationship Id="rId21" Type="http://schemas.openxmlformats.org/officeDocument/2006/relationships/slideLayout" Target="../slideLayouts/slideLayout96.xml"/><Relationship Id="rId34" Type="http://schemas.openxmlformats.org/officeDocument/2006/relationships/slideLayout" Target="../slideLayouts/slideLayout109.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theme" Target="../theme/theme3.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8" Type="http://schemas.openxmlformats.org/officeDocument/2006/relationships/slideLayout" Target="../slideLayouts/slideLayout83.xml"/><Relationship Id="rId3"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image" Target="../media/image1.png"/><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theme" Target="../theme/theme4.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slideLayout" Target="../slideLayouts/slideLayout141.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slideLayout" Target="../slideLayouts/slideLayout143.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8" Type="http://schemas.openxmlformats.org/officeDocument/2006/relationships/slideLayout" Target="../slideLayouts/slideLayout120.xml"/><Relationship Id="rId3" Type="http://schemas.openxmlformats.org/officeDocument/2006/relationships/slideLayout" Target="../slideLayouts/slideLayout11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26" Type="http://schemas.openxmlformats.org/officeDocument/2006/relationships/slideLayout" Target="../slideLayouts/slideLayout175.xml"/><Relationship Id="rId39" Type="http://schemas.openxmlformats.org/officeDocument/2006/relationships/image" Target="../media/image13.png"/><Relationship Id="rId21" Type="http://schemas.openxmlformats.org/officeDocument/2006/relationships/slideLayout" Target="../slideLayouts/slideLayout170.xml"/><Relationship Id="rId34" Type="http://schemas.openxmlformats.org/officeDocument/2006/relationships/slideLayout" Target="../slideLayouts/slideLayout183.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slideLayout" Target="../slideLayouts/slideLayout174.xml"/><Relationship Id="rId33" Type="http://schemas.openxmlformats.org/officeDocument/2006/relationships/slideLayout" Target="../slideLayouts/slideLayout182.xml"/><Relationship Id="rId38" Type="http://schemas.openxmlformats.org/officeDocument/2006/relationships/theme" Target="../theme/theme5.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29" Type="http://schemas.openxmlformats.org/officeDocument/2006/relationships/slideLayout" Target="../slideLayouts/slideLayout178.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slideLayout" Target="../slideLayouts/slideLayout173.xml"/><Relationship Id="rId32" Type="http://schemas.openxmlformats.org/officeDocument/2006/relationships/slideLayout" Target="../slideLayouts/slideLayout181.xml"/><Relationship Id="rId37" Type="http://schemas.openxmlformats.org/officeDocument/2006/relationships/slideLayout" Target="../slideLayouts/slideLayout186.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slideLayout" Target="../slideLayouts/slideLayout172.xml"/><Relationship Id="rId28" Type="http://schemas.openxmlformats.org/officeDocument/2006/relationships/slideLayout" Target="../slideLayouts/slideLayout177.xml"/><Relationship Id="rId36" Type="http://schemas.openxmlformats.org/officeDocument/2006/relationships/slideLayout" Target="../slideLayouts/slideLayout185.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31" Type="http://schemas.openxmlformats.org/officeDocument/2006/relationships/slideLayout" Target="../slideLayouts/slideLayout180.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slideLayout" Target="../slideLayouts/slideLayout171.xml"/><Relationship Id="rId27" Type="http://schemas.openxmlformats.org/officeDocument/2006/relationships/slideLayout" Target="../slideLayouts/slideLayout176.xml"/><Relationship Id="rId30" Type="http://schemas.openxmlformats.org/officeDocument/2006/relationships/slideLayout" Target="../slideLayouts/slideLayout179.xml"/><Relationship Id="rId35" Type="http://schemas.openxmlformats.org/officeDocument/2006/relationships/slideLayout" Target="../slideLayouts/slideLayout184.xml"/><Relationship Id="rId8" Type="http://schemas.openxmlformats.org/officeDocument/2006/relationships/slideLayout" Target="../slideLayouts/slideLayout157.xml"/><Relationship Id="rId3"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9" Type="http://schemas.openxmlformats.org/officeDocument/2006/relationships/image" Target="../media/image13.png"/><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38" Type="http://schemas.openxmlformats.org/officeDocument/2006/relationships/theme" Target="../theme/theme6.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slideLayout" Target="../slideLayouts/slideLayout215.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37" Type="http://schemas.openxmlformats.org/officeDocument/2006/relationships/slideLayout" Target="../slideLayouts/slideLayout223.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slideLayout" Target="../slideLayouts/slideLayout222.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 Id="rId8" Type="http://schemas.openxmlformats.org/officeDocument/2006/relationships/slideLayout" Target="../slideLayouts/slideLayout194.xml"/><Relationship Id="rId3" Type="http://schemas.openxmlformats.org/officeDocument/2006/relationships/slideLayout" Target="../slideLayouts/slideLayout18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26" Type="http://schemas.openxmlformats.org/officeDocument/2006/relationships/slideLayout" Target="../slideLayouts/slideLayout249.xml"/><Relationship Id="rId39" Type="http://schemas.openxmlformats.org/officeDocument/2006/relationships/image" Target="../media/image1.png"/><Relationship Id="rId21" Type="http://schemas.openxmlformats.org/officeDocument/2006/relationships/slideLayout" Target="../slideLayouts/slideLayout244.xml"/><Relationship Id="rId34" Type="http://schemas.openxmlformats.org/officeDocument/2006/relationships/slideLayout" Target="../slideLayouts/slideLayout257.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5" Type="http://schemas.openxmlformats.org/officeDocument/2006/relationships/slideLayout" Target="../slideLayouts/slideLayout248.xml"/><Relationship Id="rId33" Type="http://schemas.openxmlformats.org/officeDocument/2006/relationships/slideLayout" Target="../slideLayouts/slideLayout256.xml"/><Relationship Id="rId38" Type="http://schemas.openxmlformats.org/officeDocument/2006/relationships/theme" Target="../theme/theme7.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20" Type="http://schemas.openxmlformats.org/officeDocument/2006/relationships/slideLayout" Target="../slideLayouts/slideLayout243.xml"/><Relationship Id="rId29" Type="http://schemas.openxmlformats.org/officeDocument/2006/relationships/slideLayout" Target="../slideLayouts/slideLayout252.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24" Type="http://schemas.openxmlformats.org/officeDocument/2006/relationships/slideLayout" Target="../slideLayouts/slideLayout247.xml"/><Relationship Id="rId32" Type="http://schemas.openxmlformats.org/officeDocument/2006/relationships/slideLayout" Target="../slideLayouts/slideLayout255.xml"/><Relationship Id="rId37" Type="http://schemas.openxmlformats.org/officeDocument/2006/relationships/slideLayout" Target="../slideLayouts/slideLayout260.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23" Type="http://schemas.openxmlformats.org/officeDocument/2006/relationships/slideLayout" Target="../slideLayouts/slideLayout246.xml"/><Relationship Id="rId28" Type="http://schemas.openxmlformats.org/officeDocument/2006/relationships/slideLayout" Target="../slideLayouts/slideLayout251.xml"/><Relationship Id="rId36" Type="http://schemas.openxmlformats.org/officeDocument/2006/relationships/slideLayout" Target="../slideLayouts/slideLayout259.xml"/><Relationship Id="rId10" Type="http://schemas.openxmlformats.org/officeDocument/2006/relationships/slideLayout" Target="../slideLayouts/slideLayout233.xml"/><Relationship Id="rId19" Type="http://schemas.openxmlformats.org/officeDocument/2006/relationships/slideLayout" Target="../slideLayouts/slideLayout242.xml"/><Relationship Id="rId31" Type="http://schemas.openxmlformats.org/officeDocument/2006/relationships/slideLayout" Target="../slideLayouts/slideLayout254.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 Id="rId22" Type="http://schemas.openxmlformats.org/officeDocument/2006/relationships/slideLayout" Target="../slideLayouts/slideLayout245.xml"/><Relationship Id="rId27" Type="http://schemas.openxmlformats.org/officeDocument/2006/relationships/slideLayout" Target="../slideLayouts/slideLayout250.xml"/><Relationship Id="rId30" Type="http://schemas.openxmlformats.org/officeDocument/2006/relationships/slideLayout" Target="../slideLayouts/slideLayout253.xml"/><Relationship Id="rId35" Type="http://schemas.openxmlformats.org/officeDocument/2006/relationships/slideLayout" Target="../slideLayouts/slideLayout258.xml"/><Relationship Id="rId8" Type="http://schemas.openxmlformats.org/officeDocument/2006/relationships/slideLayout" Target="../slideLayouts/slideLayout231.xml"/><Relationship Id="rId3" Type="http://schemas.openxmlformats.org/officeDocument/2006/relationships/slideLayout" Target="../slideLayouts/slideLayout226.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3.xml"/><Relationship Id="rId18" Type="http://schemas.openxmlformats.org/officeDocument/2006/relationships/slideLayout" Target="../slideLayouts/slideLayout278.xml"/><Relationship Id="rId26" Type="http://schemas.openxmlformats.org/officeDocument/2006/relationships/slideLayout" Target="../slideLayouts/slideLayout286.xml"/><Relationship Id="rId39" Type="http://schemas.openxmlformats.org/officeDocument/2006/relationships/image" Target="../media/image1.png"/><Relationship Id="rId21" Type="http://schemas.openxmlformats.org/officeDocument/2006/relationships/slideLayout" Target="../slideLayouts/slideLayout281.xml"/><Relationship Id="rId34" Type="http://schemas.openxmlformats.org/officeDocument/2006/relationships/slideLayout" Target="../slideLayouts/slideLayout294.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5" Type="http://schemas.openxmlformats.org/officeDocument/2006/relationships/slideLayout" Target="../slideLayouts/slideLayout285.xml"/><Relationship Id="rId33" Type="http://schemas.openxmlformats.org/officeDocument/2006/relationships/slideLayout" Target="../slideLayouts/slideLayout293.xml"/><Relationship Id="rId38" Type="http://schemas.openxmlformats.org/officeDocument/2006/relationships/theme" Target="../theme/theme8.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20" Type="http://schemas.openxmlformats.org/officeDocument/2006/relationships/slideLayout" Target="../slideLayouts/slideLayout280.xml"/><Relationship Id="rId29" Type="http://schemas.openxmlformats.org/officeDocument/2006/relationships/slideLayout" Target="../slideLayouts/slideLayout289.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24" Type="http://schemas.openxmlformats.org/officeDocument/2006/relationships/slideLayout" Target="../slideLayouts/slideLayout284.xml"/><Relationship Id="rId32" Type="http://schemas.openxmlformats.org/officeDocument/2006/relationships/slideLayout" Target="../slideLayouts/slideLayout292.xml"/><Relationship Id="rId37" Type="http://schemas.openxmlformats.org/officeDocument/2006/relationships/slideLayout" Target="../slideLayouts/slideLayout297.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23" Type="http://schemas.openxmlformats.org/officeDocument/2006/relationships/slideLayout" Target="../slideLayouts/slideLayout283.xml"/><Relationship Id="rId28" Type="http://schemas.openxmlformats.org/officeDocument/2006/relationships/slideLayout" Target="../slideLayouts/slideLayout288.xml"/><Relationship Id="rId36" Type="http://schemas.openxmlformats.org/officeDocument/2006/relationships/slideLayout" Target="../slideLayouts/slideLayout296.xml"/><Relationship Id="rId10" Type="http://schemas.openxmlformats.org/officeDocument/2006/relationships/slideLayout" Target="../slideLayouts/slideLayout270.xml"/><Relationship Id="rId19" Type="http://schemas.openxmlformats.org/officeDocument/2006/relationships/slideLayout" Target="../slideLayouts/slideLayout279.xml"/><Relationship Id="rId31" Type="http://schemas.openxmlformats.org/officeDocument/2006/relationships/slideLayout" Target="../slideLayouts/slideLayout291.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 Id="rId22" Type="http://schemas.openxmlformats.org/officeDocument/2006/relationships/slideLayout" Target="../slideLayouts/slideLayout282.xml"/><Relationship Id="rId27" Type="http://schemas.openxmlformats.org/officeDocument/2006/relationships/slideLayout" Target="../slideLayouts/slideLayout287.xml"/><Relationship Id="rId30" Type="http://schemas.openxmlformats.org/officeDocument/2006/relationships/slideLayout" Target="../slideLayouts/slideLayout290.xml"/><Relationship Id="rId35" Type="http://schemas.openxmlformats.org/officeDocument/2006/relationships/slideLayout" Target="../slideLayouts/slideLayout295.xml"/><Relationship Id="rId8" Type="http://schemas.openxmlformats.org/officeDocument/2006/relationships/slideLayout" Target="../slideLayouts/slideLayout268.xml"/><Relationship Id="rId3" Type="http://schemas.openxmlformats.org/officeDocument/2006/relationships/slideLayout" Target="../slideLayouts/slideLayout26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26" Type="http://schemas.openxmlformats.org/officeDocument/2006/relationships/slideLayout" Target="../slideLayouts/slideLayout323.xml"/><Relationship Id="rId39" Type="http://schemas.openxmlformats.org/officeDocument/2006/relationships/image" Target="../media/image1.png"/><Relationship Id="rId21" Type="http://schemas.openxmlformats.org/officeDocument/2006/relationships/slideLayout" Target="../slideLayouts/slideLayout318.xml"/><Relationship Id="rId34" Type="http://schemas.openxmlformats.org/officeDocument/2006/relationships/slideLayout" Target="../slideLayouts/slideLayout331.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5" Type="http://schemas.openxmlformats.org/officeDocument/2006/relationships/slideLayout" Target="../slideLayouts/slideLayout322.xml"/><Relationship Id="rId33" Type="http://schemas.openxmlformats.org/officeDocument/2006/relationships/slideLayout" Target="../slideLayouts/slideLayout330.xml"/><Relationship Id="rId38" Type="http://schemas.openxmlformats.org/officeDocument/2006/relationships/theme" Target="../theme/theme9.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slideLayout" Target="../slideLayouts/slideLayout317.xml"/><Relationship Id="rId29" Type="http://schemas.openxmlformats.org/officeDocument/2006/relationships/slideLayout" Target="../slideLayouts/slideLayout326.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24" Type="http://schemas.openxmlformats.org/officeDocument/2006/relationships/slideLayout" Target="../slideLayouts/slideLayout321.xml"/><Relationship Id="rId32" Type="http://schemas.openxmlformats.org/officeDocument/2006/relationships/slideLayout" Target="../slideLayouts/slideLayout329.xml"/><Relationship Id="rId37" Type="http://schemas.openxmlformats.org/officeDocument/2006/relationships/slideLayout" Target="../slideLayouts/slideLayout334.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23" Type="http://schemas.openxmlformats.org/officeDocument/2006/relationships/slideLayout" Target="../slideLayouts/slideLayout320.xml"/><Relationship Id="rId28" Type="http://schemas.openxmlformats.org/officeDocument/2006/relationships/slideLayout" Target="../slideLayouts/slideLayout325.xml"/><Relationship Id="rId36" Type="http://schemas.openxmlformats.org/officeDocument/2006/relationships/slideLayout" Target="../slideLayouts/slideLayout333.xml"/><Relationship Id="rId10" Type="http://schemas.openxmlformats.org/officeDocument/2006/relationships/slideLayout" Target="../slideLayouts/slideLayout307.xml"/><Relationship Id="rId19" Type="http://schemas.openxmlformats.org/officeDocument/2006/relationships/slideLayout" Target="../slideLayouts/slideLayout316.xml"/><Relationship Id="rId31" Type="http://schemas.openxmlformats.org/officeDocument/2006/relationships/slideLayout" Target="../slideLayouts/slideLayout328.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slideLayout" Target="../slideLayouts/slideLayout319.xml"/><Relationship Id="rId27" Type="http://schemas.openxmlformats.org/officeDocument/2006/relationships/slideLayout" Target="../slideLayouts/slideLayout324.xml"/><Relationship Id="rId30" Type="http://schemas.openxmlformats.org/officeDocument/2006/relationships/slideLayout" Target="../slideLayouts/slideLayout327.xml"/><Relationship Id="rId35" Type="http://schemas.openxmlformats.org/officeDocument/2006/relationships/slideLayout" Target="../slideLayouts/slideLayout332.xml"/><Relationship Id="rId8" Type="http://schemas.openxmlformats.org/officeDocument/2006/relationships/slideLayout" Target="../slideLayouts/slideLayout305.xml"/><Relationship Id="rId3" Type="http://schemas.openxmlformats.org/officeDocument/2006/relationships/slideLayout" Target="../slideLayouts/slideLayout3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 id="2147484349" r:id="rId38"/>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85272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40047064-45CD-5C4F-944D-FA033569141F}"/>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9891579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 id="2147484116" r:id="rId33"/>
    <p:sldLayoutId id="2147484117" r:id="rId34"/>
    <p:sldLayoutId id="2147484118" r:id="rId35"/>
    <p:sldLayoutId id="2147484119" r:id="rId36"/>
    <p:sldLayoutId id="214748412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30A165C8-D66E-F946-9F6F-EF11DC08AEA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378084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48701250"/>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 id="2147484189" r:id="rId30"/>
    <p:sldLayoutId id="2147484190" r:id="rId31"/>
    <p:sldLayoutId id="2147484191" r:id="rId32"/>
    <p:sldLayoutId id="2147484192" r:id="rId33"/>
    <p:sldLayoutId id="2147484193" r:id="rId34"/>
    <p:sldLayoutId id="2147484194" r:id="rId35"/>
    <p:sldLayoutId id="2147484195" r:id="rId36"/>
    <p:sldLayoutId id="214748419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593EAC62-7F5B-8A44-BC29-CEED6BB8099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8035266"/>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 id="2147484233" r:id="rId36"/>
    <p:sldLayoutId id="2147484234"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511B2933-5997-A34E-B170-A9007385D908}"/>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137631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CE68011D-0CB5-8740-8A5F-B46B5CF3AFF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1978865"/>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 id="2147484307" r:id="rId34"/>
    <p:sldLayoutId id="2147484308" r:id="rId35"/>
    <p:sldLayoutId id="2147484309" r:id="rId36"/>
    <p:sldLayoutId id="214748431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0CD2E6F4-6638-894F-98A3-CED6AD4A2036}"/>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526921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r>
              <a:rPr lang="en-US"/>
              <a:t>15-11-2022</a:t>
            </a:r>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Presentatie Milieuvoetafdruk van de zorgsector bij VWS-GMT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pic>
        <p:nvPicPr>
          <p:cNvPr id="8" name="Afbeelding 7">
            <a:extLst>
              <a:ext uri="{FF2B5EF4-FFF2-40B4-BE49-F238E27FC236}">
                <a16:creationId xmlns:a16="http://schemas.microsoft.com/office/drawing/2014/main" id="{DCCC3EFD-5666-154D-B35E-5574C9B1DAF0}"/>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15508853"/>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63" r:id="rId13"/>
    <p:sldLayoutId id="2147484364" r:id="rId14"/>
    <p:sldLayoutId id="2147484365" r:id="rId15"/>
    <p:sldLayoutId id="2147484366" r:id="rId16"/>
    <p:sldLayoutId id="2147484367" r:id="rId17"/>
    <p:sldLayoutId id="2147484368" r:id="rId18"/>
    <p:sldLayoutId id="2147484369" r:id="rId19"/>
    <p:sldLayoutId id="2147484370" r:id="rId20"/>
    <p:sldLayoutId id="2147484371" r:id="rId21"/>
    <p:sldLayoutId id="2147484372" r:id="rId22"/>
    <p:sldLayoutId id="2147484373" r:id="rId23"/>
    <p:sldLayoutId id="2147484374" r:id="rId24"/>
    <p:sldLayoutId id="2147484375" r:id="rId25"/>
    <p:sldLayoutId id="2147484376" r:id="rId26"/>
    <p:sldLayoutId id="2147484377" r:id="rId27"/>
    <p:sldLayoutId id="2147484378" r:id="rId28"/>
    <p:sldLayoutId id="2147484379" r:id="rId29"/>
    <p:sldLayoutId id="2147484380" r:id="rId30"/>
    <p:sldLayoutId id="2147484381" r:id="rId31"/>
    <p:sldLayoutId id="2147484382" r:id="rId32"/>
    <p:sldLayoutId id="2147484383" r:id="rId33"/>
    <p:sldLayoutId id="2147484384" r:id="rId34"/>
    <p:sldLayoutId id="2147484385" r:id="rId35"/>
    <p:sldLayoutId id="2147484386" r:id="rId36"/>
    <p:sldLayoutId id="2147484387" r:id="rId37"/>
    <p:sldLayoutId id="2147484388" r:id="rId38"/>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DCCC3EFD-5666-154D-B35E-5574C9B1DAF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40221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1A34A4EC-7D06-6644-8C98-B5197760F64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882317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C4EA48F5-3B2F-264A-80BD-50184817795C}"/>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86006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B7E18EBE-482B-7E48-89D1-039D8F337A0A}"/>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56647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37" name="Afbeelding 36">
            <a:extLst>
              <a:ext uri="{FF2B5EF4-FFF2-40B4-BE49-F238E27FC236}">
                <a16:creationId xmlns:a16="http://schemas.microsoft.com/office/drawing/2014/main" id="{ED518EBA-44F0-9144-AC57-3270B06A38B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058255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1137613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 id="2147483961" r:id="rId30"/>
    <p:sldLayoutId id="2147483962" r:id="rId31"/>
    <p:sldLayoutId id="2147483963" r:id="rId32"/>
    <p:sldLayoutId id="2147483964" r:id="rId33"/>
    <p:sldLayoutId id="2147483965" r:id="rId34"/>
    <p:sldLayoutId id="2147483966" r:id="rId35"/>
    <p:sldLayoutId id="2147483967" r:id="rId36"/>
    <p:sldLayoutId id="214748396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9244763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6075388C-50A2-4345-A1B1-96ADAB6FFCC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3459210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8.xml"/><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44.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44.xml"/></Relationships>
</file>

<file path=ppt/slides/_rels/slide2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rivm.nl/duurzamez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FAIR_dat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rivm.nl/duurzamezorg" TargetMode="External"/><Relationship Id="rId5" Type="http://schemas.openxmlformats.org/officeDocument/2006/relationships/image" Target="../media/image50.sv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Susanne.waaijers@rivm.nl" TargetMode="External"/><Relationship Id="rId5" Type="http://schemas.openxmlformats.org/officeDocument/2006/relationships/hyperlink" Target="mailto:duurzamezort@rivm.nl" TargetMode="External"/><Relationship Id="rId4" Type="http://schemas.openxmlformats.org/officeDocument/2006/relationships/hyperlink" Target="http://www.rivm.nl/duurzamez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lancetcountdown.org/2021-report/" TargetMode="External"/><Relationship Id="rId4" Type="http://schemas.openxmlformats.org/officeDocument/2006/relationships/hyperlink" Target="https://www.rivm.nl/klimaat-en-gezondhei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BF9BF8C-A978-4F06-941A-2E927D2EA7D6}"/>
              </a:ext>
            </a:extLst>
          </p:cNvPr>
          <p:cNvPicPr>
            <a:picLocks noChangeAspect="1"/>
          </p:cNvPicPr>
          <p:nvPr/>
        </p:nvPicPr>
        <p:blipFill rotWithShape="1">
          <a:blip r:embed="rId2">
            <a:extLst>
              <a:ext uri="{28A0092B-C50C-407E-A947-70E740481C1C}">
                <a14:useLocalDpi xmlns:a14="http://schemas.microsoft.com/office/drawing/2010/main" val="0"/>
              </a:ext>
            </a:extLst>
          </a:blip>
          <a:srcRect t="29322" b="19097"/>
          <a:stretch/>
        </p:blipFill>
        <p:spPr>
          <a:xfrm>
            <a:off x="20" y="10"/>
            <a:ext cx="12191980" cy="342740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pic>
      <p:sp>
        <p:nvSpPr>
          <p:cNvPr id="2" name="Titel 1"/>
          <p:cNvSpPr>
            <a:spLocks noGrp="1"/>
          </p:cNvSpPr>
          <p:nvPr>
            <p:ph type="title"/>
          </p:nvPr>
        </p:nvSpPr>
        <p:spPr>
          <a:xfrm>
            <a:off x="634999" y="3528077"/>
            <a:ext cx="11365943" cy="2333413"/>
          </a:xfrm>
        </p:spPr>
        <p:txBody>
          <a:bodyPr anchor="t">
            <a:normAutofit fontScale="90000"/>
          </a:bodyPr>
          <a:lstStyle/>
          <a:p>
            <a:pPr marL="0" marR="0" lvl="0" indent="0" algn="l" defTabSz="914400" rtl="0" eaLnBrk="1" fontAlgn="auto" latinLnBrk="0" hangingPunct="1">
              <a:lnSpc>
                <a:spcPct val="110000"/>
              </a:lnSpc>
              <a:spcBef>
                <a:spcPts val="1200"/>
              </a:spcBef>
              <a:spcAft>
                <a:spcPts val="0"/>
              </a:spcAft>
              <a:buClr>
                <a:srgbClr val="CA005D"/>
              </a:buClr>
              <a:buSzPct val="80000"/>
              <a:buFont typeface="Verdana" panose="020B0604030504040204" pitchFamily="34" charset="0"/>
              <a:buNone/>
              <a:tabLst/>
              <a:defRPr/>
            </a:pPr>
            <a:r>
              <a:rPr lang="en-US" sz="3200" dirty="0"/>
              <a:t>Milieu </a:t>
            </a:r>
            <a:r>
              <a:rPr lang="en-US" sz="3200" dirty="0" err="1"/>
              <a:t>effecten</a:t>
            </a:r>
            <a:r>
              <a:rPr lang="en-US" sz="3200" dirty="0"/>
              <a:t> </a:t>
            </a:r>
            <a:r>
              <a:rPr lang="en-US" sz="3200" dirty="0" err="1"/>
              <a:t>meten</a:t>
            </a:r>
            <a:r>
              <a:rPr lang="en-US" sz="3200" dirty="0"/>
              <a:t> om </a:t>
            </a:r>
            <a:r>
              <a:rPr lang="en-US" sz="3200" dirty="0" err="1"/>
              <a:t>te</a:t>
            </a:r>
            <a:r>
              <a:rPr lang="en-US" sz="3200" dirty="0"/>
              <a:t> </a:t>
            </a:r>
            <a:r>
              <a:rPr lang="en-US" sz="3200" dirty="0" err="1"/>
              <a:t>zorgen</a:t>
            </a:r>
            <a:r>
              <a:rPr lang="en-US" sz="3200" dirty="0"/>
              <a:t> </a:t>
            </a:r>
            <a:r>
              <a:rPr lang="en-US" sz="3200" dirty="0" err="1"/>
              <a:t>voor</a:t>
            </a:r>
            <a:r>
              <a:rPr lang="en-US" sz="3200" dirty="0"/>
              <a:t> de </a:t>
            </a:r>
            <a:r>
              <a:rPr lang="en-US" sz="3200" dirty="0" err="1"/>
              <a:t>toekomst</a:t>
            </a:r>
            <a:r>
              <a:rPr lang="en-US" sz="3200" dirty="0"/>
              <a:t>.</a:t>
            </a:r>
            <a:br>
              <a:rPr lang="en-US" dirty="0"/>
            </a:br>
            <a:br>
              <a:rPr lang="en-US" dirty="0"/>
            </a:br>
            <a:r>
              <a:rPr lang="en-US" sz="2000" dirty="0" err="1"/>
              <a:t>Bataafs</a:t>
            </a:r>
            <a:r>
              <a:rPr lang="en-US" sz="2000" dirty="0"/>
              <a:t> </a:t>
            </a:r>
            <a:r>
              <a:rPr lang="en-US" sz="2000" dirty="0" err="1"/>
              <a:t>Genootschap</a:t>
            </a:r>
            <a:r>
              <a:rPr lang="en-US" sz="2000" dirty="0"/>
              <a:t> der </a:t>
            </a:r>
            <a:r>
              <a:rPr lang="en-US" sz="2000" dirty="0" err="1"/>
              <a:t>Proefondervindelijke</a:t>
            </a:r>
            <a:r>
              <a:rPr lang="en-US" sz="2000" dirty="0"/>
              <a:t> </a:t>
            </a:r>
            <a:r>
              <a:rPr lang="en-US" sz="2000" dirty="0" err="1"/>
              <a:t>Wijsbegeerte</a:t>
            </a:r>
            <a:r>
              <a:rPr lang="en-US" sz="2000" dirty="0"/>
              <a:t>, Rotterdam</a:t>
            </a:r>
            <a:br>
              <a:rPr lang="en-US" sz="2000" dirty="0"/>
            </a:br>
            <a:br>
              <a:rPr lang="en-US" sz="2000" dirty="0"/>
            </a:br>
            <a:r>
              <a:rPr kumimoji="0" lang="en-US" sz="1800" b="0" i="0" u="none" strike="noStrike" kern="1200" cap="none" spc="0" normalizeH="0" baseline="0" noProof="0" dirty="0">
                <a:ln>
                  <a:noFill/>
                </a:ln>
                <a:solidFill>
                  <a:srgbClr val="000000"/>
                </a:solidFill>
                <a:effectLst/>
                <a:uLnTx/>
                <a:uFillTx/>
                <a:latin typeface="Verdana"/>
                <a:ea typeface="+mn-ea"/>
                <a:cs typeface="+mn-cs"/>
              </a:rPr>
              <a:t>Dr. Susanne Laura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Waaijers</a:t>
            </a:r>
            <a:r>
              <a:rPr kumimoji="0" lang="en-US" sz="1800" b="0" i="0" u="none" strike="noStrike" kern="1200" cap="none" spc="0" normalizeH="0" baseline="0" noProof="0" dirty="0">
                <a:ln>
                  <a:noFill/>
                </a:ln>
                <a:solidFill>
                  <a:srgbClr val="000000"/>
                </a:solidFill>
                <a:effectLst/>
                <a:uLnTx/>
                <a:uFillTx/>
                <a:latin typeface="Verdana"/>
                <a:ea typeface="+mn-ea"/>
                <a:cs typeface="+mn-cs"/>
              </a:rPr>
              <a:t> – van der Loop</a:t>
            </a:r>
            <a:br>
              <a:rPr kumimoji="0" lang="en-US" sz="1800" b="0" i="0" u="none" strike="noStrike" kern="1200" cap="none" spc="0" normalizeH="0" baseline="0" noProof="0" dirty="0">
                <a:ln>
                  <a:noFill/>
                </a:ln>
                <a:solidFill>
                  <a:srgbClr val="000000"/>
                </a:solidFill>
                <a:effectLst/>
                <a:uLnTx/>
                <a:uFillTx/>
                <a:latin typeface="Verdana"/>
                <a:ea typeface="+mn-ea"/>
                <a:cs typeface="+mn-cs"/>
              </a:rPr>
            </a:br>
            <a:r>
              <a:rPr kumimoji="0" lang="en-US" sz="1800" b="0" i="0" u="none" strike="noStrike" kern="1200" cap="none" spc="0" normalizeH="0" baseline="0" noProof="0" dirty="0" err="1">
                <a:ln>
                  <a:noFill/>
                </a:ln>
                <a:solidFill>
                  <a:srgbClr val="000000"/>
                </a:solidFill>
                <a:effectLst/>
                <a:uLnTx/>
                <a:uFillTx/>
                <a:latin typeface="Verdana"/>
                <a:ea typeface="+mn-ea"/>
                <a:cs typeface="+mn-cs"/>
              </a:rPr>
              <a:t>Rijksinstituut</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voor</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Volksgezondheid</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r>
              <a:rPr kumimoji="0" lang="en-US" sz="1800" b="0" i="0" u="none" strike="noStrike" kern="1200" cap="none" spc="0" normalizeH="0" baseline="0" noProof="0" dirty="0" err="1">
                <a:ln>
                  <a:noFill/>
                </a:ln>
                <a:solidFill>
                  <a:srgbClr val="000000"/>
                </a:solidFill>
                <a:effectLst/>
                <a:uLnTx/>
                <a:uFillTx/>
                <a:latin typeface="Verdana"/>
                <a:ea typeface="+mn-ea"/>
                <a:cs typeface="+mn-cs"/>
              </a:rPr>
              <a:t>en</a:t>
            </a:r>
            <a:r>
              <a:rPr kumimoji="0" lang="en-US" sz="1800" b="0" i="0" u="none" strike="noStrike" kern="1200" cap="none" spc="0" normalizeH="0" baseline="0" noProof="0" dirty="0">
                <a:ln>
                  <a:noFill/>
                </a:ln>
                <a:solidFill>
                  <a:srgbClr val="000000"/>
                </a:solidFill>
                <a:effectLst/>
                <a:uLnTx/>
                <a:uFillTx/>
                <a:latin typeface="Verdana"/>
                <a:ea typeface="+mn-ea"/>
                <a:cs typeface="+mn-cs"/>
              </a:rPr>
              <a:t> Milieu (RIVM)</a:t>
            </a:r>
            <a:endParaRPr lang="nl-NL" dirty="0"/>
          </a:p>
        </p:txBody>
      </p:sp>
      <p:sp>
        <p:nvSpPr>
          <p:cNvPr id="9" name="Date Placeholder 4">
            <a:extLst>
              <a:ext uri="{FF2B5EF4-FFF2-40B4-BE49-F238E27FC236}">
                <a16:creationId xmlns:a16="http://schemas.microsoft.com/office/drawing/2014/main" id="{637D9C46-C00A-6AA3-D4C4-D49E891DB5C6}"/>
              </a:ext>
            </a:extLst>
          </p:cNvPr>
          <p:cNvSpPr>
            <a:spLocks noGrp="1"/>
          </p:cNvSpPr>
          <p:nvPr>
            <p:ph type="dt" sz="half" idx="15"/>
          </p:nvPr>
        </p:nvSpPr>
        <p:spPr>
          <a:xfrm>
            <a:off x="635000" y="6543488"/>
            <a:ext cx="5003800" cy="264272"/>
          </a:xfrm>
        </p:spPr>
        <p:txBody>
          <a:bodyPr/>
          <a:lstStyle/>
          <a:p>
            <a:r>
              <a:rPr lang="en-US" sz="1050" dirty="0"/>
              <a:t>16 </a:t>
            </a:r>
            <a:r>
              <a:rPr lang="en-US" sz="1050" dirty="0" err="1"/>
              <a:t>januari</a:t>
            </a:r>
            <a:r>
              <a:rPr lang="en-US" sz="1050" dirty="0"/>
              <a:t> 2023</a:t>
            </a:r>
            <a:endParaRPr lang="nl-NL" sz="1050" dirty="0"/>
          </a:p>
          <a:p>
            <a:endParaRPr lang="nl-NL" dirty="0"/>
          </a:p>
        </p:txBody>
      </p:sp>
      <p:sp>
        <p:nvSpPr>
          <p:cNvPr id="11" name="Footer Placeholder 5">
            <a:extLst>
              <a:ext uri="{FF2B5EF4-FFF2-40B4-BE49-F238E27FC236}">
                <a16:creationId xmlns:a16="http://schemas.microsoft.com/office/drawing/2014/main" id="{C7D60FCC-CDF2-7B1B-91A6-B726F77EADF6}"/>
              </a:ext>
            </a:extLst>
          </p:cNvPr>
          <p:cNvSpPr>
            <a:spLocks noGrp="1"/>
          </p:cNvSpPr>
          <p:nvPr>
            <p:ph type="ftr" sz="quarter" idx="16"/>
          </p:nvPr>
        </p:nvSpPr>
        <p:spPr>
          <a:xfrm>
            <a:off x="635000" y="6221413"/>
            <a:ext cx="5003800" cy="322075"/>
          </a:xfrm>
        </p:spPr>
        <p:txBody>
          <a:bodyPr/>
          <a:lstStyle/>
          <a:p>
            <a:endParaRPr lang="nl-NL" dirty="0"/>
          </a:p>
        </p:txBody>
      </p:sp>
      <p:sp>
        <p:nvSpPr>
          <p:cNvPr id="13" name="Slide Number Placeholder 6">
            <a:extLst>
              <a:ext uri="{FF2B5EF4-FFF2-40B4-BE49-F238E27FC236}">
                <a16:creationId xmlns:a16="http://schemas.microsoft.com/office/drawing/2014/main" id="{07E6AB8D-8340-845A-0C71-427821D4E1EF}"/>
              </a:ext>
            </a:extLst>
          </p:cNvPr>
          <p:cNvSpPr>
            <a:spLocks noGrp="1"/>
          </p:cNvSpPr>
          <p:nvPr>
            <p:ph type="sldNum" sz="quarter" idx="17"/>
          </p:nvPr>
        </p:nvSpPr>
        <p:spPr>
          <a:xfrm>
            <a:off x="6553199" y="6221413"/>
            <a:ext cx="5005389" cy="322075"/>
          </a:xfrm>
        </p:spPr>
        <p:txBody>
          <a:bodyPr/>
          <a:lstStyle/>
          <a:p>
            <a:pPr>
              <a:spcAft>
                <a:spcPts val="600"/>
              </a:spcAft>
            </a:pPr>
            <a:fld id="{10A0A6AF-03C5-477E-939A-E28F7E7F05EA}" type="slidenum">
              <a:rPr lang="nl-NL" smtClean="0"/>
              <a:pPr>
                <a:spcAft>
                  <a:spcPts val="600"/>
                </a:spcAft>
              </a:pPr>
              <a:t>1</a:t>
            </a:fld>
            <a:endParaRPr lang="nl-NL" dirty="0"/>
          </a:p>
        </p:txBody>
      </p:sp>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6DBD99-E26F-418B-9E99-3AE5AA2A8FDE}"/>
              </a:ext>
            </a:extLst>
          </p:cNvPr>
          <p:cNvSpPr>
            <a:spLocks noGrp="1"/>
          </p:cNvSpPr>
          <p:nvPr>
            <p:ph type="sldNum" sz="quarter" idx="12"/>
          </p:nvPr>
        </p:nvSpPr>
        <p:spPr/>
        <p:txBody>
          <a:bodyPr/>
          <a:lstStyle/>
          <a:p>
            <a:fld id="{8FC21E99-CB6E-4E1C-8709-25BF64FEA530}" type="slidenum">
              <a:rPr lang="nl-NL" smtClean="0"/>
              <a:pPr/>
              <a:t>10</a:t>
            </a:fld>
            <a:endParaRPr lang="nl-NL"/>
          </a:p>
        </p:txBody>
      </p:sp>
      <p:sp>
        <p:nvSpPr>
          <p:cNvPr id="8" name="Title 1">
            <a:extLst>
              <a:ext uri="{FF2B5EF4-FFF2-40B4-BE49-F238E27FC236}">
                <a16:creationId xmlns:a16="http://schemas.microsoft.com/office/drawing/2014/main" id="{EA4A8A52-AF91-4474-A22A-97AC6A5F5D1D}"/>
              </a:ext>
            </a:extLst>
          </p:cNvPr>
          <p:cNvSpPr>
            <a:spLocks noGrp="1"/>
          </p:cNvSpPr>
          <p:nvPr>
            <p:ph type="title"/>
          </p:nvPr>
        </p:nvSpPr>
        <p:spPr>
          <a:xfrm>
            <a:off x="350555" y="352167"/>
            <a:ext cx="10923587" cy="1008279"/>
          </a:xfrm>
        </p:spPr>
        <p:txBody>
          <a:bodyPr>
            <a:normAutofit fontScale="90000"/>
          </a:bodyPr>
          <a:lstStyle/>
          <a:p>
            <a:r>
              <a:rPr lang="en-US" dirty="0"/>
              <a:t>Wat </a:t>
            </a:r>
            <a:r>
              <a:rPr lang="en-US" dirty="0" err="1"/>
              <a:t>wordt</a:t>
            </a:r>
            <a:r>
              <a:rPr lang="en-US" dirty="0"/>
              <a:t> er </a:t>
            </a:r>
            <a:r>
              <a:rPr lang="en-US" dirty="0" err="1"/>
              <a:t>gemeten</a:t>
            </a:r>
            <a:r>
              <a:rPr lang="en-US" dirty="0"/>
              <a:t> </a:t>
            </a:r>
            <a:r>
              <a:rPr lang="en-US" dirty="0" err="1"/>
              <a:t>voor</a:t>
            </a:r>
            <a:r>
              <a:rPr lang="en-US" dirty="0"/>
              <a:t> de </a:t>
            </a:r>
            <a:r>
              <a:rPr lang="en-US" dirty="0" err="1"/>
              <a:t>zorg</a:t>
            </a:r>
            <a:r>
              <a:rPr lang="en-US" dirty="0"/>
              <a:t> in Nederland?</a:t>
            </a:r>
            <a:endParaRPr lang="nl-NL" dirty="0"/>
          </a:p>
        </p:txBody>
      </p:sp>
      <p:sp>
        <p:nvSpPr>
          <p:cNvPr id="2" name="Content Placeholder 1">
            <a:extLst>
              <a:ext uri="{FF2B5EF4-FFF2-40B4-BE49-F238E27FC236}">
                <a16:creationId xmlns:a16="http://schemas.microsoft.com/office/drawing/2014/main" id="{4F3C2763-B9AE-4F45-84A4-39ED2A493D14}"/>
              </a:ext>
            </a:extLst>
          </p:cNvPr>
          <p:cNvSpPr>
            <a:spLocks noGrp="1"/>
          </p:cNvSpPr>
          <p:nvPr>
            <p:ph idx="1"/>
          </p:nvPr>
        </p:nvSpPr>
        <p:spPr>
          <a:xfrm>
            <a:off x="465667" y="1844402"/>
            <a:ext cx="10923588" cy="3931928"/>
          </a:xfrm>
        </p:spPr>
        <p:txBody>
          <a:bodyPr>
            <a:normAutofit/>
          </a:bodyPr>
          <a:lstStyle/>
          <a:p>
            <a:pPr marL="0" indent="0">
              <a:lnSpc>
                <a:spcPct val="150000"/>
              </a:lnSpc>
              <a:buNone/>
            </a:pPr>
            <a:r>
              <a:rPr lang="en-US" sz="2000" dirty="0"/>
              <a:t>Monitor </a:t>
            </a:r>
            <a:r>
              <a:rPr lang="en-US" sz="2000" dirty="0" err="1"/>
              <a:t>Verkenning</a:t>
            </a:r>
            <a:r>
              <a:rPr lang="en-US" sz="2000" dirty="0"/>
              <a:t>: </a:t>
            </a:r>
          </a:p>
          <a:p>
            <a:pPr lvl="1">
              <a:lnSpc>
                <a:spcPct val="150000"/>
              </a:lnSpc>
              <a:buFont typeface="Arial" panose="020B0604020202020204" pitchFamily="34" charset="0"/>
              <a:buChar char="•"/>
            </a:pPr>
            <a:r>
              <a:rPr lang="en-US" sz="1800" dirty="0" err="1"/>
              <a:t>Waarom</a:t>
            </a:r>
            <a:endParaRPr lang="en-US" sz="1800" dirty="0"/>
          </a:p>
          <a:p>
            <a:pPr lvl="1">
              <a:lnSpc>
                <a:spcPct val="150000"/>
              </a:lnSpc>
              <a:buFont typeface="Arial" panose="020B0604020202020204" pitchFamily="34" charset="0"/>
              <a:buChar char="•"/>
            </a:pPr>
            <a:r>
              <a:rPr lang="en-US" sz="1800" dirty="0"/>
              <a:t>Wat </a:t>
            </a:r>
          </a:p>
          <a:p>
            <a:pPr lvl="1">
              <a:lnSpc>
                <a:spcPct val="150000"/>
              </a:lnSpc>
              <a:buFont typeface="Arial" panose="020B0604020202020204" pitchFamily="34" charset="0"/>
              <a:buChar char="•"/>
            </a:pPr>
            <a:r>
              <a:rPr lang="en-US" sz="1800" dirty="0"/>
              <a:t>Hoe</a:t>
            </a:r>
          </a:p>
          <a:p>
            <a:pPr>
              <a:lnSpc>
                <a:spcPct val="150000"/>
              </a:lnSpc>
              <a:buFont typeface="Arial" panose="020B0604020202020204" pitchFamily="34" charset="0"/>
              <a:buChar char="•"/>
            </a:pPr>
            <a:r>
              <a:rPr lang="en-US" sz="2000" dirty="0" err="1"/>
              <a:t>Overzicht</a:t>
            </a:r>
            <a:r>
              <a:rPr lang="en-US" sz="2000" dirty="0"/>
              <a:t> </a:t>
            </a:r>
            <a:r>
              <a:rPr lang="en-US" sz="2000" dirty="0" err="1"/>
              <a:t>en</a:t>
            </a:r>
            <a:r>
              <a:rPr lang="en-US" sz="2000" dirty="0"/>
              <a:t> </a:t>
            </a:r>
            <a:r>
              <a:rPr lang="en-US" sz="2000" dirty="0" err="1"/>
              <a:t>mogelijke</a:t>
            </a:r>
            <a:r>
              <a:rPr lang="en-US" sz="2000" dirty="0"/>
              <a:t> </a:t>
            </a:r>
            <a:r>
              <a:rPr lang="en-US" sz="2000" dirty="0" err="1"/>
              <a:t>vervolgstappen</a:t>
            </a:r>
            <a:endParaRPr lang="en-US" sz="2000" dirty="0"/>
          </a:p>
        </p:txBody>
      </p:sp>
      <p:sp>
        <p:nvSpPr>
          <p:cNvPr id="10" name="TextBox 9">
            <a:extLst>
              <a:ext uri="{FF2B5EF4-FFF2-40B4-BE49-F238E27FC236}">
                <a16:creationId xmlns:a16="http://schemas.microsoft.com/office/drawing/2014/main" id="{AE296675-E455-4F0D-859C-D7ED399A96FB}"/>
              </a:ext>
            </a:extLst>
          </p:cNvPr>
          <p:cNvSpPr txBox="1"/>
          <p:nvPr/>
        </p:nvSpPr>
        <p:spPr>
          <a:xfrm>
            <a:off x="290520" y="6297267"/>
            <a:ext cx="11268068" cy="246221"/>
          </a:xfrm>
          <a:prstGeom prst="rect">
            <a:avLst/>
          </a:prstGeom>
          <a:noFill/>
        </p:spPr>
        <p:txBody>
          <a:bodyPr wrap="square">
            <a:spAutoFit/>
          </a:bodyPr>
          <a:lstStyle/>
          <a:p>
            <a:r>
              <a:rPr lang="nl-NL" sz="1000" dirty="0">
                <a:solidFill>
                  <a:schemeClr val="tx2">
                    <a:lumMod val="50000"/>
                  </a:schemeClr>
                </a:solidFill>
              </a:rPr>
              <a:t>Bron: Verkenning Monitoringsopties Green Deal Duurzame Zorg (GDDZ), RIVM briefrapport 2021-0072</a:t>
            </a:r>
          </a:p>
        </p:txBody>
      </p:sp>
      <p:pic>
        <p:nvPicPr>
          <p:cNvPr id="6" name="Picture 5">
            <a:extLst>
              <a:ext uri="{FF2B5EF4-FFF2-40B4-BE49-F238E27FC236}">
                <a16:creationId xmlns:a16="http://schemas.microsoft.com/office/drawing/2014/main" id="{4B60C6C7-16FA-40B6-B180-EADE475CD77E}"/>
              </a:ext>
            </a:extLst>
          </p:cNvPr>
          <p:cNvPicPr>
            <a:picLocks noChangeAspect="1"/>
          </p:cNvPicPr>
          <p:nvPr/>
        </p:nvPicPr>
        <p:blipFill>
          <a:blip r:embed="rId2"/>
          <a:stretch>
            <a:fillRect/>
          </a:stretch>
        </p:blipFill>
        <p:spPr>
          <a:xfrm>
            <a:off x="6378630" y="1842361"/>
            <a:ext cx="5347703" cy="3537479"/>
          </a:xfrm>
          <a:prstGeom prst="rect">
            <a:avLst/>
          </a:prstGeom>
        </p:spPr>
      </p:pic>
      <p:sp>
        <p:nvSpPr>
          <p:cNvPr id="13" name="Date Placeholder 4">
            <a:extLst>
              <a:ext uri="{FF2B5EF4-FFF2-40B4-BE49-F238E27FC236}">
                <a16:creationId xmlns:a16="http://schemas.microsoft.com/office/drawing/2014/main" id="{D6EE4D1B-F624-4F09-9B88-A048E68C6506}"/>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71947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0FA63E-6DEF-46B8-B06E-091929EE0E9C}"/>
              </a:ext>
            </a:extLst>
          </p:cNvPr>
          <p:cNvSpPr>
            <a:spLocks noGrp="1"/>
          </p:cNvSpPr>
          <p:nvPr>
            <p:ph type="sldNum" sz="quarter" idx="12"/>
          </p:nvPr>
        </p:nvSpPr>
        <p:spPr/>
        <p:txBody>
          <a:bodyPr/>
          <a:lstStyle/>
          <a:p>
            <a:fld id="{8FC21E99-CB6E-4E1C-8709-25BF64FEA530}" type="slidenum">
              <a:rPr lang="nl-NL" smtClean="0"/>
              <a:pPr/>
              <a:t>11</a:t>
            </a:fld>
            <a:endParaRPr lang="nl-NL"/>
          </a:p>
        </p:txBody>
      </p:sp>
      <p:sp>
        <p:nvSpPr>
          <p:cNvPr id="24" name="Title 1">
            <a:extLst>
              <a:ext uri="{FF2B5EF4-FFF2-40B4-BE49-F238E27FC236}">
                <a16:creationId xmlns:a16="http://schemas.microsoft.com/office/drawing/2014/main" id="{D9B50AA4-5772-43B3-97EB-D25745DB0B90}"/>
              </a:ext>
            </a:extLst>
          </p:cNvPr>
          <p:cNvSpPr>
            <a:spLocks noGrp="1"/>
          </p:cNvSpPr>
          <p:nvPr>
            <p:ph type="title"/>
          </p:nvPr>
        </p:nvSpPr>
        <p:spPr>
          <a:xfrm>
            <a:off x="2009775" y="1184300"/>
            <a:ext cx="8172450" cy="444500"/>
          </a:xfrm>
        </p:spPr>
        <p:txBody>
          <a:bodyPr>
            <a:normAutofit fontScale="90000"/>
          </a:bodyPr>
          <a:lstStyle/>
          <a:p>
            <a:r>
              <a:rPr lang="en-US" dirty="0" err="1"/>
              <a:t>Uitkomsten</a:t>
            </a:r>
            <a:r>
              <a:rPr lang="en-US" dirty="0"/>
              <a:t> interviews – wat</a:t>
            </a:r>
            <a:endParaRPr lang="nl-NL" dirty="0"/>
          </a:p>
        </p:txBody>
      </p:sp>
      <p:sp>
        <p:nvSpPr>
          <p:cNvPr id="2" name="Rectangle 1">
            <a:extLst>
              <a:ext uri="{FF2B5EF4-FFF2-40B4-BE49-F238E27FC236}">
                <a16:creationId xmlns:a16="http://schemas.microsoft.com/office/drawing/2014/main" id="{43D7F6A9-8904-4747-8053-2490CB817CF4}"/>
              </a:ext>
            </a:extLst>
          </p:cNvPr>
          <p:cNvSpPr/>
          <p:nvPr/>
        </p:nvSpPr>
        <p:spPr>
          <a:xfrm>
            <a:off x="1758256" y="1918571"/>
            <a:ext cx="8658225" cy="3775777"/>
          </a:xfrm>
          <a:prstGeom prst="rect">
            <a:avLst/>
          </a:prstGeom>
        </p:spPr>
        <p:txBody>
          <a:bodyPr wrap="square">
            <a:spAutoFit/>
          </a:bodyPr>
          <a:lstStyle/>
          <a:p>
            <a:pPr fontAlgn="auto">
              <a:lnSpc>
                <a:spcPct val="150000"/>
              </a:lnSpc>
            </a:pPr>
            <a:r>
              <a:rPr lang="nl-NL" dirty="0"/>
              <a:t>Proces/randvoorwaarden:</a:t>
            </a:r>
          </a:p>
          <a:p>
            <a:pPr marL="285750" indent="-285750">
              <a:lnSpc>
                <a:spcPct val="150000"/>
              </a:lnSpc>
              <a:buFont typeface="Arial" panose="020B0604020202020204" pitchFamily="34" charset="0"/>
              <a:buChar char="•"/>
            </a:pPr>
            <a:r>
              <a:rPr lang="nl-NL" dirty="0"/>
              <a:t>Delen van kennis</a:t>
            </a:r>
          </a:p>
          <a:p>
            <a:pPr marL="285750" indent="-285750">
              <a:lnSpc>
                <a:spcPct val="150000"/>
              </a:lnSpc>
              <a:buFont typeface="Arial" panose="020B0604020202020204" pitchFamily="34" charset="0"/>
              <a:buChar char="•"/>
            </a:pPr>
            <a:r>
              <a:rPr lang="nl-NL" dirty="0"/>
              <a:t>Bewustwording van duurzaamheid</a:t>
            </a:r>
          </a:p>
          <a:p>
            <a:pPr marL="285750" indent="-285750">
              <a:lnSpc>
                <a:spcPct val="150000"/>
              </a:lnSpc>
              <a:buFont typeface="Arial" panose="020B0604020202020204" pitchFamily="34" charset="0"/>
              <a:buChar char="•"/>
            </a:pPr>
            <a:r>
              <a:rPr lang="nl-NL" dirty="0"/>
              <a:t>Duurzaamheid geïntegreerd in beleidsplannen</a:t>
            </a:r>
          </a:p>
          <a:p>
            <a:pPr marL="285750" indent="-285750">
              <a:lnSpc>
                <a:spcPct val="150000"/>
              </a:lnSpc>
              <a:buFont typeface="Arial" panose="020B0604020202020204" pitchFamily="34" charset="0"/>
              <a:buChar char="•"/>
            </a:pPr>
            <a:r>
              <a:rPr lang="nl-NL" dirty="0"/>
              <a:t>Wetgeving (nieuwe wetgeving op het gebied van duurzaamheid)</a:t>
            </a:r>
          </a:p>
          <a:p>
            <a:pPr marL="285750" indent="-285750">
              <a:lnSpc>
                <a:spcPct val="150000"/>
              </a:lnSpc>
              <a:buFont typeface="Arial" panose="020B0604020202020204" pitchFamily="34" charset="0"/>
              <a:buChar char="•"/>
            </a:pPr>
            <a:r>
              <a:rPr lang="nl-NL" dirty="0"/>
              <a:t>Aantal Green Deal ondertekenaars (toename)</a:t>
            </a:r>
          </a:p>
          <a:p>
            <a:pPr marL="285750" indent="-285750">
              <a:lnSpc>
                <a:spcPct val="150000"/>
              </a:lnSpc>
              <a:buFont typeface="Arial" panose="020B0604020202020204" pitchFamily="34" charset="0"/>
              <a:buChar char="•"/>
            </a:pPr>
            <a:r>
              <a:rPr lang="nl-NL" dirty="0"/>
              <a:t>Onderwijs over duurzaamheid geïntegreerd in zorg- &amp; medische opleidingen</a:t>
            </a:r>
          </a:p>
          <a:p>
            <a:pPr>
              <a:lnSpc>
                <a:spcPct val="150000"/>
              </a:lnSpc>
            </a:pPr>
            <a:endParaRPr lang="nl-NL" dirty="0">
              <a:solidFill>
                <a:srgbClr val="000000"/>
              </a:solidFill>
              <a:ea typeface="DejaVu Sans"/>
              <a:cs typeface="Lohit Hindi"/>
            </a:endParaRPr>
          </a:p>
        </p:txBody>
      </p:sp>
      <p:sp>
        <p:nvSpPr>
          <p:cNvPr id="8" name="Rectangle 7">
            <a:extLst>
              <a:ext uri="{FF2B5EF4-FFF2-40B4-BE49-F238E27FC236}">
                <a16:creationId xmlns:a16="http://schemas.microsoft.com/office/drawing/2014/main" id="{E3C1A069-3E4A-4AE1-B1CE-1089C3CB8183}"/>
              </a:ext>
            </a:extLst>
          </p:cNvPr>
          <p:cNvSpPr/>
          <p:nvPr/>
        </p:nvSpPr>
        <p:spPr>
          <a:xfrm>
            <a:off x="1721768" y="6567156"/>
            <a:ext cx="7758608" cy="246221"/>
          </a:xfrm>
          <a:prstGeom prst="rect">
            <a:avLst/>
          </a:prstGeom>
        </p:spPr>
        <p:txBody>
          <a:bodyPr wrap="square">
            <a:spAutoFit/>
          </a:bodyPr>
          <a:lstStyle/>
          <a:p>
            <a:r>
              <a:rPr lang="nl-NL" sz="1000" dirty="0">
                <a:solidFill>
                  <a:schemeClr val="bg1"/>
                </a:solidFill>
              </a:rPr>
              <a:t>GDDZ Monitor Verkenning RIVM, Intern overleg VWS, Februari 2021</a:t>
            </a:r>
          </a:p>
        </p:txBody>
      </p:sp>
      <p:sp>
        <p:nvSpPr>
          <p:cNvPr id="6" name="Date Placeholder 4">
            <a:extLst>
              <a:ext uri="{FF2B5EF4-FFF2-40B4-BE49-F238E27FC236}">
                <a16:creationId xmlns:a16="http://schemas.microsoft.com/office/drawing/2014/main" id="{5E6E5077-46D9-4CF0-87EB-676E83D896BE}"/>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3" name="TextBox 2">
            <a:extLst>
              <a:ext uri="{FF2B5EF4-FFF2-40B4-BE49-F238E27FC236}">
                <a16:creationId xmlns:a16="http://schemas.microsoft.com/office/drawing/2014/main" id="{F0F52359-DB1D-2B04-EA1B-34CC576ABBAE}"/>
              </a:ext>
            </a:extLst>
          </p:cNvPr>
          <p:cNvSpPr txBox="1"/>
          <p:nvPr/>
        </p:nvSpPr>
        <p:spPr>
          <a:xfrm>
            <a:off x="290520" y="6297267"/>
            <a:ext cx="11268068" cy="246221"/>
          </a:xfrm>
          <a:prstGeom prst="rect">
            <a:avLst/>
          </a:prstGeom>
          <a:noFill/>
        </p:spPr>
        <p:txBody>
          <a:bodyPr wrap="square">
            <a:spAutoFit/>
          </a:bodyPr>
          <a:lstStyle/>
          <a:p>
            <a:r>
              <a:rPr lang="nl-NL" sz="1000" dirty="0">
                <a:solidFill>
                  <a:schemeClr val="tx2">
                    <a:lumMod val="50000"/>
                  </a:schemeClr>
                </a:solidFill>
              </a:rPr>
              <a:t>Bron: Verkenning Monitoringsopties Green Deal Duurzame Zorg (GDDZ), RIVM briefrapport 2021-0072</a:t>
            </a:r>
          </a:p>
        </p:txBody>
      </p:sp>
    </p:spTree>
    <p:extLst>
      <p:ext uri="{BB962C8B-B14F-4D97-AF65-F5344CB8AC3E}">
        <p14:creationId xmlns:p14="http://schemas.microsoft.com/office/powerpoint/2010/main" val="87013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0FA63E-6DEF-46B8-B06E-091929EE0E9C}"/>
              </a:ext>
            </a:extLst>
          </p:cNvPr>
          <p:cNvSpPr>
            <a:spLocks noGrp="1"/>
          </p:cNvSpPr>
          <p:nvPr>
            <p:ph type="sldNum" sz="quarter" idx="12"/>
          </p:nvPr>
        </p:nvSpPr>
        <p:spPr/>
        <p:txBody>
          <a:bodyPr/>
          <a:lstStyle/>
          <a:p>
            <a:fld id="{8FC21E99-CB6E-4E1C-8709-25BF64FEA530}" type="slidenum">
              <a:rPr lang="nl-NL" smtClean="0"/>
              <a:pPr/>
              <a:t>12</a:t>
            </a:fld>
            <a:endParaRPr lang="nl-NL"/>
          </a:p>
        </p:txBody>
      </p:sp>
      <p:sp>
        <p:nvSpPr>
          <p:cNvPr id="24" name="Title 1">
            <a:extLst>
              <a:ext uri="{FF2B5EF4-FFF2-40B4-BE49-F238E27FC236}">
                <a16:creationId xmlns:a16="http://schemas.microsoft.com/office/drawing/2014/main" id="{D9B50AA4-5772-43B3-97EB-D25745DB0B90}"/>
              </a:ext>
            </a:extLst>
          </p:cNvPr>
          <p:cNvSpPr>
            <a:spLocks noGrp="1"/>
          </p:cNvSpPr>
          <p:nvPr>
            <p:ph type="title"/>
          </p:nvPr>
        </p:nvSpPr>
        <p:spPr>
          <a:xfrm>
            <a:off x="2009775" y="1184300"/>
            <a:ext cx="8172450" cy="444500"/>
          </a:xfrm>
        </p:spPr>
        <p:txBody>
          <a:bodyPr>
            <a:normAutofit fontScale="90000"/>
          </a:bodyPr>
          <a:lstStyle/>
          <a:p>
            <a:r>
              <a:rPr lang="en-US" dirty="0" err="1"/>
              <a:t>Uitkomsten</a:t>
            </a:r>
            <a:r>
              <a:rPr lang="en-US" dirty="0"/>
              <a:t> interviews – wat</a:t>
            </a:r>
            <a:endParaRPr lang="nl-NL" dirty="0"/>
          </a:p>
        </p:txBody>
      </p:sp>
      <p:sp>
        <p:nvSpPr>
          <p:cNvPr id="2" name="Rectangle 1">
            <a:extLst>
              <a:ext uri="{FF2B5EF4-FFF2-40B4-BE49-F238E27FC236}">
                <a16:creationId xmlns:a16="http://schemas.microsoft.com/office/drawing/2014/main" id="{43D7F6A9-8904-4747-8053-2490CB817CF4}"/>
              </a:ext>
            </a:extLst>
          </p:cNvPr>
          <p:cNvSpPr/>
          <p:nvPr/>
        </p:nvSpPr>
        <p:spPr>
          <a:xfrm>
            <a:off x="1758256" y="1918570"/>
            <a:ext cx="8658225" cy="4606774"/>
          </a:xfrm>
          <a:prstGeom prst="rect">
            <a:avLst/>
          </a:prstGeom>
        </p:spPr>
        <p:txBody>
          <a:bodyPr wrap="square">
            <a:spAutoFit/>
          </a:bodyPr>
          <a:lstStyle/>
          <a:p>
            <a:pPr fontAlgn="auto">
              <a:lnSpc>
                <a:spcPct val="150000"/>
              </a:lnSpc>
            </a:pPr>
            <a:r>
              <a:rPr lang="nl-NL" dirty="0"/>
              <a:t>Milieuthema’s, o.a.:</a:t>
            </a:r>
          </a:p>
          <a:p>
            <a:pPr marL="285750" indent="-285750">
              <a:lnSpc>
                <a:spcPct val="150000"/>
              </a:lnSpc>
              <a:buFont typeface="Arial" panose="020B0604020202020204" pitchFamily="34" charset="0"/>
              <a:buChar char="•"/>
            </a:pPr>
            <a:r>
              <a:rPr lang="nl-NL" dirty="0"/>
              <a:t>Circulaire Economie koppelen aan CO2</a:t>
            </a:r>
          </a:p>
          <a:p>
            <a:pPr marL="285750" indent="-285750">
              <a:lnSpc>
                <a:spcPct val="150000"/>
              </a:lnSpc>
              <a:buFont typeface="Arial" panose="020B0604020202020204" pitchFamily="34" charset="0"/>
              <a:buChar char="•"/>
            </a:pPr>
            <a:r>
              <a:rPr lang="nl-NL" dirty="0"/>
              <a:t>Grondstoffen</a:t>
            </a:r>
          </a:p>
          <a:p>
            <a:pPr marL="285750" indent="-285750">
              <a:lnSpc>
                <a:spcPct val="150000"/>
              </a:lnSpc>
              <a:buFont typeface="Arial" panose="020B0604020202020204" pitchFamily="34" charset="0"/>
              <a:buChar char="•"/>
            </a:pPr>
            <a:r>
              <a:rPr lang="nl-NL" dirty="0"/>
              <a:t>Toxische stoffen</a:t>
            </a:r>
          </a:p>
          <a:p>
            <a:pPr marL="285750" indent="-285750">
              <a:lnSpc>
                <a:spcPct val="150000"/>
              </a:lnSpc>
              <a:buFont typeface="Arial" panose="020B0604020202020204" pitchFamily="34" charset="0"/>
              <a:buChar char="•"/>
            </a:pPr>
            <a:r>
              <a:rPr lang="nl-NL" dirty="0"/>
              <a:t>Chemicaliën</a:t>
            </a:r>
          </a:p>
          <a:p>
            <a:pPr marL="285750" indent="-285750">
              <a:lnSpc>
                <a:spcPct val="150000"/>
              </a:lnSpc>
              <a:buFont typeface="Arial" panose="020B0604020202020204" pitchFamily="34" charset="0"/>
              <a:buChar char="•"/>
            </a:pPr>
            <a:r>
              <a:rPr lang="nl-NL" dirty="0"/>
              <a:t>Hergebruik</a:t>
            </a:r>
          </a:p>
          <a:p>
            <a:pPr marL="285750" indent="-285750">
              <a:lnSpc>
                <a:spcPct val="150000"/>
              </a:lnSpc>
              <a:buFont typeface="Arial" panose="020B0604020202020204" pitchFamily="34" charset="0"/>
              <a:buChar char="•"/>
            </a:pPr>
            <a:r>
              <a:rPr lang="nl-NL" dirty="0"/>
              <a:t>Recycling</a:t>
            </a:r>
          </a:p>
          <a:p>
            <a:pPr marL="285750" indent="-285750">
              <a:lnSpc>
                <a:spcPct val="150000"/>
              </a:lnSpc>
              <a:buFont typeface="Arial" panose="020B0604020202020204" pitchFamily="34" charset="0"/>
              <a:buChar char="•"/>
            </a:pPr>
            <a:r>
              <a:rPr lang="nl-NL" dirty="0"/>
              <a:t>Gevaarlijk afval</a:t>
            </a:r>
          </a:p>
          <a:p>
            <a:pPr marL="285750" indent="-285750">
              <a:lnSpc>
                <a:spcPct val="150000"/>
              </a:lnSpc>
              <a:buFont typeface="Arial" panose="020B0604020202020204" pitchFamily="34" charset="0"/>
              <a:buChar char="•"/>
            </a:pPr>
            <a:r>
              <a:rPr lang="nl-NL" dirty="0"/>
              <a:t>Rest afval</a:t>
            </a:r>
          </a:p>
          <a:p>
            <a:pPr marL="285750" indent="-285750">
              <a:lnSpc>
                <a:spcPct val="150000"/>
              </a:lnSpc>
              <a:buFont typeface="Arial" panose="020B0604020202020204" pitchFamily="34" charset="0"/>
              <a:buChar char="•"/>
            </a:pPr>
            <a:r>
              <a:rPr lang="nl-NL" dirty="0"/>
              <a:t>Schoner milieu</a:t>
            </a:r>
          </a:p>
          <a:p>
            <a:pPr>
              <a:lnSpc>
                <a:spcPct val="150000"/>
              </a:lnSpc>
            </a:pPr>
            <a:endParaRPr lang="nl-NL" dirty="0">
              <a:solidFill>
                <a:srgbClr val="000000"/>
              </a:solidFill>
              <a:ea typeface="DejaVu Sans"/>
              <a:cs typeface="Lohit Hindi"/>
            </a:endParaRPr>
          </a:p>
        </p:txBody>
      </p:sp>
      <p:sp>
        <p:nvSpPr>
          <p:cNvPr id="7" name="Rectangle 6">
            <a:extLst>
              <a:ext uri="{FF2B5EF4-FFF2-40B4-BE49-F238E27FC236}">
                <a16:creationId xmlns:a16="http://schemas.microsoft.com/office/drawing/2014/main" id="{4150733C-A82D-4E49-93BF-218B7F9E51F2}"/>
              </a:ext>
            </a:extLst>
          </p:cNvPr>
          <p:cNvSpPr/>
          <p:nvPr/>
        </p:nvSpPr>
        <p:spPr>
          <a:xfrm>
            <a:off x="1721768" y="6567156"/>
            <a:ext cx="7758608" cy="246221"/>
          </a:xfrm>
          <a:prstGeom prst="rect">
            <a:avLst/>
          </a:prstGeom>
        </p:spPr>
        <p:txBody>
          <a:bodyPr wrap="square">
            <a:spAutoFit/>
          </a:bodyPr>
          <a:lstStyle/>
          <a:p>
            <a:r>
              <a:rPr lang="nl-NL" sz="1000" dirty="0">
                <a:solidFill>
                  <a:schemeClr val="bg1"/>
                </a:solidFill>
              </a:rPr>
              <a:t>GDDZ Monitor Verkenning RIVM, Intern overleg VWS, Februari 2021</a:t>
            </a:r>
          </a:p>
        </p:txBody>
      </p:sp>
      <p:sp>
        <p:nvSpPr>
          <p:cNvPr id="6" name="Date Placeholder 4">
            <a:extLst>
              <a:ext uri="{FF2B5EF4-FFF2-40B4-BE49-F238E27FC236}">
                <a16:creationId xmlns:a16="http://schemas.microsoft.com/office/drawing/2014/main" id="{4D5F13CE-9834-4E90-8808-6BDFCB680A93}"/>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3" name="TextBox 2">
            <a:extLst>
              <a:ext uri="{FF2B5EF4-FFF2-40B4-BE49-F238E27FC236}">
                <a16:creationId xmlns:a16="http://schemas.microsoft.com/office/drawing/2014/main" id="{754779D2-E762-4596-6366-C998195365E9}"/>
              </a:ext>
            </a:extLst>
          </p:cNvPr>
          <p:cNvSpPr txBox="1"/>
          <p:nvPr/>
        </p:nvSpPr>
        <p:spPr>
          <a:xfrm>
            <a:off x="290520" y="6297267"/>
            <a:ext cx="11268068" cy="246221"/>
          </a:xfrm>
          <a:prstGeom prst="rect">
            <a:avLst/>
          </a:prstGeom>
          <a:noFill/>
        </p:spPr>
        <p:txBody>
          <a:bodyPr wrap="square">
            <a:spAutoFit/>
          </a:bodyPr>
          <a:lstStyle/>
          <a:p>
            <a:r>
              <a:rPr lang="nl-NL" sz="1000" dirty="0">
                <a:solidFill>
                  <a:schemeClr val="tx2">
                    <a:lumMod val="50000"/>
                  </a:schemeClr>
                </a:solidFill>
              </a:rPr>
              <a:t>Bron: Verkenning Monitoringsopties Green Deal Duurzame Zorg (GDDZ), RIVM briefrapport 2021-0072</a:t>
            </a:r>
          </a:p>
        </p:txBody>
      </p:sp>
    </p:spTree>
    <p:extLst>
      <p:ext uri="{BB962C8B-B14F-4D97-AF65-F5344CB8AC3E}">
        <p14:creationId xmlns:p14="http://schemas.microsoft.com/office/powerpoint/2010/main" val="289075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20ADC-E20B-469A-A9CA-72F4A3A86CAA}"/>
              </a:ext>
            </a:extLst>
          </p:cNvPr>
          <p:cNvSpPr>
            <a:spLocks noGrp="1"/>
          </p:cNvSpPr>
          <p:nvPr>
            <p:ph idx="1"/>
          </p:nvPr>
        </p:nvSpPr>
        <p:spPr>
          <a:xfrm>
            <a:off x="457200" y="2099840"/>
            <a:ext cx="11101388" cy="4281488"/>
          </a:xfrm>
        </p:spPr>
        <p:txBody>
          <a:bodyPr>
            <a:normAutofit/>
          </a:bodyPr>
          <a:lstStyle/>
          <a:p>
            <a:pPr>
              <a:lnSpc>
                <a:spcPct val="100000"/>
              </a:lnSpc>
            </a:pPr>
            <a:r>
              <a:rPr lang="en-US" sz="2000" dirty="0" err="1"/>
              <a:t>Definities</a:t>
            </a:r>
            <a:r>
              <a:rPr lang="en-US" sz="2000" dirty="0"/>
              <a:t> </a:t>
            </a:r>
            <a:r>
              <a:rPr lang="en-US" sz="2000" dirty="0" err="1"/>
              <a:t>nodig</a:t>
            </a:r>
            <a:endParaRPr lang="en-US" sz="2000" dirty="0"/>
          </a:p>
          <a:p>
            <a:pPr>
              <a:lnSpc>
                <a:spcPct val="100000"/>
              </a:lnSpc>
            </a:pPr>
            <a:r>
              <a:rPr lang="en-US" sz="2000" dirty="0" err="1"/>
              <a:t>Overeenkomen</a:t>
            </a:r>
            <a:r>
              <a:rPr lang="en-US" sz="2000" dirty="0"/>
              <a:t> van </a:t>
            </a:r>
            <a:r>
              <a:rPr lang="en-US" sz="2000" dirty="0" err="1"/>
              <a:t>algemene</a:t>
            </a:r>
            <a:r>
              <a:rPr lang="en-US" sz="2000" dirty="0"/>
              <a:t> </a:t>
            </a:r>
            <a:r>
              <a:rPr lang="en-US" sz="2000" dirty="0" err="1"/>
              <a:t>doelen</a:t>
            </a:r>
            <a:r>
              <a:rPr lang="en-US" sz="2000" dirty="0"/>
              <a:t> (per </a:t>
            </a:r>
            <a:r>
              <a:rPr lang="en-US" sz="2000" dirty="0" err="1"/>
              <a:t>pijler</a:t>
            </a:r>
            <a:r>
              <a:rPr lang="en-US" sz="2000" dirty="0"/>
              <a:t>)</a:t>
            </a:r>
          </a:p>
          <a:p>
            <a:pPr>
              <a:lnSpc>
                <a:spcPct val="100000"/>
              </a:lnSpc>
            </a:pPr>
            <a:r>
              <a:rPr lang="en-US" sz="2000" dirty="0"/>
              <a:t>SMART </a:t>
            </a:r>
            <a:r>
              <a:rPr lang="en-US" sz="2000" dirty="0" err="1"/>
              <a:t>doelstellingen</a:t>
            </a:r>
            <a:r>
              <a:rPr lang="en-US" sz="2000" dirty="0"/>
              <a:t> (</a:t>
            </a:r>
            <a:r>
              <a:rPr lang="nl-NL" sz="2000" dirty="0"/>
              <a:t>Specifiek, Meetbaar, Acceptabel, Realistisch en Tijdsgebonden)</a:t>
            </a:r>
            <a:endParaRPr lang="en-US" sz="2000" dirty="0"/>
          </a:p>
          <a:p>
            <a:pPr>
              <a:lnSpc>
                <a:spcPct val="100000"/>
              </a:lnSpc>
            </a:pPr>
            <a:r>
              <a:rPr lang="en-US" sz="2000" dirty="0" err="1"/>
              <a:t>Onderscheid</a:t>
            </a:r>
            <a:r>
              <a:rPr lang="en-US" sz="2000" dirty="0"/>
              <a:t> per </a:t>
            </a:r>
            <a:r>
              <a:rPr lang="en-US" sz="2000" dirty="0" err="1"/>
              <a:t>instelling</a:t>
            </a:r>
            <a:r>
              <a:rPr lang="en-US" sz="2000" dirty="0"/>
              <a:t> </a:t>
            </a:r>
            <a:r>
              <a:rPr lang="en-US" sz="2000" dirty="0" err="1"/>
              <a:t>en</a:t>
            </a:r>
            <a:r>
              <a:rPr lang="en-US" sz="2000" dirty="0"/>
              <a:t> national</a:t>
            </a:r>
          </a:p>
          <a:p>
            <a:pPr lvl="1">
              <a:lnSpc>
                <a:spcPct val="100000"/>
              </a:lnSpc>
            </a:pPr>
            <a:r>
              <a:rPr lang="nl-NL" sz="1800" dirty="0"/>
              <a:t>Nationaal; prioriteren van thema’s en vaststellen van beleidsambities. </a:t>
            </a:r>
          </a:p>
          <a:p>
            <a:pPr lvl="1">
              <a:lnSpc>
                <a:spcPct val="100000"/>
              </a:lnSpc>
            </a:pPr>
            <a:r>
              <a:rPr lang="nl-NL" sz="1800" dirty="0"/>
              <a:t>Instelling niveau; concrete handelingsperspectieven en vaststellen van jaarplannen. </a:t>
            </a:r>
          </a:p>
          <a:p>
            <a:pPr>
              <a:lnSpc>
                <a:spcPct val="100000"/>
              </a:lnSpc>
            </a:pPr>
            <a:r>
              <a:rPr lang="en-US" sz="2000" dirty="0" err="1"/>
              <a:t>Uniforme</a:t>
            </a:r>
            <a:r>
              <a:rPr lang="en-US" sz="2000" dirty="0"/>
              <a:t> formats</a:t>
            </a:r>
          </a:p>
          <a:p>
            <a:pPr>
              <a:lnSpc>
                <a:spcPct val="100000"/>
              </a:lnSpc>
            </a:pPr>
            <a:r>
              <a:rPr lang="en-US" sz="2000" dirty="0" err="1"/>
              <a:t>Adaptief</a:t>
            </a:r>
            <a:r>
              <a:rPr lang="en-US" sz="2000" dirty="0"/>
              <a:t> (</a:t>
            </a:r>
            <a:r>
              <a:rPr lang="en-US" sz="2000" dirty="0" err="1"/>
              <a:t>snelheid</a:t>
            </a:r>
            <a:r>
              <a:rPr lang="en-US" sz="2000" dirty="0"/>
              <a:t>, </a:t>
            </a:r>
            <a:r>
              <a:rPr lang="en-US" sz="2000" dirty="0" err="1"/>
              <a:t>mogelijkheden</a:t>
            </a:r>
            <a:r>
              <a:rPr lang="en-US" sz="2000" dirty="0"/>
              <a:t> </a:t>
            </a:r>
            <a:r>
              <a:rPr lang="en-US" sz="2000" dirty="0" err="1"/>
              <a:t>en</a:t>
            </a:r>
            <a:r>
              <a:rPr lang="en-US" sz="2000" dirty="0"/>
              <a:t> </a:t>
            </a:r>
            <a:r>
              <a:rPr lang="en-US" sz="2000" dirty="0" err="1"/>
              <a:t>tijd</a:t>
            </a:r>
            <a:r>
              <a:rPr lang="en-US" sz="2000" dirty="0"/>
              <a:t>)</a:t>
            </a:r>
            <a:endParaRPr lang="nl-NL" sz="2000" dirty="0"/>
          </a:p>
        </p:txBody>
      </p:sp>
      <p:sp>
        <p:nvSpPr>
          <p:cNvPr id="5" name="Slide Number Placeholder 4">
            <a:extLst>
              <a:ext uri="{FF2B5EF4-FFF2-40B4-BE49-F238E27FC236}">
                <a16:creationId xmlns:a16="http://schemas.microsoft.com/office/drawing/2014/main" id="{C58EC3A2-7860-4E3F-8016-32EC12CB85EA}"/>
              </a:ext>
            </a:extLst>
          </p:cNvPr>
          <p:cNvSpPr>
            <a:spLocks noGrp="1"/>
          </p:cNvSpPr>
          <p:nvPr>
            <p:ph type="sldNum" sz="quarter" idx="12"/>
          </p:nvPr>
        </p:nvSpPr>
        <p:spPr/>
        <p:txBody>
          <a:bodyPr/>
          <a:lstStyle/>
          <a:p>
            <a:fld id="{8FC21E99-CB6E-4E1C-8709-25BF64FEA530}" type="slidenum">
              <a:rPr lang="nl-NL" smtClean="0"/>
              <a:pPr/>
              <a:t>13</a:t>
            </a:fld>
            <a:endParaRPr lang="nl-NL"/>
          </a:p>
        </p:txBody>
      </p:sp>
      <p:sp>
        <p:nvSpPr>
          <p:cNvPr id="6" name="Title 1">
            <a:extLst>
              <a:ext uri="{FF2B5EF4-FFF2-40B4-BE49-F238E27FC236}">
                <a16:creationId xmlns:a16="http://schemas.microsoft.com/office/drawing/2014/main" id="{5910FF5C-2DDA-44DF-9DB7-FA84E86983F1}"/>
              </a:ext>
            </a:extLst>
          </p:cNvPr>
          <p:cNvSpPr>
            <a:spLocks noGrp="1"/>
          </p:cNvSpPr>
          <p:nvPr>
            <p:ph type="title"/>
          </p:nvPr>
        </p:nvSpPr>
        <p:spPr>
          <a:xfrm>
            <a:off x="2009775" y="1284288"/>
            <a:ext cx="8172450" cy="444500"/>
          </a:xfrm>
        </p:spPr>
        <p:txBody>
          <a:bodyPr>
            <a:normAutofit fontScale="90000"/>
          </a:bodyPr>
          <a:lstStyle/>
          <a:p>
            <a:r>
              <a:rPr lang="en-US" dirty="0" err="1"/>
              <a:t>Uitkomsten</a:t>
            </a:r>
            <a:r>
              <a:rPr lang="en-US" dirty="0"/>
              <a:t> – hoe </a:t>
            </a:r>
            <a:r>
              <a:rPr lang="en-US" dirty="0" err="1"/>
              <a:t>meten</a:t>
            </a:r>
            <a:r>
              <a:rPr lang="en-US" dirty="0"/>
              <a:t>?</a:t>
            </a:r>
            <a:endParaRPr lang="nl-NL" dirty="0"/>
          </a:p>
        </p:txBody>
      </p:sp>
      <p:sp>
        <p:nvSpPr>
          <p:cNvPr id="7" name="Rectangle 6">
            <a:extLst>
              <a:ext uri="{FF2B5EF4-FFF2-40B4-BE49-F238E27FC236}">
                <a16:creationId xmlns:a16="http://schemas.microsoft.com/office/drawing/2014/main" id="{DD55F4BF-933A-49B6-A28A-77CE27E72165}"/>
              </a:ext>
            </a:extLst>
          </p:cNvPr>
          <p:cNvSpPr/>
          <p:nvPr/>
        </p:nvSpPr>
        <p:spPr>
          <a:xfrm>
            <a:off x="1721768" y="6567156"/>
            <a:ext cx="7758608" cy="246221"/>
          </a:xfrm>
          <a:prstGeom prst="rect">
            <a:avLst/>
          </a:prstGeom>
        </p:spPr>
        <p:txBody>
          <a:bodyPr wrap="square">
            <a:spAutoFit/>
          </a:bodyPr>
          <a:lstStyle/>
          <a:p>
            <a:r>
              <a:rPr lang="nl-NL" sz="1000" dirty="0">
                <a:solidFill>
                  <a:schemeClr val="bg1"/>
                </a:solidFill>
              </a:rPr>
              <a:t>GDDZ Monitor Verkenning RIVM, Intern overleg VWS, Februari 2021</a:t>
            </a:r>
          </a:p>
        </p:txBody>
      </p:sp>
      <p:sp>
        <p:nvSpPr>
          <p:cNvPr id="9" name="Date Placeholder 4">
            <a:extLst>
              <a:ext uri="{FF2B5EF4-FFF2-40B4-BE49-F238E27FC236}">
                <a16:creationId xmlns:a16="http://schemas.microsoft.com/office/drawing/2014/main" id="{1CD0A6EA-999D-48B1-985C-96A55DAE5219}"/>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2" name="TextBox 1">
            <a:extLst>
              <a:ext uri="{FF2B5EF4-FFF2-40B4-BE49-F238E27FC236}">
                <a16:creationId xmlns:a16="http://schemas.microsoft.com/office/drawing/2014/main" id="{2CE2260E-8F12-B68C-D6B2-5AC7CCA5AAD9}"/>
              </a:ext>
            </a:extLst>
          </p:cNvPr>
          <p:cNvSpPr txBox="1"/>
          <p:nvPr/>
        </p:nvSpPr>
        <p:spPr>
          <a:xfrm>
            <a:off x="290520" y="6297267"/>
            <a:ext cx="11268068" cy="246221"/>
          </a:xfrm>
          <a:prstGeom prst="rect">
            <a:avLst/>
          </a:prstGeom>
          <a:noFill/>
        </p:spPr>
        <p:txBody>
          <a:bodyPr wrap="square">
            <a:spAutoFit/>
          </a:bodyPr>
          <a:lstStyle/>
          <a:p>
            <a:r>
              <a:rPr lang="nl-NL" sz="1000" dirty="0">
                <a:solidFill>
                  <a:schemeClr val="tx2">
                    <a:lumMod val="50000"/>
                  </a:schemeClr>
                </a:solidFill>
              </a:rPr>
              <a:t>Bron: Verkenning Monitoringsopties Green Deal Duurzame Zorg (GDDZ), RIVM briefrapport 2021-0072</a:t>
            </a:r>
          </a:p>
        </p:txBody>
      </p:sp>
    </p:spTree>
    <p:extLst>
      <p:ext uri="{BB962C8B-B14F-4D97-AF65-F5344CB8AC3E}">
        <p14:creationId xmlns:p14="http://schemas.microsoft.com/office/powerpoint/2010/main" val="109835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F6D8-C822-42A0-8415-86C7B1DBA537}"/>
              </a:ext>
            </a:extLst>
          </p:cNvPr>
          <p:cNvSpPr>
            <a:spLocks noGrp="1"/>
          </p:cNvSpPr>
          <p:nvPr>
            <p:ph type="title"/>
          </p:nvPr>
        </p:nvSpPr>
        <p:spPr>
          <a:xfrm>
            <a:off x="443471" y="372891"/>
            <a:ext cx="10923588" cy="948047"/>
          </a:xfrm>
        </p:spPr>
        <p:txBody>
          <a:bodyPr/>
          <a:lstStyle/>
          <a:p>
            <a:r>
              <a:rPr lang="en-US" dirty="0" err="1"/>
              <a:t>Evaluatie</a:t>
            </a:r>
            <a:r>
              <a:rPr lang="en-US" dirty="0"/>
              <a:t> </a:t>
            </a:r>
            <a:r>
              <a:rPr lang="en-US" dirty="0" err="1"/>
              <a:t>raamwerk</a:t>
            </a:r>
            <a:r>
              <a:rPr lang="en-US" dirty="0"/>
              <a:t>, </a:t>
            </a:r>
            <a:r>
              <a:rPr lang="en-US" dirty="0" err="1"/>
              <a:t>proces</a:t>
            </a:r>
            <a:r>
              <a:rPr lang="en-US" dirty="0"/>
              <a:t> &amp; </a:t>
            </a:r>
            <a:r>
              <a:rPr lang="en-US" dirty="0" err="1"/>
              <a:t>effecten</a:t>
            </a:r>
            <a:endParaRPr lang="nl-NL" dirty="0"/>
          </a:p>
        </p:txBody>
      </p:sp>
      <p:sp>
        <p:nvSpPr>
          <p:cNvPr id="5" name="Slide Number Placeholder 4">
            <a:extLst>
              <a:ext uri="{FF2B5EF4-FFF2-40B4-BE49-F238E27FC236}">
                <a16:creationId xmlns:a16="http://schemas.microsoft.com/office/drawing/2014/main" id="{438E1855-9749-4A24-8629-56BF078803BA}"/>
              </a:ext>
            </a:extLst>
          </p:cNvPr>
          <p:cNvSpPr>
            <a:spLocks noGrp="1"/>
          </p:cNvSpPr>
          <p:nvPr>
            <p:ph type="sldNum" sz="quarter" idx="12"/>
          </p:nvPr>
        </p:nvSpPr>
        <p:spPr/>
        <p:txBody>
          <a:bodyPr/>
          <a:lstStyle/>
          <a:p>
            <a:fld id="{8FC21E99-CB6E-4E1C-8709-25BF64FEA530}" type="slidenum">
              <a:rPr lang="nl-NL" smtClean="0"/>
              <a:pPr/>
              <a:t>14</a:t>
            </a:fld>
            <a:endParaRPr lang="nl-NL"/>
          </a:p>
        </p:txBody>
      </p:sp>
      <p:pic>
        <p:nvPicPr>
          <p:cNvPr id="6" name="Content Placeholder 5">
            <a:extLst>
              <a:ext uri="{FF2B5EF4-FFF2-40B4-BE49-F238E27FC236}">
                <a16:creationId xmlns:a16="http://schemas.microsoft.com/office/drawing/2014/main" id="{7C563FE8-C055-4EBF-89E3-43D7A8E2FF1B}"/>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r="50485" b="46712"/>
          <a:stretch/>
        </p:blipFill>
        <p:spPr bwMode="auto">
          <a:xfrm>
            <a:off x="2927649" y="2076773"/>
            <a:ext cx="6220863" cy="41013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E492C710-A057-4FA3-BDEE-EC3040402C72}"/>
              </a:ext>
            </a:extLst>
          </p:cNvPr>
          <p:cNvSpPr/>
          <p:nvPr/>
        </p:nvSpPr>
        <p:spPr>
          <a:xfrm>
            <a:off x="1721768" y="6567156"/>
            <a:ext cx="7758608" cy="246221"/>
          </a:xfrm>
          <a:prstGeom prst="rect">
            <a:avLst/>
          </a:prstGeom>
        </p:spPr>
        <p:txBody>
          <a:bodyPr wrap="square">
            <a:spAutoFit/>
          </a:bodyPr>
          <a:lstStyle/>
          <a:p>
            <a:r>
              <a:rPr lang="nl-NL" sz="1000" dirty="0">
                <a:solidFill>
                  <a:schemeClr val="bg1"/>
                </a:solidFill>
              </a:rPr>
              <a:t>GDDZ Monitor Verkenning RIVM, Intern overleg VWS, Februari 2021</a:t>
            </a:r>
          </a:p>
        </p:txBody>
      </p:sp>
      <p:sp>
        <p:nvSpPr>
          <p:cNvPr id="8" name="Date Placeholder 4">
            <a:extLst>
              <a:ext uri="{FF2B5EF4-FFF2-40B4-BE49-F238E27FC236}">
                <a16:creationId xmlns:a16="http://schemas.microsoft.com/office/drawing/2014/main" id="{C2279DC0-61C1-4D4A-9AEF-CFF9EDFDFDB6}"/>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3" name="TextBox 2">
            <a:extLst>
              <a:ext uri="{FF2B5EF4-FFF2-40B4-BE49-F238E27FC236}">
                <a16:creationId xmlns:a16="http://schemas.microsoft.com/office/drawing/2014/main" id="{11EC648E-E0E9-7E6B-0132-40C6FF897458}"/>
              </a:ext>
            </a:extLst>
          </p:cNvPr>
          <p:cNvSpPr txBox="1"/>
          <p:nvPr/>
        </p:nvSpPr>
        <p:spPr>
          <a:xfrm>
            <a:off x="290520" y="6297267"/>
            <a:ext cx="11268068" cy="246221"/>
          </a:xfrm>
          <a:prstGeom prst="rect">
            <a:avLst/>
          </a:prstGeom>
          <a:noFill/>
        </p:spPr>
        <p:txBody>
          <a:bodyPr wrap="square">
            <a:spAutoFit/>
          </a:bodyPr>
          <a:lstStyle/>
          <a:p>
            <a:r>
              <a:rPr lang="nl-NL" sz="1000" dirty="0">
                <a:solidFill>
                  <a:schemeClr val="tx2">
                    <a:lumMod val="50000"/>
                  </a:schemeClr>
                </a:solidFill>
              </a:rPr>
              <a:t>Bron: Verkenning Monitoringsopties Green Deal Duurzame Zorg (GDDZ), RIVM briefrapport 2021-0072</a:t>
            </a:r>
          </a:p>
        </p:txBody>
      </p:sp>
    </p:spTree>
    <p:extLst>
      <p:ext uri="{BB962C8B-B14F-4D97-AF65-F5344CB8AC3E}">
        <p14:creationId xmlns:p14="http://schemas.microsoft.com/office/powerpoint/2010/main" val="48209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F6D8-C822-42A0-8415-86C7B1DBA537}"/>
              </a:ext>
            </a:extLst>
          </p:cNvPr>
          <p:cNvSpPr>
            <a:spLocks noGrp="1"/>
          </p:cNvSpPr>
          <p:nvPr>
            <p:ph type="title"/>
          </p:nvPr>
        </p:nvSpPr>
        <p:spPr>
          <a:xfrm>
            <a:off x="443471" y="372891"/>
            <a:ext cx="10923588" cy="948047"/>
          </a:xfrm>
        </p:spPr>
        <p:txBody>
          <a:bodyPr/>
          <a:lstStyle/>
          <a:p>
            <a:r>
              <a:rPr lang="en-US" dirty="0"/>
              <a:t>Milieu </a:t>
            </a:r>
            <a:r>
              <a:rPr lang="en-US" dirty="0" err="1"/>
              <a:t>effecten</a:t>
            </a:r>
            <a:r>
              <a:rPr lang="en-US" dirty="0"/>
              <a:t> </a:t>
            </a:r>
            <a:r>
              <a:rPr lang="en-US" dirty="0" err="1"/>
              <a:t>meten</a:t>
            </a:r>
            <a:endParaRPr lang="nl-NL" dirty="0"/>
          </a:p>
        </p:txBody>
      </p:sp>
      <p:sp>
        <p:nvSpPr>
          <p:cNvPr id="5" name="Slide Number Placeholder 4">
            <a:extLst>
              <a:ext uri="{FF2B5EF4-FFF2-40B4-BE49-F238E27FC236}">
                <a16:creationId xmlns:a16="http://schemas.microsoft.com/office/drawing/2014/main" id="{438E1855-9749-4A24-8629-56BF078803BA}"/>
              </a:ext>
            </a:extLst>
          </p:cNvPr>
          <p:cNvSpPr>
            <a:spLocks noGrp="1"/>
          </p:cNvSpPr>
          <p:nvPr>
            <p:ph type="sldNum" sz="quarter" idx="12"/>
          </p:nvPr>
        </p:nvSpPr>
        <p:spPr/>
        <p:txBody>
          <a:bodyPr/>
          <a:lstStyle/>
          <a:p>
            <a:fld id="{8FC21E99-CB6E-4E1C-8709-25BF64FEA530}" type="slidenum">
              <a:rPr lang="nl-NL" smtClean="0"/>
              <a:pPr/>
              <a:t>15</a:t>
            </a:fld>
            <a:endParaRPr lang="nl-NL"/>
          </a:p>
        </p:txBody>
      </p:sp>
      <p:sp>
        <p:nvSpPr>
          <p:cNvPr id="7" name="Rectangle 6">
            <a:extLst>
              <a:ext uri="{FF2B5EF4-FFF2-40B4-BE49-F238E27FC236}">
                <a16:creationId xmlns:a16="http://schemas.microsoft.com/office/drawing/2014/main" id="{E492C710-A057-4FA3-BDEE-EC3040402C72}"/>
              </a:ext>
            </a:extLst>
          </p:cNvPr>
          <p:cNvSpPr/>
          <p:nvPr/>
        </p:nvSpPr>
        <p:spPr>
          <a:xfrm>
            <a:off x="1721768" y="6567156"/>
            <a:ext cx="7758608" cy="246221"/>
          </a:xfrm>
          <a:prstGeom prst="rect">
            <a:avLst/>
          </a:prstGeom>
        </p:spPr>
        <p:txBody>
          <a:bodyPr wrap="square">
            <a:spAutoFit/>
          </a:bodyPr>
          <a:lstStyle/>
          <a:p>
            <a:r>
              <a:rPr lang="nl-NL" sz="1000" dirty="0">
                <a:solidFill>
                  <a:schemeClr val="bg1"/>
                </a:solidFill>
              </a:rPr>
              <a:t>GDDZ Monitor Verkenning RIVM, Intern overleg VWS, Februari 2021</a:t>
            </a:r>
          </a:p>
        </p:txBody>
      </p:sp>
      <p:sp>
        <p:nvSpPr>
          <p:cNvPr id="8" name="Date Placeholder 4">
            <a:extLst>
              <a:ext uri="{FF2B5EF4-FFF2-40B4-BE49-F238E27FC236}">
                <a16:creationId xmlns:a16="http://schemas.microsoft.com/office/drawing/2014/main" id="{C2279DC0-61C1-4D4A-9AEF-CFF9EDFDFDB6}"/>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4" name="Content Placeholder 3">
            <a:extLst>
              <a:ext uri="{FF2B5EF4-FFF2-40B4-BE49-F238E27FC236}">
                <a16:creationId xmlns:a16="http://schemas.microsoft.com/office/drawing/2014/main" id="{582423DE-A2DB-42D9-8993-FD575896E9EC}"/>
              </a:ext>
            </a:extLst>
          </p:cNvPr>
          <p:cNvSpPr>
            <a:spLocks noGrp="1"/>
          </p:cNvSpPr>
          <p:nvPr>
            <p:ph idx="1"/>
          </p:nvPr>
        </p:nvSpPr>
        <p:spPr>
          <a:xfrm>
            <a:off x="-772673" y="2450522"/>
            <a:ext cx="9858334" cy="3931928"/>
          </a:xfrm>
        </p:spPr>
        <p:txBody>
          <a:bodyPr/>
          <a:lstStyle/>
          <a:p>
            <a:pPr marL="0" indent="0" algn="ctr">
              <a:buNone/>
            </a:pPr>
            <a:r>
              <a:rPr lang="en-US" dirty="0"/>
              <a:t>De </a:t>
            </a:r>
            <a:r>
              <a:rPr lang="en-US" dirty="0" err="1"/>
              <a:t>werkvloer</a:t>
            </a:r>
            <a:r>
              <a:rPr lang="en-US" dirty="0"/>
              <a:t>, concrete </a:t>
            </a:r>
            <a:r>
              <a:rPr lang="en-US" dirty="0" err="1"/>
              <a:t>producten</a:t>
            </a:r>
            <a:r>
              <a:rPr lang="en-US" dirty="0"/>
              <a:t> </a:t>
            </a:r>
            <a:r>
              <a:rPr lang="en-US" dirty="0" err="1"/>
              <a:t>en</a:t>
            </a:r>
            <a:r>
              <a:rPr lang="en-US" dirty="0"/>
              <a:t> </a:t>
            </a:r>
            <a:r>
              <a:rPr lang="en-US" dirty="0" err="1"/>
              <a:t>diensten</a:t>
            </a:r>
            <a:endParaRPr lang="en-US" dirty="0"/>
          </a:p>
          <a:p>
            <a:endParaRPr lang="en-US" dirty="0"/>
          </a:p>
          <a:p>
            <a:endParaRPr lang="en-US" dirty="0"/>
          </a:p>
          <a:p>
            <a:endParaRPr lang="en-US" dirty="0"/>
          </a:p>
          <a:p>
            <a:pPr marL="0" indent="0" algn="ctr">
              <a:buNone/>
            </a:pPr>
            <a:r>
              <a:rPr lang="en-US" dirty="0" err="1"/>
              <a:t>Generiek</a:t>
            </a:r>
            <a:r>
              <a:rPr lang="en-US" dirty="0"/>
              <a:t> </a:t>
            </a:r>
            <a:r>
              <a:rPr lang="en-US" dirty="0" err="1"/>
              <a:t>overzicht</a:t>
            </a:r>
            <a:r>
              <a:rPr lang="en-US" dirty="0"/>
              <a:t>, </a:t>
            </a:r>
            <a:r>
              <a:rPr lang="en-US" dirty="0" err="1"/>
              <a:t>sectoraal</a:t>
            </a:r>
            <a:r>
              <a:rPr lang="en-US" dirty="0"/>
              <a:t>, </a:t>
            </a:r>
            <a:r>
              <a:rPr lang="en-US" dirty="0" err="1"/>
              <a:t>nationaal</a:t>
            </a:r>
            <a:endParaRPr lang="nl-NL" dirty="0"/>
          </a:p>
        </p:txBody>
      </p:sp>
      <p:pic>
        <p:nvPicPr>
          <p:cNvPr id="11" name="Graphic 10" descr="Sort with solid fill">
            <a:extLst>
              <a:ext uri="{FF2B5EF4-FFF2-40B4-BE49-F238E27FC236}">
                <a16:creationId xmlns:a16="http://schemas.microsoft.com/office/drawing/2014/main" id="{CDB34F81-C816-4264-99AE-A74DF0611D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9255" y="3096877"/>
            <a:ext cx="1014478" cy="914400"/>
          </a:xfrm>
          <a:prstGeom prst="rect">
            <a:avLst/>
          </a:prstGeom>
        </p:spPr>
      </p:pic>
      <p:pic>
        <p:nvPicPr>
          <p:cNvPr id="13" name="Graphic 12" descr="Abacus outline">
            <a:extLst>
              <a:ext uri="{FF2B5EF4-FFF2-40B4-BE49-F238E27FC236}">
                <a16:creationId xmlns:a16="http://schemas.microsoft.com/office/drawing/2014/main" id="{88BE322D-465F-4A62-ADF5-F8433E6C04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587744" y="2164420"/>
            <a:ext cx="2779315" cy="2779315"/>
          </a:xfrm>
          <a:prstGeom prst="rect">
            <a:avLst/>
          </a:prstGeom>
        </p:spPr>
      </p:pic>
    </p:spTree>
    <p:extLst>
      <p:ext uri="{BB962C8B-B14F-4D97-AF65-F5344CB8AC3E}">
        <p14:creationId xmlns:p14="http://schemas.microsoft.com/office/powerpoint/2010/main" val="322534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D98E6-5812-CAF1-6BF7-3B255519207B}"/>
              </a:ext>
            </a:extLst>
          </p:cNvPr>
          <p:cNvSpPr>
            <a:spLocks noGrp="1"/>
          </p:cNvSpPr>
          <p:nvPr>
            <p:ph idx="1"/>
          </p:nvPr>
        </p:nvSpPr>
        <p:spPr>
          <a:xfrm>
            <a:off x="643667" y="2103022"/>
            <a:ext cx="4731059" cy="4222710"/>
          </a:xfrm>
        </p:spPr>
        <p:txBody>
          <a:bodyPr vert="horz" lIns="91440" tIns="45720" rIns="91440" bIns="45720" numCol="1" rtlCol="0" anchor="t">
            <a:normAutofit/>
          </a:bodyPr>
          <a:lstStyle/>
          <a:p>
            <a:pPr marL="0" indent="0" algn="ctr">
              <a:buNone/>
            </a:pPr>
            <a:endParaRPr lang="en-US" sz="1800" dirty="0">
              <a:cs typeface="Calibri"/>
            </a:endParaRPr>
          </a:p>
          <a:p>
            <a:pPr marL="0" indent="0" algn="ctr">
              <a:buNone/>
            </a:pPr>
            <a:endParaRPr lang="en-US" sz="1800" dirty="0">
              <a:cs typeface="Calibri"/>
            </a:endParaRPr>
          </a:p>
          <a:p>
            <a:pPr marL="0" indent="0" algn="ctr">
              <a:buNone/>
            </a:pPr>
            <a:r>
              <a:rPr lang="en-US" sz="1800" dirty="0">
                <a:cs typeface="Calibri"/>
              </a:rPr>
              <a:t>1 </a:t>
            </a:r>
            <a:r>
              <a:rPr lang="en-US" sz="1800" dirty="0" err="1">
                <a:cs typeface="Calibri"/>
              </a:rPr>
              <a:t>jaar</a:t>
            </a:r>
            <a:r>
              <a:rPr lang="en-US" sz="1800" dirty="0">
                <a:cs typeface="Calibri"/>
              </a:rPr>
              <a:t> </a:t>
            </a:r>
            <a:r>
              <a:rPr lang="en-US" sz="1800" dirty="0" err="1">
                <a:cs typeface="Calibri"/>
              </a:rPr>
              <a:t>dosis</a:t>
            </a:r>
            <a:r>
              <a:rPr lang="en-US" sz="1800" dirty="0">
                <a:cs typeface="Calibri"/>
              </a:rPr>
              <a:t> aerosol </a:t>
            </a:r>
            <a:r>
              <a:rPr lang="en-US" sz="1800" dirty="0" err="1">
                <a:cs typeface="Calibri"/>
              </a:rPr>
              <a:t>inhalatoren</a:t>
            </a:r>
            <a:r>
              <a:rPr lang="en-US" sz="1800" dirty="0">
                <a:cs typeface="Calibri"/>
              </a:rPr>
              <a:t> per </a:t>
            </a:r>
            <a:r>
              <a:rPr lang="en-US" sz="1800" dirty="0" err="1">
                <a:cs typeface="Calibri"/>
              </a:rPr>
              <a:t>patiënt</a:t>
            </a:r>
            <a:br>
              <a:rPr lang="en-US" sz="1800" dirty="0">
                <a:cs typeface="Calibri"/>
              </a:rPr>
            </a:br>
            <a:r>
              <a:rPr lang="en-US" sz="1800" dirty="0">
                <a:cs typeface="Calibri"/>
              </a:rPr>
              <a:t>= </a:t>
            </a:r>
          </a:p>
          <a:p>
            <a:pPr marL="0" indent="0" algn="ctr">
              <a:buNone/>
            </a:pPr>
            <a:r>
              <a:rPr lang="en-US" sz="1800" dirty="0" err="1">
                <a:cs typeface="Calibri"/>
              </a:rPr>
              <a:t>enkele</a:t>
            </a:r>
            <a:r>
              <a:rPr lang="en-US" sz="1800" dirty="0">
                <a:cs typeface="Calibri"/>
              </a:rPr>
              <a:t> </a:t>
            </a:r>
            <a:r>
              <a:rPr lang="en-US" sz="1800" dirty="0" err="1">
                <a:cs typeface="Calibri"/>
              </a:rPr>
              <a:t>vlucht</a:t>
            </a:r>
            <a:r>
              <a:rPr lang="en-US" sz="1800" dirty="0">
                <a:cs typeface="Calibri"/>
              </a:rPr>
              <a:t> Rotterdam – Paris</a:t>
            </a:r>
          </a:p>
          <a:p>
            <a:pPr marL="0" indent="0">
              <a:buNone/>
            </a:pPr>
            <a:endParaRPr lang="en-US" sz="1800" dirty="0">
              <a:cs typeface="Calibri"/>
            </a:endParaRPr>
          </a:p>
          <a:p>
            <a:pPr marL="0" indent="0">
              <a:buNone/>
            </a:pPr>
            <a:r>
              <a:rPr lang="en-US" sz="1800" b="0" i="0" dirty="0">
                <a:solidFill>
                  <a:srgbClr val="666666"/>
                </a:solidFill>
                <a:effectLst/>
              </a:rPr>
              <a:t>≈</a:t>
            </a:r>
            <a:r>
              <a:rPr lang="en-US" sz="1800" dirty="0">
                <a:cs typeface="Calibri"/>
              </a:rPr>
              <a:t> 0,5% van de </a:t>
            </a:r>
            <a:r>
              <a:rPr lang="en-US" sz="1800" dirty="0" err="1">
                <a:cs typeface="Calibri"/>
              </a:rPr>
              <a:t>totale</a:t>
            </a:r>
            <a:r>
              <a:rPr lang="en-US" sz="1800" dirty="0">
                <a:cs typeface="Calibri"/>
              </a:rPr>
              <a:t> </a:t>
            </a:r>
            <a:r>
              <a:rPr lang="en-US" sz="1800" dirty="0" err="1">
                <a:cs typeface="Calibri"/>
              </a:rPr>
              <a:t>klimaatvoetafdruk</a:t>
            </a:r>
            <a:r>
              <a:rPr lang="en-US" sz="1800" dirty="0">
                <a:cs typeface="Calibri"/>
              </a:rPr>
              <a:t> van de </a:t>
            </a:r>
            <a:r>
              <a:rPr lang="en-US" sz="1800" dirty="0" err="1">
                <a:cs typeface="Calibri"/>
              </a:rPr>
              <a:t>zorgsector</a:t>
            </a:r>
            <a:r>
              <a:rPr lang="en-US" sz="1800" dirty="0">
                <a:cs typeface="Calibri"/>
              </a:rPr>
              <a:t> in 2016</a:t>
            </a:r>
          </a:p>
          <a:p>
            <a:pPr marL="0" indent="0">
              <a:buNone/>
            </a:pPr>
            <a:r>
              <a:rPr lang="en-US" sz="1800" dirty="0">
                <a:cs typeface="Calibri"/>
              </a:rPr>
              <a:t>Data: </a:t>
            </a:r>
            <a:r>
              <a:rPr lang="en-US" sz="1800" dirty="0" err="1">
                <a:cs typeface="Calibri"/>
              </a:rPr>
              <a:t>Zorginstituut</a:t>
            </a:r>
            <a:r>
              <a:rPr lang="en-US" sz="1800" dirty="0">
                <a:cs typeface="Calibri"/>
              </a:rPr>
              <a:t> NL &amp; CBG</a:t>
            </a:r>
          </a:p>
          <a:p>
            <a:pPr marL="457200" lvl="1" indent="0">
              <a:buNone/>
            </a:pPr>
            <a:endParaRPr lang="en-US" sz="1800" dirty="0">
              <a:cs typeface="Calibri"/>
            </a:endParaRPr>
          </a:p>
        </p:txBody>
      </p:sp>
      <p:pic>
        <p:nvPicPr>
          <p:cNvPr id="1026" name="Picture 2" descr="74. vliegtuig">
            <a:extLst>
              <a:ext uri="{FF2B5EF4-FFF2-40B4-BE49-F238E27FC236}">
                <a16:creationId xmlns:a16="http://schemas.microsoft.com/office/drawing/2014/main" id="{BD62B860-1E99-C8CA-910E-49401F29F6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868"/>
          <a:stretch/>
        </p:blipFill>
        <p:spPr bwMode="auto">
          <a:xfrm>
            <a:off x="342712" y="3628559"/>
            <a:ext cx="769889" cy="7026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7EB10-3758-E1AA-8DA6-FDB5B83BFFB0}"/>
              </a:ext>
            </a:extLst>
          </p:cNvPr>
          <p:cNvSpPr>
            <a:spLocks noGrp="1"/>
          </p:cNvSpPr>
          <p:nvPr>
            <p:ph type="title"/>
          </p:nvPr>
        </p:nvSpPr>
        <p:spPr>
          <a:xfrm>
            <a:off x="635000" y="616798"/>
            <a:ext cx="10923588" cy="1119049"/>
          </a:xfrm>
        </p:spPr>
        <p:txBody>
          <a:bodyPr>
            <a:noAutofit/>
          </a:bodyPr>
          <a:lstStyle/>
          <a:p>
            <a:r>
              <a:rPr lang="en-US" dirty="0" err="1">
                <a:latin typeface="RijksoverheidSansHeading" panose="020B0503040202060203" pitchFamily="34" charset="0"/>
                <a:cs typeface="Calibri Light"/>
              </a:rPr>
              <a:t>Specifieke</a:t>
            </a:r>
            <a:r>
              <a:rPr lang="en-US" dirty="0">
                <a:latin typeface="RijksoverheidSansHeading" panose="020B0503040202060203" pitchFamily="34" charset="0"/>
                <a:cs typeface="Calibri Light"/>
              </a:rPr>
              <a:t> data, </a:t>
            </a:r>
            <a:r>
              <a:rPr lang="en-US" dirty="0" err="1">
                <a:latin typeface="RijksoverheidSansHeading" panose="020B0503040202060203" pitchFamily="34" charset="0"/>
                <a:cs typeface="Calibri Light"/>
              </a:rPr>
              <a:t>kort</a:t>
            </a:r>
            <a:r>
              <a:rPr lang="en-US" dirty="0">
                <a:latin typeface="RijksoverheidSansHeading" panose="020B0503040202060203" pitchFamily="34" charset="0"/>
                <a:cs typeface="Calibri Light"/>
              </a:rPr>
              <a:t> </a:t>
            </a:r>
            <a:r>
              <a:rPr lang="en-US" dirty="0" err="1">
                <a:latin typeface="RijksoverheidSansHeading" panose="020B0503040202060203" pitchFamily="34" charset="0"/>
                <a:cs typeface="Calibri Light"/>
              </a:rPr>
              <a:t>voorbeeld</a:t>
            </a:r>
            <a:r>
              <a:rPr lang="en-US" dirty="0">
                <a:latin typeface="RijksoverheidSansHeading" panose="020B0503040202060203" pitchFamily="34" charset="0"/>
                <a:cs typeface="Calibri Light"/>
              </a:rPr>
              <a:t>: </a:t>
            </a:r>
            <a:br>
              <a:rPr lang="en-US" dirty="0">
                <a:latin typeface="RijksoverheidSansHeading" panose="020B0503040202060203" pitchFamily="34" charset="0"/>
                <a:cs typeface="Calibri Light"/>
              </a:rPr>
            </a:br>
            <a:r>
              <a:rPr lang="en-US" dirty="0" err="1">
                <a:latin typeface="RijksoverheidSansHeading" panose="020B0503040202060203" pitchFamily="34" charset="0"/>
                <a:cs typeface="Calibri Light"/>
              </a:rPr>
              <a:t>Klimaatimpact</a:t>
            </a:r>
            <a:r>
              <a:rPr lang="en-US" dirty="0">
                <a:latin typeface="RijksoverheidSansHeading" panose="020B0503040202060203" pitchFamily="34" charset="0"/>
                <a:cs typeface="Calibri Light"/>
              </a:rPr>
              <a:t> van </a:t>
            </a:r>
            <a:r>
              <a:rPr lang="en-US" dirty="0" err="1">
                <a:latin typeface="RijksoverheidSansHeading" panose="020B0503040202060203" pitchFamily="34" charset="0"/>
                <a:cs typeface="Calibri Light"/>
              </a:rPr>
              <a:t>inhalatoren</a:t>
            </a:r>
            <a:endParaRPr lang="en-US" dirty="0">
              <a:latin typeface="RijksoverheidSansHeading" panose="020B0503040202060203" pitchFamily="34" charset="0"/>
            </a:endParaRPr>
          </a:p>
        </p:txBody>
      </p:sp>
      <p:pic>
        <p:nvPicPr>
          <p:cNvPr id="21" name="Picture 12">
            <a:extLst>
              <a:ext uri="{FF2B5EF4-FFF2-40B4-BE49-F238E27FC236}">
                <a16:creationId xmlns:a16="http://schemas.microsoft.com/office/drawing/2014/main" id="{F0B93836-B977-0BCF-129C-B2BE6FB80C64}"/>
              </a:ext>
            </a:extLst>
          </p:cNvPr>
          <p:cNvPicPr>
            <a:picLocks noChangeAspect="1"/>
          </p:cNvPicPr>
          <p:nvPr/>
        </p:nvPicPr>
        <p:blipFill>
          <a:blip r:embed="rId4"/>
          <a:stretch>
            <a:fillRect/>
          </a:stretch>
        </p:blipFill>
        <p:spPr>
          <a:xfrm>
            <a:off x="1322017" y="2035457"/>
            <a:ext cx="559136" cy="680111"/>
          </a:xfrm>
          <a:prstGeom prst="rect">
            <a:avLst/>
          </a:prstGeom>
        </p:spPr>
      </p:pic>
      <p:pic>
        <p:nvPicPr>
          <p:cNvPr id="22" name="Picture 12">
            <a:extLst>
              <a:ext uri="{FF2B5EF4-FFF2-40B4-BE49-F238E27FC236}">
                <a16:creationId xmlns:a16="http://schemas.microsoft.com/office/drawing/2014/main" id="{F5510C45-4481-1A3D-5C33-A0CC73B2B5A0}"/>
              </a:ext>
            </a:extLst>
          </p:cNvPr>
          <p:cNvPicPr>
            <a:picLocks noChangeAspect="1"/>
          </p:cNvPicPr>
          <p:nvPr/>
        </p:nvPicPr>
        <p:blipFill>
          <a:blip r:embed="rId4"/>
          <a:stretch>
            <a:fillRect/>
          </a:stretch>
        </p:blipFill>
        <p:spPr>
          <a:xfrm>
            <a:off x="2396924" y="2057979"/>
            <a:ext cx="559136" cy="680111"/>
          </a:xfrm>
          <a:prstGeom prst="rect">
            <a:avLst/>
          </a:prstGeom>
        </p:spPr>
      </p:pic>
      <p:pic>
        <p:nvPicPr>
          <p:cNvPr id="23" name="Picture 12">
            <a:extLst>
              <a:ext uri="{FF2B5EF4-FFF2-40B4-BE49-F238E27FC236}">
                <a16:creationId xmlns:a16="http://schemas.microsoft.com/office/drawing/2014/main" id="{8F1C4EDE-4E4B-C0BA-4454-C6203FD77952}"/>
              </a:ext>
            </a:extLst>
          </p:cNvPr>
          <p:cNvPicPr>
            <a:picLocks noChangeAspect="1"/>
          </p:cNvPicPr>
          <p:nvPr/>
        </p:nvPicPr>
        <p:blipFill>
          <a:blip r:embed="rId4"/>
          <a:stretch>
            <a:fillRect/>
          </a:stretch>
        </p:blipFill>
        <p:spPr>
          <a:xfrm>
            <a:off x="2925995" y="2057979"/>
            <a:ext cx="559136" cy="680111"/>
          </a:xfrm>
          <a:prstGeom prst="rect">
            <a:avLst/>
          </a:prstGeom>
        </p:spPr>
      </p:pic>
      <p:pic>
        <p:nvPicPr>
          <p:cNvPr id="24" name="Picture 12">
            <a:extLst>
              <a:ext uri="{FF2B5EF4-FFF2-40B4-BE49-F238E27FC236}">
                <a16:creationId xmlns:a16="http://schemas.microsoft.com/office/drawing/2014/main" id="{1070E432-FA6F-9AE8-3169-89D9BF506F79}"/>
              </a:ext>
            </a:extLst>
          </p:cNvPr>
          <p:cNvPicPr>
            <a:picLocks noChangeAspect="1"/>
          </p:cNvPicPr>
          <p:nvPr/>
        </p:nvPicPr>
        <p:blipFill>
          <a:blip r:embed="rId4"/>
          <a:stretch>
            <a:fillRect/>
          </a:stretch>
        </p:blipFill>
        <p:spPr>
          <a:xfrm>
            <a:off x="3421226" y="2069239"/>
            <a:ext cx="559136" cy="680111"/>
          </a:xfrm>
          <a:prstGeom prst="rect">
            <a:avLst/>
          </a:prstGeom>
        </p:spPr>
      </p:pic>
      <p:pic>
        <p:nvPicPr>
          <p:cNvPr id="25" name="Picture 12">
            <a:extLst>
              <a:ext uri="{FF2B5EF4-FFF2-40B4-BE49-F238E27FC236}">
                <a16:creationId xmlns:a16="http://schemas.microsoft.com/office/drawing/2014/main" id="{AE22360C-F332-DBD1-14D8-31312AD58DB0}"/>
              </a:ext>
            </a:extLst>
          </p:cNvPr>
          <p:cNvPicPr>
            <a:picLocks noChangeAspect="1"/>
          </p:cNvPicPr>
          <p:nvPr/>
        </p:nvPicPr>
        <p:blipFill>
          <a:blip r:embed="rId4"/>
          <a:stretch>
            <a:fillRect/>
          </a:stretch>
        </p:blipFill>
        <p:spPr>
          <a:xfrm>
            <a:off x="3916457" y="2080817"/>
            <a:ext cx="559136" cy="680111"/>
          </a:xfrm>
          <a:prstGeom prst="rect">
            <a:avLst/>
          </a:prstGeom>
        </p:spPr>
      </p:pic>
      <p:pic>
        <p:nvPicPr>
          <p:cNvPr id="20" name="Picture 12">
            <a:extLst>
              <a:ext uri="{FF2B5EF4-FFF2-40B4-BE49-F238E27FC236}">
                <a16:creationId xmlns:a16="http://schemas.microsoft.com/office/drawing/2014/main" id="{BA9467A9-78ED-8244-EE7B-53C690FF5213}"/>
              </a:ext>
            </a:extLst>
          </p:cNvPr>
          <p:cNvPicPr>
            <a:picLocks noChangeAspect="1"/>
          </p:cNvPicPr>
          <p:nvPr/>
        </p:nvPicPr>
        <p:blipFill>
          <a:blip r:embed="rId4"/>
          <a:stretch>
            <a:fillRect/>
          </a:stretch>
        </p:blipFill>
        <p:spPr>
          <a:xfrm>
            <a:off x="1847512" y="2046718"/>
            <a:ext cx="559136" cy="680111"/>
          </a:xfrm>
          <a:prstGeom prst="rect">
            <a:avLst/>
          </a:prstGeom>
        </p:spPr>
      </p:pic>
      <p:grpSp>
        <p:nvGrpSpPr>
          <p:cNvPr id="9" name="Group 8">
            <a:extLst>
              <a:ext uri="{FF2B5EF4-FFF2-40B4-BE49-F238E27FC236}">
                <a16:creationId xmlns:a16="http://schemas.microsoft.com/office/drawing/2014/main" id="{BE7B5001-44FB-418C-BBEA-6528FF6DB812}"/>
              </a:ext>
            </a:extLst>
          </p:cNvPr>
          <p:cNvGrpSpPr/>
          <p:nvPr/>
        </p:nvGrpSpPr>
        <p:grpSpPr>
          <a:xfrm>
            <a:off x="5569259" y="2046718"/>
            <a:ext cx="6280029" cy="3791581"/>
            <a:chOff x="5569259" y="1954252"/>
            <a:chExt cx="6280029" cy="3791581"/>
          </a:xfrm>
        </p:grpSpPr>
        <p:pic>
          <p:nvPicPr>
            <p:cNvPr id="5" name="Picture 6" descr="Chart&#10;&#10;Description automatically generated">
              <a:extLst>
                <a:ext uri="{FF2B5EF4-FFF2-40B4-BE49-F238E27FC236}">
                  <a16:creationId xmlns:a16="http://schemas.microsoft.com/office/drawing/2014/main" id="{CB054B66-736F-E475-9CA3-B1E05C85DAFE}"/>
                </a:ext>
              </a:extLst>
            </p:cNvPr>
            <p:cNvPicPr>
              <a:picLocks noChangeAspect="1"/>
            </p:cNvPicPr>
            <p:nvPr/>
          </p:nvPicPr>
          <p:blipFill>
            <a:blip r:embed="rId5"/>
            <a:stretch>
              <a:fillRect/>
            </a:stretch>
          </p:blipFill>
          <p:spPr>
            <a:xfrm>
              <a:off x="5569259" y="1954252"/>
              <a:ext cx="6280029" cy="3791581"/>
            </a:xfrm>
            <a:prstGeom prst="rect">
              <a:avLst/>
            </a:prstGeom>
          </p:spPr>
        </p:pic>
        <p:sp>
          <p:nvSpPr>
            <p:cNvPr id="17" name="TextBox 16">
              <a:extLst>
                <a:ext uri="{FF2B5EF4-FFF2-40B4-BE49-F238E27FC236}">
                  <a16:creationId xmlns:a16="http://schemas.microsoft.com/office/drawing/2014/main" id="{717EB0D3-1633-49D4-8761-327583E420EE}"/>
                </a:ext>
              </a:extLst>
            </p:cNvPr>
            <p:cNvSpPr txBox="1"/>
            <p:nvPr/>
          </p:nvSpPr>
          <p:spPr>
            <a:xfrm>
              <a:off x="6118671" y="2020183"/>
              <a:ext cx="5511971" cy="369332"/>
            </a:xfrm>
            <a:prstGeom prst="rect">
              <a:avLst/>
            </a:prstGeom>
            <a:solidFill>
              <a:schemeClr val="bg1"/>
            </a:solidFill>
          </p:spPr>
          <p:txBody>
            <a:bodyPr wrap="square">
              <a:spAutoFit/>
            </a:bodyPr>
            <a:lstStyle/>
            <a:p>
              <a:r>
                <a:rPr lang="en-US" sz="1800" dirty="0" err="1">
                  <a:latin typeface="RijksoverheidSansText" panose="020B0503040202060203" pitchFamily="34" charset="0"/>
                  <a:cs typeface="Calibri"/>
                </a:rPr>
                <a:t>Directe</a:t>
              </a:r>
              <a:r>
                <a:rPr lang="en-US" sz="1800" dirty="0">
                  <a:latin typeface="RijksoverheidSansText" panose="020B0503040202060203" pitchFamily="34" charset="0"/>
                  <a:cs typeface="Calibri"/>
                </a:rPr>
                <a:t> </a:t>
              </a:r>
              <a:r>
                <a:rPr lang="en-US" sz="1800" dirty="0" err="1">
                  <a:latin typeface="RijksoverheidSansText" panose="020B0503040202060203" pitchFamily="34" charset="0"/>
                  <a:cs typeface="Calibri"/>
                </a:rPr>
                <a:t>emissies</a:t>
              </a:r>
              <a:r>
                <a:rPr lang="en-US" sz="1800" dirty="0">
                  <a:latin typeface="RijksoverheidSansText" panose="020B0503040202060203" pitchFamily="34" charset="0"/>
                  <a:cs typeface="Calibri"/>
                </a:rPr>
                <a:t> (</a:t>
              </a:r>
              <a:r>
                <a:rPr lang="en-US" sz="1800" dirty="0" err="1">
                  <a:latin typeface="RijksoverheidSansText" panose="020B0503040202060203" pitchFamily="34" charset="0"/>
                  <a:cs typeface="Calibri"/>
                </a:rPr>
                <a:t>gebruik</a:t>
              </a:r>
              <a:r>
                <a:rPr lang="en-US" sz="1800" dirty="0">
                  <a:latin typeface="RijksoverheidSansText" panose="020B0503040202060203" pitchFamily="34" charset="0"/>
                  <a:cs typeface="Calibri"/>
                </a:rPr>
                <a:t>) </a:t>
              </a:r>
              <a:r>
                <a:rPr lang="en-US" sz="1800" dirty="0" err="1">
                  <a:latin typeface="RijksoverheidSansText" panose="020B0503040202060203" pitchFamily="34" charset="0"/>
                  <a:cs typeface="Calibri"/>
                </a:rPr>
                <a:t>dosis</a:t>
              </a:r>
              <a:r>
                <a:rPr lang="en-US" sz="1800" dirty="0">
                  <a:latin typeface="RijksoverheidSansText" panose="020B0503040202060203" pitchFamily="34" charset="0"/>
                  <a:cs typeface="Calibri"/>
                </a:rPr>
                <a:t> </a:t>
              </a:r>
              <a:r>
                <a:rPr lang="en-US" sz="1800" dirty="0" err="1">
                  <a:latin typeface="RijksoverheidSansText" panose="020B0503040202060203" pitchFamily="34" charset="0"/>
                  <a:cs typeface="Calibri"/>
                </a:rPr>
                <a:t>aer</a:t>
              </a:r>
              <a:r>
                <a:rPr lang="en-US" sz="1800" dirty="0">
                  <a:latin typeface="RijksoverheidSansText" panose="020B0503040202060203" pitchFamily="34" charset="0"/>
                  <a:cs typeface="Calibri"/>
                </a:rPr>
                <a:t>. </a:t>
              </a:r>
              <a:r>
                <a:rPr lang="en-US" dirty="0" err="1">
                  <a:latin typeface="RijksoverheidSansText" panose="020B0503040202060203" pitchFamily="34" charset="0"/>
                  <a:cs typeface="Calibri"/>
                </a:rPr>
                <a:t>i</a:t>
              </a:r>
              <a:r>
                <a:rPr lang="en-US" sz="1800" dirty="0" err="1">
                  <a:latin typeface="RijksoverheidSansText" panose="020B0503040202060203" pitchFamily="34" charset="0"/>
                  <a:cs typeface="Calibri"/>
                </a:rPr>
                <a:t>nhalatoren</a:t>
              </a:r>
              <a:r>
                <a:rPr lang="en-US" sz="1800" dirty="0">
                  <a:latin typeface="RijksoverheidSansText" panose="020B0503040202060203" pitchFamily="34" charset="0"/>
                  <a:cs typeface="Calibri"/>
                </a:rPr>
                <a:t> NL</a:t>
              </a:r>
              <a:endParaRPr lang="nl-NL" dirty="0"/>
            </a:p>
          </p:txBody>
        </p:sp>
        <p:sp>
          <p:nvSpPr>
            <p:cNvPr id="18" name="TextBox 17">
              <a:extLst>
                <a:ext uri="{FF2B5EF4-FFF2-40B4-BE49-F238E27FC236}">
                  <a16:creationId xmlns:a16="http://schemas.microsoft.com/office/drawing/2014/main" id="{79608C9F-15E8-4C5D-A5E3-2D5A061D705C}"/>
                </a:ext>
              </a:extLst>
            </p:cNvPr>
            <p:cNvSpPr txBox="1"/>
            <p:nvPr/>
          </p:nvSpPr>
          <p:spPr>
            <a:xfrm>
              <a:off x="6692460" y="5338073"/>
              <a:ext cx="1931844" cy="307777"/>
            </a:xfrm>
            <a:prstGeom prst="rect">
              <a:avLst/>
            </a:prstGeom>
            <a:solidFill>
              <a:schemeClr val="bg1"/>
            </a:solidFill>
          </p:spPr>
          <p:txBody>
            <a:bodyPr wrap="square">
              <a:spAutoFit/>
            </a:bodyPr>
            <a:lstStyle/>
            <a:p>
              <a:r>
                <a:rPr lang="en-US" sz="1400" dirty="0" err="1">
                  <a:latin typeface="RijksoverheidSansText" panose="020B0503040202060203" pitchFamily="34" charset="0"/>
                  <a:cs typeface="Calibri"/>
                </a:rPr>
                <a:t>Totale</a:t>
              </a:r>
              <a:r>
                <a:rPr lang="en-US" sz="1400" dirty="0">
                  <a:latin typeface="RijksoverheidSansText" panose="020B0503040202060203" pitchFamily="34" charset="0"/>
                  <a:cs typeface="Calibri"/>
                </a:rPr>
                <a:t> </a:t>
              </a:r>
              <a:r>
                <a:rPr lang="en-US" sz="1400" dirty="0" err="1">
                  <a:latin typeface="RijksoverheidSansText" panose="020B0503040202060203" pitchFamily="34" charset="0"/>
                  <a:cs typeface="Calibri"/>
                </a:rPr>
                <a:t>emissies</a:t>
              </a:r>
              <a:r>
                <a:rPr lang="en-US" sz="1400" dirty="0">
                  <a:latin typeface="RijksoverheidSansText" panose="020B0503040202060203" pitchFamily="34" charset="0"/>
                  <a:cs typeface="Calibri"/>
                </a:rPr>
                <a:t>/ </a:t>
              </a:r>
              <a:r>
                <a:rPr lang="en-US" sz="1400" dirty="0" err="1">
                  <a:latin typeface="RijksoverheidSansText" panose="020B0503040202060203" pitchFamily="34" charset="0"/>
                  <a:cs typeface="Calibri"/>
                </a:rPr>
                <a:t>jaar</a:t>
              </a:r>
              <a:endParaRPr lang="nl-NL" sz="1400" dirty="0"/>
            </a:p>
          </p:txBody>
        </p:sp>
        <p:sp>
          <p:nvSpPr>
            <p:cNvPr id="26" name="TextBox 25">
              <a:extLst>
                <a:ext uri="{FF2B5EF4-FFF2-40B4-BE49-F238E27FC236}">
                  <a16:creationId xmlns:a16="http://schemas.microsoft.com/office/drawing/2014/main" id="{D624DBDB-90DC-48A3-A508-925FE06CE59E}"/>
                </a:ext>
              </a:extLst>
            </p:cNvPr>
            <p:cNvSpPr txBox="1"/>
            <p:nvPr/>
          </p:nvSpPr>
          <p:spPr>
            <a:xfrm>
              <a:off x="9042056" y="5339173"/>
              <a:ext cx="2745532" cy="307777"/>
            </a:xfrm>
            <a:prstGeom prst="rect">
              <a:avLst/>
            </a:prstGeom>
            <a:solidFill>
              <a:schemeClr val="bg1"/>
            </a:solidFill>
          </p:spPr>
          <p:txBody>
            <a:bodyPr wrap="square">
              <a:spAutoFit/>
            </a:bodyPr>
            <a:lstStyle/>
            <a:p>
              <a:r>
                <a:rPr lang="en-US" sz="1400" dirty="0" err="1">
                  <a:latin typeface="RijksoverheidSansText" panose="020B0503040202060203" pitchFamily="34" charset="0"/>
                  <a:cs typeface="Calibri"/>
                </a:rPr>
                <a:t>Emissies</a:t>
              </a:r>
              <a:r>
                <a:rPr lang="en-US" sz="1400" dirty="0">
                  <a:latin typeface="RijksoverheidSansText" panose="020B0503040202060203" pitchFamily="34" charset="0"/>
                  <a:cs typeface="Calibri"/>
                </a:rPr>
                <a:t> per </a:t>
              </a:r>
              <a:r>
                <a:rPr lang="en-US" sz="1400" dirty="0" err="1">
                  <a:latin typeface="RijksoverheidSansText" panose="020B0503040202060203" pitchFamily="34" charset="0"/>
                  <a:cs typeface="Calibri"/>
                </a:rPr>
                <a:t>dag</a:t>
              </a:r>
              <a:r>
                <a:rPr lang="en-US" sz="1400" dirty="0">
                  <a:latin typeface="RijksoverheidSansText" panose="020B0503040202060203" pitchFamily="34" charset="0"/>
                  <a:cs typeface="Calibri"/>
                </a:rPr>
                <a:t> </a:t>
              </a:r>
              <a:r>
                <a:rPr lang="en-US" sz="1400" dirty="0" err="1">
                  <a:latin typeface="RijksoverheidSansText" panose="020B0503040202060203" pitchFamily="34" charset="0"/>
                  <a:cs typeface="Calibri"/>
                </a:rPr>
                <a:t>dosering</a:t>
              </a:r>
              <a:r>
                <a:rPr lang="en-US" sz="1400" dirty="0">
                  <a:latin typeface="RijksoverheidSansText" panose="020B0503040202060203" pitchFamily="34" charset="0"/>
                  <a:cs typeface="Calibri"/>
                </a:rPr>
                <a:t> (DDD)</a:t>
              </a:r>
              <a:endParaRPr lang="nl-NL" sz="1400" dirty="0"/>
            </a:p>
          </p:txBody>
        </p:sp>
      </p:grpSp>
      <p:sp>
        <p:nvSpPr>
          <p:cNvPr id="27" name="Date Placeholder 4">
            <a:extLst>
              <a:ext uri="{FF2B5EF4-FFF2-40B4-BE49-F238E27FC236}">
                <a16:creationId xmlns:a16="http://schemas.microsoft.com/office/drawing/2014/main" id="{1BA06C47-60B2-4B21-8ADB-71CE650EAE7C}"/>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28" name="TextBox 27">
            <a:extLst>
              <a:ext uri="{FF2B5EF4-FFF2-40B4-BE49-F238E27FC236}">
                <a16:creationId xmlns:a16="http://schemas.microsoft.com/office/drawing/2014/main" id="{BD389194-4566-4896-A8B0-A046AED389BD}"/>
              </a:ext>
            </a:extLst>
          </p:cNvPr>
          <p:cNvSpPr txBox="1"/>
          <p:nvPr/>
        </p:nvSpPr>
        <p:spPr>
          <a:xfrm>
            <a:off x="427200" y="6492381"/>
            <a:ext cx="11686503" cy="400110"/>
          </a:xfrm>
          <a:prstGeom prst="rect">
            <a:avLst/>
          </a:prstGeom>
          <a:noFill/>
        </p:spPr>
        <p:txBody>
          <a:bodyPr wrap="square">
            <a:spAutoFit/>
          </a:bodyPr>
          <a:lstStyle/>
          <a:p>
            <a:r>
              <a:rPr lang="nl-NL" sz="1000" dirty="0">
                <a:solidFill>
                  <a:schemeClr val="tx2">
                    <a:lumMod val="50000"/>
                  </a:schemeClr>
                </a:solidFill>
              </a:rPr>
              <a:t>Bron: Wichers &amp; Pieters. Milieu-impact van inhalatoren in Nederland en wereldwijd, de feiten op een rij, </a:t>
            </a:r>
            <a:r>
              <a:rPr lang="nl-NL" sz="1000" dirty="0" err="1">
                <a:solidFill>
                  <a:schemeClr val="tx2">
                    <a:lumMod val="50000"/>
                  </a:schemeClr>
                </a:solidFill>
              </a:rPr>
              <a:t>NTvG</a:t>
            </a:r>
            <a:r>
              <a:rPr lang="nl-NL" sz="1000" dirty="0">
                <a:solidFill>
                  <a:schemeClr val="tx2">
                    <a:lumMod val="50000"/>
                  </a:schemeClr>
                </a:solidFill>
              </a:rPr>
              <a:t> 2022. https://ntvg.nl/D6718 </a:t>
            </a:r>
          </a:p>
          <a:p>
            <a:endParaRPr lang="en-US" sz="1000" dirty="0">
              <a:solidFill>
                <a:schemeClr val="tx2">
                  <a:lumMod val="50000"/>
                </a:schemeClr>
              </a:solidFill>
            </a:endParaRPr>
          </a:p>
        </p:txBody>
      </p:sp>
    </p:spTree>
    <p:extLst>
      <p:ext uri="{BB962C8B-B14F-4D97-AF65-F5344CB8AC3E}">
        <p14:creationId xmlns:p14="http://schemas.microsoft.com/office/powerpoint/2010/main" val="141754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307B8E-F228-4F42-92F6-E2FF8F45F808}"/>
              </a:ext>
            </a:extLst>
          </p:cNvPr>
          <p:cNvSpPr>
            <a:spLocks noGrp="1"/>
          </p:cNvSpPr>
          <p:nvPr>
            <p:ph idx="1"/>
          </p:nvPr>
        </p:nvSpPr>
        <p:spPr>
          <a:xfrm>
            <a:off x="635000" y="2289485"/>
            <a:ext cx="3723936" cy="3931928"/>
          </a:xfrm>
        </p:spPr>
        <p:txBody>
          <a:bodyPr>
            <a:normAutofit/>
          </a:bodyPr>
          <a:lstStyle/>
          <a:p>
            <a:r>
              <a:rPr lang="nl-NL" sz="1600"/>
              <a:t>Ongeveer een derde van het materiaal is gebruikt door consumenten, ongeveer twee derde door de zorgsector.</a:t>
            </a:r>
            <a:br>
              <a:rPr lang="nl-NL" sz="1600"/>
            </a:br>
            <a:endParaRPr lang="nl-NL" sz="1600"/>
          </a:p>
          <a:p>
            <a:r>
              <a:rPr lang="nl-NL" sz="1600"/>
              <a:t>Materiaalstromen:</a:t>
            </a:r>
          </a:p>
          <a:p>
            <a:pPr lvl="1"/>
            <a:r>
              <a:rPr lang="nl-NL" sz="1400"/>
              <a:t>PP voor filtermaterialen en </a:t>
            </a:r>
            <a:r>
              <a:rPr lang="nl-NL" sz="1400" err="1"/>
              <a:t>neusstrips</a:t>
            </a:r>
            <a:endParaRPr lang="nl-NL" sz="1400"/>
          </a:p>
          <a:p>
            <a:pPr lvl="1"/>
            <a:r>
              <a:rPr lang="nl-NL" sz="1400"/>
              <a:t>Karton en PE voor verpakking</a:t>
            </a:r>
          </a:p>
          <a:p>
            <a:endParaRPr lang="nl-NL" sz="1600"/>
          </a:p>
          <a:p>
            <a:endParaRPr lang="nl-NL" sz="1800"/>
          </a:p>
        </p:txBody>
      </p:sp>
      <p:sp>
        <p:nvSpPr>
          <p:cNvPr id="5" name="Slide Number Placeholder 4">
            <a:extLst>
              <a:ext uri="{FF2B5EF4-FFF2-40B4-BE49-F238E27FC236}">
                <a16:creationId xmlns:a16="http://schemas.microsoft.com/office/drawing/2014/main" id="{2457D75C-6979-485C-BE74-E7A275E964D7}"/>
              </a:ext>
            </a:extLst>
          </p:cNvPr>
          <p:cNvSpPr>
            <a:spLocks noGrp="1"/>
          </p:cNvSpPr>
          <p:nvPr>
            <p:ph type="sldNum" sz="quarter" idx="12"/>
          </p:nvPr>
        </p:nvSpPr>
        <p:spPr/>
        <p:txBody>
          <a:bodyPr/>
          <a:lstStyle/>
          <a:p>
            <a:fld id="{B98991EF-C6C3-45DA-8D65-698ABCFCC555}" type="slidenum">
              <a:rPr lang="nl-NL" smtClean="0"/>
              <a:pPr/>
              <a:t>17</a:t>
            </a:fld>
            <a:endParaRPr lang="nl-NL"/>
          </a:p>
        </p:txBody>
      </p:sp>
      <p:pic>
        <p:nvPicPr>
          <p:cNvPr id="7" name="Picture 6">
            <a:extLst>
              <a:ext uri="{FF2B5EF4-FFF2-40B4-BE49-F238E27FC236}">
                <a16:creationId xmlns:a16="http://schemas.microsoft.com/office/drawing/2014/main" id="{02F42A25-6BD8-4652-A226-0B11D88302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61560" y="2289485"/>
            <a:ext cx="6695440" cy="4270320"/>
          </a:xfrm>
          <a:prstGeom prst="rect">
            <a:avLst/>
          </a:prstGeom>
        </p:spPr>
      </p:pic>
      <p:pic>
        <p:nvPicPr>
          <p:cNvPr id="14" name="Picture 13" descr="A picture containing blue, accessory&#10;&#10;Description automatically generated">
            <a:extLst>
              <a:ext uri="{FF2B5EF4-FFF2-40B4-BE49-F238E27FC236}">
                <a16:creationId xmlns:a16="http://schemas.microsoft.com/office/drawing/2014/main" id="{D1746089-4F10-057D-F50E-F054F27E7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622" y="3107154"/>
            <a:ext cx="677953" cy="587123"/>
          </a:xfrm>
          <a:prstGeom prst="rect">
            <a:avLst/>
          </a:prstGeom>
        </p:spPr>
      </p:pic>
      <p:pic>
        <p:nvPicPr>
          <p:cNvPr id="16" name="Picture 15" descr="A picture containing indoor, porcelain&#10;&#10;Description automatically generated">
            <a:extLst>
              <a:ext uri="{FF2B5EF4-FFF2-40B4-BE49-F238E27FC236}">
                <a16:creationId xmlns:a16="http://schemas.microsoft.com/office/drawing/2014/main" id="{301BC5BF-5E77-333B-5839-CC6AE8C20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209" y="5469429"/>
            <a:ext cx="516778" cy="51677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E8A60078-7D9B-C361-EC46-AF5DE80B8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5184" y="5888887"/>
            <a:ext cx="587123" cy="587123"/>
          </a:xfrm>
          <a:prstGeom prst="rect">
            <a:avLst/>
          </a:prstGeom>
        </p:spPr>
      </p:pic>
      <p:pic>
        <p:nvPicPr>
          <p:cNvPr id="21" name="Picture 20" descr="A picture containing yellow&#10;&#10;Description automatically generated">
            <a:extLst>
              <a:ext uri="{FF2B5EF4-FFF2-40B4-BE49-F238E27FC236}">
                <a16:creationId xmlns:a16="http://schemas.microsoft.com/office/drawing/2014/main" id="{F6FB93DA-6228-8DF9-BD6E-86248C59B7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06545" y="5136643"/>
            <a:ext cx="430106" cy="430106"/>
          </a:xfrm>
          <a:prstGeom prst="rect">
            <a:avLst/>
          </a:prstGeom>
        </p:spPr>
      </p:pic>
      <p:pic>
        <p:nvPicPr>
          <p:cNvPr id="23" name="Picture 22">
            <a:extLst>
              <a:ext uri="{FF2B5EF4-FFF2-40B4-BE49-F238E27FC236}">
                <a16:creationId xmlns:a16="http://schemas.microsoft.com/office/drawing/2014/main" id="{47CFE17E-7688-9521-437A-8092E9938C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4957" y="4761405"/>
            <a:ext cx="398741" cy="393614"/>
          </a:xfrm>
          <a:prstGeom prst="rect">
            <a:avLst/>
          </a:prstGeom>
        </p:spPr>
      </p:pic>
      <p:sp>
        <p:nvSpPr>
          <p:cNvPr id="12" name="Date Placeholder 4">
            <a:extLst>
              <a:ext uri="{FF2B5EF4-FFF2-40B4-BE49-F238E27FC236}">
                <a16:creationId xmlns:a16="http://schemas.microsoft.com/office/drawing/2014/main" id="{2536C39E-8EA3-4275-B0ED-E25F8E10C4F9}"/>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15" name="Title 1">
            <a:extLst>
              <a:ext uri="{FF2B5EF4-FFF2-40B4-BE49-F238E27FC236}">
                <a16:creationId xmlns:a16="http://schemas.microsoft.com/office/drawing/2014/main" id="{4698C5C7-5C6D-4B5A-A6DA-7FE27F69A008}"/>
              </a:ext>
            </a:extLst>
          </p:cNvPr>
          <p:cNvSpPr txBox="1">
            <a:spLocks/>
          </p:cNvSpPr>
          <p:nvPr/>
        </p:nvSpPr>
        <p:spPr>
          <a:xfrm>
            <a:off x="635000" y="616798"/>
            <a:ext cx="10923588" cy="111904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en-US" dirty="0" err="1">
                <a:latin typeface="RijksoverheidSansHeading" panose="020B0503040202060203" pitchFamily="34" charset="0"/>
                <a:cs typeface="Calibri Light"/>
              </a:rPr>
              <a:t>Specifieke</a:t>
            </a:r>
            <a:r>
              <a:rPr lang="en-US" dirty="0">
                <a:latin typeface="RijksoverheidSansHeading" panose="020B0503040202060203" pitchFamily="34" charset="0"/>
                <a:cs typeface="Calibri Light"/>
              </a:rPr>
              <a:t> data, </a:t>
            </a:r>
            <a:r>
              <a:rPr lang="en-US" dirty="0" err="1">
                <a:latin typeface="RijksoverheidSansHeading" panose="020B0503040202060203" pitchFamily="34" charset="0"/>
                <a:cs typeface="Calibri Light"/>
              </a:rPr>
              <a:t>uitgebreid</a:t>
            </a:r>
            <a:r>
              <a:rPr lang="en-US" dirty="0">
                <a:latin typeface="RijksoverheidSansHeading" panose="020B0503040202060203" pitchFamily="34" charset="0"/>
                <a:cs typeface="Calibri Light"/>
              </a:rPr>
              <a:t> </a:t>
            </a:r>
            <a:r>
              <a:rPr lang="en-US" dirty="0" err="1">
                <a:latin typeface="RijksoverheidSansHeading" panose="020B0503040202060203" pitchFamily="34" charset="0"/>
                <a:cs typeface="Calibri Light"/>
              </a:rPr>
              <a:t>voorbeeld</a:t>
            </a:r>
            <a:r>
              <a:rPr lang="en-US" dirty="0">
                <a:latin typeface="RijksoverheidSansHeading" panose="020B0503040202060203" pitchFamily="34" charset="0"/>
                <a:cs typeface="Calibri Light"/>
              </a:rPr>
              <a:t>: </a:t>
            </a:r>
            <a:br>
              <a:rPr lang="en-US" dirty="0">
                <a:latin typeface="RijksoverheidSansHeading" panose="020B0503040202060203" pitchFamily="34" charset="0"/>
                <a:cs typeface="Calibri Light"/>
              </a:rPr>
            </a:br>
            <a:r>
              <a:rPr lang="en-US" dirty="0" err="1">
                <a:latin typeface="RijksoverheidSansHeading" panose="020B0503040202060203" pitchFamily="34" charset="0"/>
                <a:cs typeface="Calibri Light"/>
              </a:rPr>
              <a:t>Mondmaskers</a:t>
            </a:r>
            <a:endParaRPr lang="en-US" dirty="0">
              <a:latin typeface="RijksoverheidSansHeading" panose="020B0503040202060203" pitchFamily="34" charset="0"/>
            </a:endParaRPr>
          </a:p>
        </p:txBody>
      </p:sp>
      <p:sp>
        <p:nvSpPr>
          <p:cNvPr id="17" name="TextBox 16">
            <a:extLst>
              <a:ext uri="{FF2B5EF4-FFF2-40B4-BE49-F238E27FC236}">
                <a16:creationId xmlns:a16="http://schemas.microsoft.com/office/drawing/2014/main" id="{EEEB3FD9-E4DE-482B-8B89-0441744CE692}"/>
              </a:ext>
            </a:extLst>
          </p:cNvPr>
          <p:cNvSpPr txBox="1"/>
          <p:nvPr/>
        </p:nvSpPr>
        <p:spPr>
          <a:xfrm>
            <a:off x="99534" y="6570481"/>
            <a:ext cx="10142400" cy="400110"/>
          </a:xfrm>
          <a:prstGeom prst="rect">
            <a:avLst/>
          </a:prstGeom>
          <a:noFill/>
        </p:spPr>
        <p:txBody>
          <a:bodyPr wrap="square">
            <a:spAutoFit/>
          </a:bodyPr>
          <a:lstStyle/>
          <a:p>
            <a:r>
              <a:rPr lang="nl-NL" sz="1000" i="1" dirty="0">
                <a:solidFill>
                  <a:schemeClr val="tx2">
                    <a:lumMod val="50000"/>
                  </a:schemeClr>
                </a:solidFill>
              </a:rPr>
              <a:t>Bron: RIVM, in </a:t>
            </a:r>
            <a:r>
              <a:rPr lang="nl-NL" sz="1000" i="1" dirty="0" err="1">
                <a:solidFill>
                  <a:schemeClr val="tx2">
                    <a:lumMod val="50000"/>
                  </a:schemeClr>
                </a:solidFill>
              </a:rPr>
              <a:t>press</a:t>
            </a:r>
            <a:r>
              <a:rPr lang="nl-NL" sz="1000" i="1" dirty="0">
                <a:solidFill>
                  <a:schemeClr val="tx2">
                    <a:lumMod val="50000"/>
                  </a:schemeClr>
                </a:solidFill>
              </a:rPr>
              <a:t>, Het effect van persoonlijke beschermingsmiddelen op het milieu, casus mondkapjes</a:t>
            </a:r>
          </a:p>
          <a:p>
            <a:endParaRPr lang="en-US" sz="1000" i="1" dirty="0">
              <a:solidFill>
                <a:schemeClr val="tx2">
                  <a:lumMod val="50000"/>
                </a:schemeClr>
              </a:solidFill>
            </a:endParaRPr>
          </a:p>
        </p:txBody>
      </p:sp>
    </p:spTree>
    <p:extLst>
      <p:ext uri="{BB962C8B-B14F-4D97-AF65-F5344CB8AC3E}">
        <p14:creationId xmlns:p14="http://schemas.microsoft.com/office/powerpoint/2010/main" val="228738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D0D854-B902-4992-9F58-E919EADAEC59}"/>
              </a:ext>
            </a:extLst>
          </p:cNvPr>
          <p:cNvSpPr>
            <a:spLocks noGrp="1"/>
          </p:cNvSpPr>
          <p:nvPr>
            <p:ph type="sldNum" sz="quarter" idx="12"/>
          </p:nvPr>
        </p:nvSpPr>
        <p:spPr/>
        <p:txBody>
          <a:bodyPr/>
          <a:lstStyle/>
          <a:p>
            <a:fld id="{B98991EF-C6C3-45DA-8D65-698ABCFCC555}" type="slidenum">
              <a:rPr lang="nl-NL" smtClean="0"/>
              <a:pPr/>
              <a:t>18</a:t>
            </a:fld>
            <a:endParaRPr lang="nl-NL"/>
          </a:p>
        </p:txBody>
      </p:sp>
      <p:pic>
        <p:nvPicPr>
          <p:cNvPr id="6" name="Content Placeholder 5">
            <a:extLst>
              <a:ext uri="{FF2B5EF4-FFF2-40B4-BE49-F238E27FC236}">
                <a16:creationId xmlns:a16="http://schemas.microsoft.com/office/drawing/2014/main" id="{75E41C54-3377-45E0-A1C6-F268A817E1E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204"/>
          <a:stretch/>
        </p:blipFill>
        <p:spPr>
          <a:xfrm>
            <a:off x="635000" y="3915052"/>
            <a:ext cx="9409500" cy="2081905"/>
          </a:xfrm>
          <a:prstGeom prst="rect">
            <a:avLst/>
          </a:prstGeom>
        </p:spPr>
      </p:pic>
      <p:sp>
        <p:nvSpPr>
          <p:cNvPr id="7" name="Title 1">
            <a:extLst>
              <a:ext uri="{FF2B5EF4-FFF2-40B4-BE49-F238E27FC236}">
                <a16:creationId xmlns:a16="http://schemas.microsoft.com/office/drawing/2014/main" id="{634580AA-81F9-4607-BD12-985B1C561F07}"/>
              </a:ext>
            </a:extLst>
          </p:cNvPr>
          <p:cNvSpPr>
            <a:spLocks noGrp="1"/>
          </p:cNvSpPr>
          <p:nvPr>
            <p:ph type="title"/>
          </p:nvPr>
        </p:nvSpPr>
        <p:spPr>
          <a:xfrm>
            <a:off x="635000" y="1052513"/>
            <a:ext cx="10923588" cy="948047"/>
          </a:xfrm>
        </p:spPr>
        <p:txBody>
          <a:bodyPr>
            <a:normAutofit/>
          </a:bodyPr>
          <a:lstStyle/>
          <a:p>
            <a:r>
              <a:rPr lang="en-US" err="1"/>
              <a:t>Milieueffecten</a:t>
            </a:r>
            <a:r>
              <a:rPr lang="en-US"/>
              <a:t> van </a:t>
            </a:r>
            <a:r>
              <a:rPr lang="en-US" err="1"/>
              <a:t>mondkapjesgebruik</a:t>
            </a:r>
            <a:br>
              <a:rPr lang="en-US"/>
            </a:br>
            <a:r>
              <a:rPr lang="en-US" sz="2200"/>
              <a:t>In Nederland, </a:t>
            </a:r>
            <a:r>
              <a:rPr lang="en-US" sz="2200" err="1"/>
              <a:t>maart</a:t>
            </a:r>
            <a:r>
              <a:rPr lang="en-US" sz="2200"/>
              <a:t> 2020-maart 2022</a:t>
            </a:r>
            <a:endParaRPr lang="nl-NL"/>
          </a:p>
        </p:txBody>
      </p:sp>
      <p:sp>
        <p:nvSpPr>
          <p:cNvPr id="2" name="Content Placeholder 2">
            <a:extLst>
              <a:ext uri="{FF2B5EF4-FFF2-40B4-BE49-F238E27FC236}">
                <a16:creationId xmlns:a16="http://schemas.microsoft.com/office/drawing/2014/main" id="{C731779D-8CC2-8CE0-5880-781FE2C0B0B2}"/>
              </a:ext>
            </a:extLst>
          </p:cNvPr>
          <p:cNvSpPr txBox="1">
            <a:spLocks/>
          </p:cNvSpPr>
          <p:nvPr/>
        </p:nvSpPr>
        <p:spPr>
          <a:xfrm>
            <a:off x="634999" y="2289484"/>
            <a:ext cx="6899275" cy="4149415"/>
          </a:xfrm>
          <a:prstGeom prst="rect">
            <a:avLst/>
          </a:prstGeom>
        </p:spPr>
        <p:txBody>
          <a:bodyPr vert="horz" lIns="91440" tIns="45720" rIns="91440" bIns="4572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err="1"/>
              <a:t>LevensCyclus</a:t>
            </a:r>
            <a:r>
              <a:rPr lang="nl-NL"/>
              <a:t> Analyse (LCA);</a:t>
            </a:r>
          </a:p>
          <a:p>
            <a:pPr lvl="1"/>
            <a:r>
              <a:rPr lang="nl-NL"/>
              <a:t>Waardeketen, inclusief gebruik en afvalverwerking</a:t>
            </a:r>
          </a:p>
          <a:p>
            <a:pPr lvl="1"/>
            <a:r>
              <a:rPr lang="nl-NL"/>
              <a:t>Marktaandelen van productielanden</a:t>
            </a:r>
          </a:p>
        </p:txBody>
      </p:sp>
      <p:sp>
        <p:nvSpPr>
          <p:cNvPr id="8" name="Date Placeholder 4">
            <a:extLst>
              <a:ext uri="{FF2B5EF4-FFF2-40B4-BE49-F238E27FC236}">
                <a16:creationId xmlns:a16="http://schemas.microsoft.com/office/drawing/2014/main" id="{A38B74CA-5B38-452B-8339-E337994F38CB}"/>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3" name="TextBox 2">
            <a:extLst>
              <a:ext uri="{FF2B5EF4-FFF2-40B4-BE49-F238E27FC236}">
                <a16:creationId xmlns:a16="http://schemas.microsoft.com/office/drawing/2014/main" id="{A9026EF5-7F51-7817-4ABA-8D5C84845DE4}"/>
              </a:ext>
            </a:extLst>
          </p:cNvPr>
          <p:cNvSpPr txBox="1"/>
          <p:nvPr/>
        </p:nvSpPr>
        <p:spPr>
          <a:xfrm>
            <a:off x="99534" y="6570481"/>
            <a:ext cx="10142400" cy="400110"/>
          </a:xfrm>
          <a:prstGeom prst="rect">
            <a:avLst/>
          </a:prstGeom>
          <a:noFill/>
        </p:spPr>
        <p:txBody>
          <a:bodyPr wrap="square">
            <a:spAutoFit/>
          </a:bodyPr>
          <a:lstStyle/>
          <a:p>
            <a:r>
              <a:rPr lang="nl-NL" sz="1000" i="1" dirty="0">
                <a:solidFill>
                  <a:schemeClr val="tx2">
                    <a:lumMod val="50000"/>
                  </a:schemeClr>
                </a:solidFill>
              </a:rPr>
              <a:t>Bron: RIVM, in </a:t>
            </a:r>
            <a:r>
              <a:rPr lang="nl-NL" sz="1000" i="1" dirty="0" err="1">
                <a:solidFill>
                  <a:schemeClr val="tx2">
                    <a:lumMod val="50000"/>
                  </a:schemeClr>
                </a:solidFill>
              </a:rPr>
              <a:t>press</a:t>
            </a:r>
            <a:r>
              <a:rPr lang="nl-NL" sz="1000" i="1" dirty="0">
                <a:solidFill>
                  <a:schemeClr val="tx2">
                    <a:lumMod val="50000"/>
                  </a:schemeClr>
                </a:solidFill>
              </a:rPr>
              <a:t>, Het effect van persoonlijke beschermingsmiddelen op het milieu, casus mondkapjes</a:t>
            </a:r>
          </a:p>
          <a:p>
            <a:endParaRPr lang="en-US" sz="1000" i="1" dirty="0">
              <a:solidFill>
                <a:schemeClr val="tx2">
                  <a:lumMod val="50000"/>
                </a:schemeClr>
              </a:solidFill>
            </a:endParaRPr>
          </a:p>
        </p:txBody>
      </p:sp>
    </p:spTree>
    <p:extLst>
      <p:ext uri="{BB962C8B-B14F-4D97-AF65-F5344CB8AC3E}">
        <p14:creationId xmlns:p14="http://schemas.microsoft.com/office/powerpoint/2010/main" val="18544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82E497-676D-4E55-9010-DDFA82A8D15B}"/>
              </a:ext>
            </a:extLst>
          </p:cNvPr>
          <p:cNvSpPr>
            <a:spLocks noGrp="1"/>
          </p:cNvSpPr>
          <p:nvPr>
            <p:ph idx="1"/>
          </p:nvPr>
        </p:nvSpPr>
        <p:spPr>
          <a:xfrm>
            <a:off x="538273" y="2322635"/>
            <a:ext cx="3858468" cy="4004635"/>
          </a:xfrm>
        </p:spPr>
        <p:txBody>
          <a:bodyPr>
            <a:normAutofit/>
          </a:bodyPr>
          <a:lstStyle/>
          <a:p>
            <a:pPr lvl="1"/>
            <a:r>
              <a:rPr lang="en-US" sz="1600" err="1"/>
              <a:t>Relatief</a:t>
            </a:r>
            <a:r>
              <a:rPr lang="en-US" sz="1600"/>
              <a:t> </a:t>
            </a:r>
            <a:r>
              <a:rPr lang="en-US" sz="1600" err="1"/>
              <a:t>hoge</a:t>
            </a:r>
            <a:r>
              <a:rPr lang="en-US" sz="1600"/>
              <a:t> </a:t>
            </a:r>
            <a:r>
              <a:rPr lang="en-US" sz="1600" err="1"/>
              <a:t>klimaatvoetafdruk</a:t>
            </a:r>
            <a:r>
              <a:rPr lang="en-US" sz="1600"/>
              <a:t> van FFP2-gebruik in de </a:t>
            </a:r>
            <a:r>
              <a:rPr lang="en-US" sz="1600" err="1"/>
              <a:t>zorgsector</a:t>
            </a:r>
            <a:r>
              <a:rPr lang="en-US" sz="1600"/>
              <a:t> door </a:t>
            </a:r>
            <a:r>
              <a:rPr lang="en-US" sz="1600" err="1"/>
              <a:t>specialistische</a:t>
            </a:r>
            <a:r>
              <a:rPr lang="en-US" sz="1600"/>
              <a:t> </a:t>
            </a:r>
            <a:r>
              <a:rPr lang="en-US" sz="1600" err="1"/>
              <a:t>afvalverwering</a:t>
            </a:r>
            <a:endParaRPr lang="en-US" sz="1600"/>
          </a:p>
          <a:p>
            <a:pPr lvl="1"/>
            <a:r>
              <a:rPr lang="en-US" sz="1600" err="1"/>
              <a:t>Relatief</a:t>
            </a:r>
            <a:r>
              <a:rPr lang="en-US" sz="1600"/>
              <a:t> </a:t>
            </a:r>
            <a:r>
              <a:rPr lang="en-US" sz="1600" err="1"/>
              <a:t>hoog</a:t>
            </a:r>
            <a:r>
              <a:rPr lang="en-US" sz="1600"/>
              <a:t> </a:t>
            </a:r>
            <a:r>
              <a:rPr lang="en-US" sz="1600" err="1"/>
              <a:t>waterverbruik</a:t>
            </a:r>
            <a:r>
              <a:rPr lang="en-US" sz="1600"/>
              <a:t> van </a:t>
            </a:r>
            <a:r>
              <a:rPr lang="en-US" sz="1600" err="1"/>
              <a:t>stoffen</a:t>
            </a:r>
            <a:r>
              <a:rPr lang="en-US" sz="1600"/>
              <a:t> </a:t>
            </a:r>
            <a:r>
              <a:rPr lang="en-US" sz="1600" err="1"/>
              <a:t>mondkapjes</a:t>
            </a:r>
            <a:r>
              <a:rPr lang="en-US" sz="1600"/>
              <a:t> door </a:t>
            </a:r>
            <a:r>
              <a:rPr lang="en-US" sz="1600" err="1"/>
              <a:t>irrigatie</a:t>
            </a:r>
            <a:r>
              <a:rPr lang="en-US" sz="1600"/>
              <a:t> </a:t>
            </a:r>
            <a:r>
              <a:rPr lang="en-US" sz="1600" err="1"/>
              <a:t>tijdens</a:t>
            </a:r>
            <a:r>
              <a:rPr lang="en-US" sz="1600"/>
              <a:t> </a:t>
            </a:r>
            <a:r>
              <a:rPr lang="en-US" sz="1600" err="1"/>
              <a:t>katoenproductie</a:t>
            </a:r>
            <a:endParaRPr lang="en-US" sz="1600"/>
          </a:p>
          <a:p>
            <a:endParaRPr lang="en-US" sz="1600"/>
          </a:p>
          <a:p>
            <a:r>
              <a:rPr lang="en-US" sz="1600" err="1"/>
              <a:t>Totale</a:t>
            </a:r>
            <a:r>
              <a:rPr lang="en-US" sz="1600"/>
              <a:t> </a:t>
            </a:r>
            <a:r>
              <a:rPr lang="en-US" sz="1600" err="1"/>
              <a:t>klimaatvoetafdruk</a:t>
            </a:r>
            <a:r>
              <a:rPr lang="en-US" sz="1600"/>
              <a:t> </a:t>
            </a:r>
            <a:r>
              <a:rPr lang="en-US" sz="1600" err="1"/>
              <a:t>gelijk</a:t>
            </a:r>
            <a:r>
              <a:rPr lang="en-US" sz="1600"/>
              <a:t> </a:t>
            </a:r>
            <a:r>
              <a:rPr lang="en-US" sz="1600" err="1"/>
              <a:t>aan</a:t>
            </a:r>
            <a:r>
              <a:rPr lang="en-US" sz="1600"/>
              <a:t> de </a:t>
            </a:r>
            <a:r>
              <a:rPr lang="en-US" sz="1600" err="1"/>
              <a:t>jaarlijkse</a:t>
            </a:r>
            <a:r>
              <a:rPr lang="en-US" sz="1600"/>
              <a:t> </a:t>
            </a:r>
            <a:r>
              <a:rPr lang="en-US" sz="1600" err="1"/>
              <a:t>uitstoot</a:t>
            </a:r>
            <a:r>
              <a:rPr lang="en-US" sz="1600"/>
              <a:t> van 19.000 </a:t>
            </a:r>
            <a:r>
              <a:rPr lang="en-US" sz="1600" err="1"/>
              <a:t>personenauto’s</a:t>
            </a:r>
            <a:r>
              <a:rPr lang="en-US" sz="1600"/>
              <a:t>.</a:t>
            </a:r>
          </a:p>
          <a:p>
            <a:r>
              <a:rPr lang="en-US" sz="1600" err="1"/>
              <a:t>Waterverbruik</a:t>
            </a:r>
            <a:r>
              <a:rPr lang="en-US" sz="1600"/>
              <a:t> </a:t>
            </a:r>
            <a:r>
              <a:rPr lang="en-US" sz="1600" err="1"/>
              <a:t>gelijk</a:t>
            </a:r>
            <a:r>
              <a:rPr lang="en-US" sz="1600"/>
              <a:t> </a:t>
            </a:r>
            <a:r>
              <a:rPr lang="en-US" sz="1600" err="1"/>
              <a:t>aan</a:t>
            </a:r>
            <a:r>
              <a:rPr lang="en-US" sz="1600"/>
              <a:t> </a:t>
            </a:r>
            <a:r>
              <a:rPr lang="en-US" sz="1600" err="1"/>
              <a:t>jaarlijkse</a:t>
            </a:r>
            <a:r>
              <a:rPr lang="en-US" sz="1600"/>
              <a:t> </a:t>
            </a:r>
            <a:r>
              <a:rPr lang="en-US" sz="1600" err="1"/>
              <a:t>huishoudelijk</a:t>
            </a:r>
            <a:r>
              <a:rPr lang="en-US" sz="1600"/>
              <a:t> </a:t>
            </a:r>
            <a:r>
              <a:rPr lang="en-US" sz="1600" err="1"/>
              <a:t>verbruik</a:t>
            </a:r>
            <a:r>
              <a:rPr lang="en-US" sz="1600"/>
              <a:t> van 17.700 </a:t>
            </a:r>
            <a:r>
              <a:rPr lang="en-US" sz="1600" err="1"/>
              <a:t>mensen</a:t>
            </a:r>
            <a:r>
              <a:rPr lang="en-US" sz="1600"/>
              <a:t>.</a:t>
            </a:r>
          </a:p>
          <a:p>
            <a:pPr marL="0" indent="0">
              <a:buNone/>
            </a:pPr>
            <a:endParaRPr lang="nl-NL"/>
          </a:p>
        </p:txBody>
      </p:sp>
      <p:sp>
        <p:nvSpPr>
          <p:cNvPr id="5" name="Slide Number Placeholder 4">
            <a:extLst>
              <a:ext uri="{FF2B5EF4-FFF2-40B4-BE49-F238E27FC236}">
                <a16:creationId xmlns:a16="http://schemas.microsoft.com/office/drawing/2014/main" id="{1364D3B5-39FA-4FDE-8BEB-7311FFE0B63A}"/>
              </a:ext>
            </a:extLst>
          </p:cNvPr>
          <p:cNvSpPr>
            <a:spLocks noGrp="1"/>
          </p:cNvSpPr>
          <p:nvPr>
            <p:ph type="sldNum" sz="quarter" idx="12"/>
          </p:nvPr>
        </p:nvSpPr>
        <p:spPr/>
        <p:txBody>
          <a:bodyPr/>
          <a:lstStyle/>
          <a:p>
            <a:fld id="{B98991EF-C6C3-45DA-8D65-698ABCFCC555}" type="slidenum">
              <a:rPr lang="nl-NL" smtClean="0"/>
              <a:pPr/>
              <a:t>19</a:t>
            </a:fld>
            <a:endParaRPr lang="nl-NL"/>
          </a:p>
        </p:txBody>
      </p:sp>
      <p:sp>
        <p:nvSpPr>
          <p:cNvPr id="6" name="Title 1">
            <a:extLst>
              <a:ext uri="{FF2B5EF4-FFF2-40B4-BE49-F238E27FC236}">
                <a16:creationId xmlns:a16="http://schemas.microsoft.com/office/drawing/2014/main" id="{80F3C6DC-661A-4A6F-A9AD-BFBDA72D7ACD}"/>
              </a:ext>
            </a:extLst>
          </p:cNvPr>
          <p:cNvSpPr>
            <a:spLocks noGrp="1"/>
          </p:cNvSpPr>
          <p:nvPr>
            <p:ph type="title"/>
          </p:nvPr>
        </p:nvSpPr>
        <p:spPr>
          <a:xfrm>
            <a:off x="635000" y="1052513"/>
            <a:ext cx="10923588" cy="948047"/>
          </a:xfrm>
        </p:spPr>
        <p:txBody>
          <a:bodyPr>
            <a:normAutofit/>
          </a:bodyPr>
          <a:lstStyle/>
          <a:p>
            <a:r>
              <a:rPr lang="en-US" err="1"/>
              <a:t>Milieueffecten</a:t>
            </a:r>
            <a:r>
              <a:rPr lang="en-US"/>
              <a:t> van </a:t>
            </a:r>
            <a:r>
              <a:rPr lang="en-US" err="1"/>
              <a:t>mondkapjesgebruik</a:t>
            </a:r>
            <a:br>
              <a:rPr lang="en-US"/>
            </a:br>
            <a:r>
              <a:rPr lang="en-US" sz="2200"/>
              <a:t>In Nederland, </a:t>
            </a:r>
            <a:r>
              <a:rPr lang="en-US" sz="2200" err="1"/>
              <a:t>maart</a:t>
            </a:r>
            <a:r>
              <a:rPr lang="en-US" sz="2200"/>
              <a:t> 2020-maart 2022</a:t>
            </a:r>
            <a:endParaRPr lang="nl-NL"/>
          </a:p>
        </p:txBody>
      </p:sp>
      <p:pic>
        <p:nvPicPr>
          <p:cNvPr id="7" name="Picture 6">
            <a:extLst>
              <a:ext uri="{FF2B5EF4-FFF2-40B4-BE49-F238E27FC236}">
                <a16:creationId xmlns:a16="http://schemas.microsoft.com/office/drawing/2014/main" id="{EC12D8DA-3F90-44CD-B124-8E100E8384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6" t="1421" r="1556" b="697"/>
          <a:stretch/>
        </p:blipFill>
        <p:spPr>
          <a:xfrm>
            <a:off x="4853940" y="2322635"/>
            <a:ext cx="7065120" cy="4004635"/>
          </a:xfrm>
          <a:prstGeom prst="rect">
            <a:avLst/>
          </a:prstGeom>
        </p:spPr>
      </p:pic>
      <p:graphicFrame>
        <p:nvGraphicFramePr>
          <p:cNvPr id="2" name="Table 7">
            <a:extLst>
              <a:ext uri="{FF2B5EF4-FFF2-40B4-BE49-F238E27FC236}">
                <a16:creationId xmlns:a16="http://schemas.microsoft.com/office/drawing/2014/main" id="{27761D50-4B0F-A4BB-F97F-C329ED3B9180}"/>
              </a:ext>
            </a:extLst>
          </p:cNvPr>
          <p:cNvGraphicFramePr>
            <a:graphicFrameLocks noGrp="1"/>
          </p:cNvGraphicFramePr>
          <p:nvPr/>
        </p:nvGraphicFramePr>
        <p:xfrm>
          <a:off x="7165472" y="2073991"/>
          <a:ext cx="5103468" cy="317071"/>
        </p:xfrm>
        <a:graphic>
          <a:graphicData uri="http://schemas.openxmlformats.org/drawingml/2006/table">
            <a:tbl>
              <a:tblPr firstRow="1" bandRow="1">
                <a:tableStyleId>{2D5ABB26-0587-4C30-8999-92F81FD0307C}</a:tableStyleId>
              </a:tblPr>
              <a:tblGrid>
                <a:gridCol w="1275867">
                  <a:extLst>
                    <a:ext uri="{9D8B030D-6E8A-4147-A177-3AD203B41FA5}">
                      <a16:colId xmlns:a16="http://schemas.microsoft.com/office/drawing/2014/main" val="1481381682"/>
                    </a:ext>
                  </a:extLst>
                </a:gridCol>
                <a:gridCol w="1275867">
                  <a:extLst>
                    <a:ext uri="{9D8B030D-6E8A-4147-A177-3AD203B41FA5}">
                      <a16:colId xmlns:a16="http://schemas.microsoft.com/office/drawing/2014/main" val="3837237730"/>
                    </a:ext>
                  </a:extLst>
                </a:gridCol>
                <a:gridCol w="1275867">
                  <a:extLst>
                    <a:ext uri="{9D8B030D-6E8A-4147-A177-3AD203B41FA5}">
                      <a16:colId xmlns:a16="http://schemas.microsoft.com/office/drawing/2014/main" val="64876801"/>
                    </a:ext>
                  </a:extLst>
                </a:gridCol>
                <a:gridCol w="1275867">
                  <a:extLst>
                    <a:ext uri="{9D8B030D-6E8A-4147-A177-3AD203B41FA5}">
                      <a16:colId xmlns:a16="http://schemas.microsoft.com/office/drawing/2014/main" val="2215957255"/>
                    </a:ext>
                  </a:extLst>
                </a:gridCol>
              </a:tblGrid>
              <a:tr h="317071">
                <a:tc>
                  <a:txBody>
                    <a:bodyPr/>
                    <a:lstStyle/>
                    <a:p>
                      <a:r>
                        <a:rPr lang="en-US" sz="1400">
                          <a:solidFill>
                            <a:schemeClr val="tx1">
                              <a:lumMod val="65000"/>
                              <a:lumOff val="35000"/>
                            </a:schemeClr>
                          </a:solidFill>
                        </a:rPr>
                        <a:t>6.603</a:t>
                      </a:r>
                    </a:p>
                  </a:txBody>
                  <a:tcPr/>
                </a:tc>
                <a:tc>
                  <a:txBody>
                    <a:bodyPr/>
                    <a:lstStyle/>
                    <a:p>
                      <a:r>
                        <a:rPr lang="en-US" sz="1400">
                          <a:solidFill>
                            <a:schemeClr val="tx1">
                              <a:lumMod val="65000"/>
                              <a:lumOff val="35000"/>
                            </a:schemeClr>
                          </a:solidFill>
                        </a:rPr>
                        <a:t>47.205</a:t>
                      </a:r>
                    </a:p>
                  </a:txBody>
                  <a:tcPr/>
                </a:tc>
                <a:tc>
                  <a:txBody>
                    <a:bodyPr/>
                    <a:lstStyle/>
                    <a:p>
                      <a:r>
                        <a:rPr lang="en-US" sz="1400">
                          <a:solidFill>
                            <a:schemeClr val="tx1">
                              <a:lumMod val="65000"/>
                              <a:lumOff val="35000"/>
                            </a:schemeClr>
                          </a:solidFill>
                        </a:rPr>
                        <a:t>840</a:t>
                      </a:r>
                    </a:p>
                  </a:txBody>
                  <a:tcPr/>
                </a:tc>
                <a:tc>
                  <a:txBody>
                    <a:bodyPr/>
                    <a:lstStyle/>
                    <a:p>
                      <a:r>
                        <a:rPr lang="en-US" sz="1400">
                          <a:solidFill>
                            <a:schemeClr val="tx1">
                              <a:lumMod val="65000"/>
                              <a:lumOff val="35000"/>
                            </a:schemeClr>
                          </a:solidFill>
                        </a:rPr>
                        <a:t>301</a:t>
                      </a:r>
                    </a:p>
                  </a:txBody>
                  <a:tcPr/>
                </a:tc>
                <a:extLst>
                  <a:ext uri="{0D108BD9-81ED-4DB2-BD59-A6C34878D82A}">
                    <a16:rowId xmlns:a16="http://schemas.microsoft.com/office/drawing/2014/main" val="3109245142"/>
                  </a:ext>
                </a:extLst>
              </a:tr>
            </a:tbl>
          </a:graphicData>
        </a:graphic>
      </p:graphicFrame>
      <p:sp>
        <p:nvSpPr>
          <p:cNvPr id="8" name="Date Placeholder 4">
            <a:extLst>
              <a:ext uri="{FF2B5EF4-FFF2-40B4-BE49-F238E27FC236}">
                <a16:creationId xmlns:a16="http://schemas.microsoft.com/office/drawing/2014/main" id="{5F1807C7-ED16-4D5C-8EE2-8B2760DF0920}"/>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4" name="TextBox 3">
            <a:extLst>
              <a:ext uri="{FF2B5EF4-FFF2-40B4-BE49-F238E27FC236}">
                <a16:creationId xmlns:a16="http://schemas.microsoft.com/office/drawing/2014/main" id="{75F69477-7D94-C8BA-109E-85B0FE90FF1C}"/>
              </a:ext>
            </a:extLst>
          </p:cNvPr>
          <p:cNvSpPr txBox="1"/>
          <p:nvPr/>
        </p:nvSpPr>
        <p:spPr>
          <a:xfrm>
            <a:off x="101122" y="6472783"/>
            <a:ext cx="10142400" cy="400110"/>
          </a:xfrm>
          <a:prstGeom prst="rect">
            <a:avLst/>
          </a:prstGeom>
          <a:noFill/>
        </p:spPr>
        <p:txBody>
          <a:bodyPr wrap="square">
            <a:spAutoFit/>
          </a:bodyPr>
          <a:lstStyle/>
          <a:p>
            <a:r>
              <a:rPr lang="nl-NL" sz="1000" i="1" dirty="0">
                <a:solidFill>
                  <a:schemeClr val="tx2">
                    <a:lumMod val="50000"/>
                  </a:schemeClr>
                </a:solidFill>
              </a:rPr>
              <a:t>Bron: RIVM, in </a:t>
            </a:r>
            <a:r>
              <a:rPr lang="nl-NL" sz="1000" i="1" dirty="0" err="1">
                <a:solidFill>
                  <a:schemeClr val="tx2">
                    <a:lumMod val="50000"/>
                  </a:schemeClr>
                </a:solidFill>
              </a:rPr>
              <a:t>press</a:t>
            </a:r>
            <a:r>
              <a:rPr lang="nl-NL" sz="1000" i="1" dirty="0">
                <a:solidFill>
                  <a:schemeClr val="tx2">
                    <a:lumMod val="50000"/>
                  </a:schemeClr>
                </a:solidFill>
              </a:rPr>
              <a:t>, Het effect van persoonlijke beschermingsmiddelen op het milieu, casus mondkapjes</a:t>
            </a:r>
          </a:p>
          <a:p>
            <a:endParaRPr lang="en-US" sz="1000" i="1" dirty="0">
              <a:solidFill>
                <a:schemeClr val="tx2">
                  <a:lumMod val="50000"/>
                </a:schemeClr>
              </a:solidFill>
            </a:endParaRPr>
          </a:p>
        </p:txBody>
      </p:sp>
    </p:spTree>
    <p:extLst>
      <p:ext uri="{BB962C8B-B14F-4D97-AF65-F5344CB8AC3E}">
        <p14:creationId xmlns:p14="http://schemas.microsoft.com/office/powerpoint/2010/main" val="301841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1CEE472B-C676-599C-79EF-65EA4A85B7F3}"/>
              </a:ext>
            </a:extLst>
          </p:cNvPr>
          <p:cNvSpPr>
            <a:spLocks noGrp="1"/>
          </p:cNvSpPr>
          <p:nvPr>
            <p:ph sz="half" idx="1"/>
          </p:nvPr>
        </p:nvSpPr>
        <p:spPr>
          <a:xfrm>
            <a:off x="648057" y="1134800"/>
            <a:ext cx="11222906" cy="4866962"/>
          </a:xfrm>
        </p:spPr>
        <p:txBody>
          <a:bodyPr>
            <a:normAutofit/>
          </a:bodyPr>
          <a:lstStyle/>
          <a:p>
            <a:r>
              <a:rPr lang="en-US" sz="2200" dirty="0"/>
              <a:t>PhD </a:t>
            </a:r>
            <a:r>
              <a:rPr lang="en-US" sz="2200" dirty="0" err="1"/>
              <a:t>milieuchemie</a:t>
            </a:r>
            <a:r>
              <a:rPr lang="en-US" sz="2200" dirty="0"/>
              <a:t> &amp; </a:t>
            </a:r>
            <a:r>
              <a:rPr lang="en-US" sz="2200" dirty="0" err="1"/>
              <a:t>ecotoxicolgie</a:t>
            </a:r>
            <a:r>
              <a:rPr lang="en-US" sz="2200" dirty="0"/>
              <a:t> (</a:t>
            </a:r>
            <a:r>
              <a:rPr lang="en-US" sz="2200" dirty="0" err="1"/>
              <a:t>UvA</a:t>
            </a:r>
            <a:r>
              <a:rPr lang="en-US" sz="2200" dirty="0"/>
              <a:t> &amp; EU project)</a:t>
            </a:r>
          </a:p>
          <a:p>
            <a:r>
              <a:rPr lang="en-US" sz="2200" dirty="0"/>
              <a:t>Milieu-</a:t>
            </a:r>
            <a:r>
              <a:rPr lang="en-US" sz="2200" dirty="0" err="1"/>
              <a:t>risicobeoordelaar</a:t>
            </a:r>
            <a:r>
              <a:rPr lang="en-US" sz="2200" dirty="0"/>
              <a:t> (EU/int. </a:t>
            </a:r>
            <a:r>
              <a:rPr lang="en-US" sz="2200" dirty="0" err="1"/>
              <a:t>wettelijke</a:t>
            </a:r>
            <a:r>
              <a:rPr lang="en-US" sz="2200" dirty="0"/>
              <a:t> </a:t>
            </a:r>
            <a:r>
              <a:rPr lang="en-US" sz="2200" dirty="0" err="1"/>
              <a:t>kaders</a:t>
            </a:r>
            <a:r>
              <a:rPr lang="en-US" sz="2200" dirty="0"/>
              <a:t>, RIVM)</a:t>
            </a:r>
          </a:p>
          <a:p>
            <a:r>
              <a:rPr lang="en-US" sz="2200" dirty="0"/>
              <a:t>Project </a:t>
            </a:r>
            <a:r>
              <a:rPr lang="en-US" sz="2200" dirty="0" err="1"/>
              <a:t>coördinator</a:t>
            </a:r>
            <a:r>
              <a:rPr lang="en-US" sz="2200" dirty="0"/>
              <a:t> </a:t>
            </a:r>
            <a:r>
              <a:rPr lang="en-US" sz="2200" dirty="0" err="1"/>
              <a:t>duurzame</a:t>
            </a:r>
            <a:r>
              <a:rPr lang="en-US" sz="2200" dirty="0"/>
              <a:t> </a:t>
            </a:r>
            <a:r>
              <a:rPr lang="en-US" sz="2200" dirty="0" err="1"/>
              <a:t>zorg</a:t>
            </a:r>
            <a:r>
              <a:rPr lang="en-US" sz="2200" dirty="0"/>
              <a:t> &amp; </a:t>
            </a:r>
            <a:r>
              <a:rPr lang="en-US" sz="2200" dirty="0" err="1"/>
              <a:t>programma</a:t>
            </a:r>
            <a:r>
              <a:rPr lang="en-US" sz="2200" dirty="0"/>
              <a:t> manager plastics (RIVM)</a:t>
            </a:r>
          </a:p>
          <a:p>
            <a:r>
              <a:rPr lang="en-US" sz="2200" dirty="0" err="1"/>
              <a:t>MilieuChemTox</a:t>
            </a:r>
            <a:r>
              <a:rPr lang="en-US" sz="2200" dirty="0"/>
              <a:t> (KNCV &amp; NVT) </a:t>
            </a:r>
          </a:p>
          <a:p>
            <a:r>
              <a:rPr lang="en-US" sz="2200" dirty="0"/>
              <a:t>National representative, division environment (IUPAC)</a:t>
            </a:r>
          </a:p>
          <a:p>
            <a:endParaRPr lang="en-US" sz="2200" dirty="0"/>
          </a:p>
          <a:p>
            <a:pPr marL="0" indent="0">
              <a:buNone/>
            </a:pPr>
            <a:r>
              <a:rPr lang="en-US" sz="2200" dirty="0" err="1"/>
              <a:t>Nieuwsgierig</a:t>
            </a:r>
            <a:r>
              <a:rPr lang="en-US" sz="2200" dirty="0"/>
              <a:t> </a:t>
            </a:r>
            <a:r>
              <a:rPr lang="en-US" sz="2200" dirty="0" err="1"/>
              <a:t>en</a:t>
            </a:r>
            <a:r>
              <a:rPr lang="en-US" sz="2200" dirty="0"/>
              <a:t> </a:t>
            </a:r>
          </a:p>
          <a:p>
            <a:pPr marL="0" indent="0">
              <a:buNone/>
            </a:pPr>
            <a:r>
              <a:rPr lang="en-US" sz="2200" dirty="0" err="1"/>
              <a:t>gedreven</a:t>
            </a:r>
            <a:r>
              <a:rPr lang="en-US" sz="2200" dirty="0"/>
              <a:t> om </a:t>
            </a:r>
            <a:r>
              <a:rPr lang="en-US" sz="2200" dirty="0" err="1"/>
              <a:t>samen</a:t>
            </a:r>
            <a:r>
              <a:rPr lang="en-US" sz="2200" dirty="0"/>
              <a:t> </a:t>
            </a:r>
            <a:r>
              <a:rPr lang="en-US" sz="2200" dirty="0" err="1"/>
              <a:t>te</a:t>
            </a:r>
            <a:r>
              <a:rPr lang="en-US" sz="2200" dirty="0"/>
              <a:t> </a:t>
            </a:r>
            <a:r>
              <a:rPr lang="en-US" sz="2200" dirty="0" err="1"/>
              <a:t>werken</a:t>
            </a:r>
            <a:r>
              <a:rPr lang="en-US" sz="2200" dirty="0"/>
              <a:t> </a:t>
            </a:r>
          </a:p>
          <a:p>
            <a:pPr marL="0" indent="0">
              <a:buNone/>
            </a:pPr>
            <a:r>
              <a:rPr lang="en-US" sz="2200" dirty="0" err="1"/>
              <a:t>aan</a:t>
            </a:r>
            <a:r>
              <a:rPr lang="en-US" sz="2200" dirty="0"/>
              <a:t> </a:t>
            </a:r>
            <a:r>
              <a:rPr lang="en-US" sz="2200" dirty="0" err="1"/>
              <a:t>dingen</a:t>
            </a:r>
            <a:r>
              <a:rPr lang="en-US" sz="2200" dirty="0"/>
              <a:t> die er toe </a:t>
            </a:r>
            <a:r>
              <a:rPr lang="en-US" sz="2200" dirty="0" err="1"/>
              <a:t>doen</a:t>
            </a:r>
            <a:r>
              <a:rPr lang="en-US" sz="2200" dirty="0"/>
              <a:t>,</a:t>
            </a:r>
          </a:p>
          <a:p>
            <a:pPr marL="0" indent="0">
              <a:buNone/>
            </a:pPr>
            <a:r>
              <a:rPr lang="en-US" sz="2200" dirty="0"/>
              <a:t>nu &amp; later, </a:t>
            </a:r>
            <a:r>
              <a:rPr lang="en-US" sz="2200" dirty="0" err="1"/>
              <a:t>dichtbij</a:t>
            </a:r>
            <a:r>
              <a:rPr lang="en-US" sz="2200" dirty="0"/>
              <a:t> &amp; </a:t>
            </a:r>
            <a:r>
              <a:rPr lang="en-US" sz="2200" dirty="0" err="1"/>
              <a:t>ver</a:t>
            </a:r>
            <a:r>
              <a:rPr lang="en-US" sz="2200" dirty="0"/>
              <a:t> </a:t>
            </a:r>
            <a:r>
              <a:rPr lang="en-US" sz="2200" dirty="0" err="1"/>
              <a:t>weg</a:t>
            </a:r>
            <a:r>
              <a:rPr lang="en-US" sz="2200" dirty="0"/>
              <a:t>.  </a:t>
            </a:r>
          </a:p>
        </p:txBody>
      </p:sp>
      <p:pic>
        <p:nvPicPr>
          <p:cNvPr id="8" name="Content Placeholder 7" descr="A picture containing text, device, gauge&#10;&#10;Description automatically generated">
            <a:extLst>
              <a:ext uri="{FF2B5EF4-FFF2-40B4-BE49-F238E27FC236}">
                <a16:creationId xmlns:a16="http://schemas.microsoft.com/office/drawing/2014/main" id="{A8B24B35-1A04-4560-91E9-2657CDD7BED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13610" y="3729318"/>
            <a:ext cx="4557353" cy="2506543"/>
          </a:xfrm>
          <a:noFill/>
        </p:spPr>
      </p:pic>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635000" y="84329"/>
            <a:ext cx="10923588" cy="948047"/>
          </a:xfrm>
        </p:spPr>
        <p:txBody>
          <a:bodyPr anchor="b">
            <a:normAutofit/>
          </a:bodyPr>
          <a:lstStyle/>
          <a:p>
            <a:r>
              <a:rPr lang="en-US" dirty="0"/>
              <a:t>Even </a:t>
            </a:r>
            <a:r>
              <a:rPr lang="en-US" dirty="0" err="1"/>
              <a:t>voorstellen</a:t>
            </a:r>
            <a:r>
              <a:rPr lang="en-US" dirty="0"/>
              <a:t>...</a:t>
            </a:r>
            <a:endParaRPr lang="nl-NL" dirty="0"/>
          </a:p>
        </p:txBody>
      </p:sp>
      <p:sp>
        <p:nvSpPr>
          <p:cNvPr id="26" name="Date Placeholder 4">
            <a:extLst>
              <a:ext uri="{FF2B5EF4-FFF2-40B4-BE49-F238E27FC236}">
                <a16:creationId xmlns:a16="http://schemas.microsoft.com/office/drawing/2014/main" id="{150CC2AD-5620-C56B-C587-1DFBB631BCE6}"/>
              </a:ext>
            </a:extLst>
          </p:cNvPr>
          <p:cNvSpPr>
            <a:spLocks noGrp="1"/>
          </p:cNvSpPr>
          <p:nvPr>
            <p:ph type="dt" sz="half" idx="10"/>
          </p:nvPr>
        </p:nvSpPr>
        <p:spPr>
          <a:xfrm>
            <a:off x="635000" y="6543488"/>
            <a:ext cx="5003800" cy="264272"/>
          </a:xfrm>
        </p:spPr>
        <p:txBody>
          <a:bodyPr/>
          <a:lstStyle/>
          <a:p>
            <a:endParaRPr lang="nl-NL"/>
          </a:p>
        </p:txBody>
      </p:sp>
      <p:sp>
        <p:nvSpPr>
          <p:cNvPr id="28" name="Footer Placeholder 5">
            <a:extLst>
              <a:ext uri="{FF2B5EF4-FFF2-40B4-BE49-F238E27FC236}">
                <a16:creationId xmlns:a16="http://schemas.microsoft.com/office/drawing/2014/main" id="{55E71A13-FC0C-989D-D86E-BD6CEC0D3ADF}"/>
              </a:ext>
            </a:extLst>
          </p:cNvPr>
          <p:cNvSpPr>
            <a:spLocks noGrp="1"/>
          </p:cNvSpPr>
          <p:nvPr>
            <p:ph type="ftr" sz="quarter" idx="11"/>
          </p:nvPr>
        </p:nvSpPr>
        <p:spPr>
          <a:xfrm>
            <a:off x="635000" y="6221413"/>
            <a:ext cx="5003800" cy="322075"/>
          </a:xfrm>
        </p:spPr>
        <p:txBody>
          <a:bodyPr/>
          <a:lstStyle/>
          <a:p>
            <a:endParaRPr lang="nl-NL"/>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2</a:t>
            </a:fld>
            <a:endParaRPr lang="nl-NL"/>
          </a:p>
        </p:txBody>
      </p:sp>
      <p:sp>
        <p:nvSpPr>
          <p:cNvPr id="9" name="Date Placeholder 4">
            <a:extLst>
              <a:ext uri="{FF2B5EF4-FFF2-40B4-BE49-F238E27FC236}">
                <a16:creationId xmlns:a16="http://schemas.microsoft.com/office/drawing/2014/main" id="{AD9D4A6E-A0F1-41B6-8B47-C1D5B684AE46}"/>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175329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37A56F-EE9E-4912-B4A9-1380DA9786D5}"/>
              </a:ext>
            </a:extLst>
          </p:cNvPr>
          <p:cNvSpPr>
            <a:spLocks noGrp="1"/>
          </p:cNvSpPr>
          <p:nvPr>
            <p:ph type="sldNum" sz="quarter" idx="12"/>
          </p:nvPr>
        </p:nvSpPr>
        <p:spPr/>
        <p:txBody>
          <a:bodyPr/>
          <a:lstStyle/>
          <a:p>
            <a:fld id="{B98991EF-C6C3-45DA-8D65-698ABCFCC555}" type="slidenum">
              <a:rPr lang="nl-NL" smtClean="0"/>
              <a:pPr/>
              <a:t>20</a:t>
            </a:fld>
            <a:endParaRPr lang="nl-NL"/>
          </a:p>
        </p:txBody>
      </p:sp>
      <p:sp>
        <p:nvSpPr>
          <p:cNvPr id="7" name="Title 1">
            <a:extLst>
              <a:ext uri="{FF2B5EF4-FFF2-40B4-BE49-F238E27FC236}">
                <a16:creationId xmlns:a16="http://schemas.microsoft.com/office/drawing/2014/main" id="{71C6C427-C3C2-43B5-AD64-8EEB6FB96219}"/>
              </a:ext>
            </a:extLst>
          </p:cNvPr>
          <p:cNvSpPr txBox="1">
            <a:spLocks/>
          </p:cNvSpPr>
          <p:nvPr/>
        </p:nvSpPr>
        <p:spPr>
          <a:xfrm>
            <a:off x="635000" y="559294"/>
            <a:ext cx="5918199" cy="149243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en-US" err="1"/>
              <a:t>Milieueffecten</a:t>
            </a:r>
            <a:r>
              <a:rPr lang="en-US"/>
              <a:t> van </a:t>
            </a:r>
            <a:r>
              <a:rPr lang="en-US" err="1"/>
              <a:t>mondkapjesgebruik</a:t>
            </a:r>
            <a:br>
              <a:rPr lang="en-US"/>
            </a:br>
            <a:r>
              <a:rPr lang="en-US" sz="2200" err="1"/>
              <a:t>Vier</a:t>
            </a:r>
            <a:r>
              <a:rPr lang="en-US" sz="2200"/>
              <a:t> wat-</a:t>
            </a:r>
            <a:r>
              <a:rPr lang="en-US" sz="2200" err="1"/>
              <a:t>als</a:t>
            </a:r>
            <a:r>
              <a:rPr lang="en-US" sz="2200"/>
              <a:t> scenarios</a:t>
            </a:r>
            <a:endParaRPr lang="nl-NL" sz="2200"/>
          </a:p>
        </p:txBody>
      </p:sp>
      <p:sp>
        <p:nvSpPr>
          <p:cNvPr id="9" name="Content Placeholder 8">
            <a:extLst>
              <a:ext uri="{FF2B5EF4-FFF2-40B4-BE49-F238E27FC236}">
                <a16:creationId xmlns:a16="http://schemas.microsoft.com/office/drawing/2014/main" id="{469CE7D4-4116-4B8C-9113-B3300E77CBE1}"/>
              </a:ext>
            </a:extLst>
          </p:cNvPr>
          <p:cNvSpPr>
            <a:spLocks noGrp="1"/>
          </p:cNvSpPr>
          <p:nvPr>
            <p:ph idx="1"/>
          </p:nvPr>
        </p:nvSpPr>
        <p:spPr>
          <a:xfrm>
            <a:off x="634999" y="2574690"/>
            <a:ext cx="4576193" cy="3462126"/>
          </a:xfrm>
        </p:spPr>
        <p:txBody>
          <a:bodyPr>
            <a:normAutofit/>
          </a:bodyPr>
          <a:lstStyle/>
          <a:p>
            <a:pPr marL="457200" indent="-457200">
              <a:buFont typeface="+mj-lt"/>
              <a:buAutoNum type="arabicPeriod"/>
            </a:pPr>
            <a:r>
              <a:rPr lang="nl-NL" sz="1600" b="1"/>
              <a:t>Leveringszekerheid</a:t>
            </a:r>
            <a:br>
              <a:rPr lang="nl-NL" sz="1600"/>
            </a:br>
            <a:r>
              <a:rPr lang="nl-NL" sz="1400"/>
              <a:t>Volledig Europese productie</a:t>
            </a:r>
          </a:p>
          <a:p>
            <a:pPr marL="457200" indent="-457200">
              <a:buFont typeface="+mj-lt"/>
              <a:buAutoNum type="arabicPeriod"/>
            </a:pPr>
            <a:r>
              <a:rPr lang="nl-NL" sz="1600" b="1"/>
              <a:t>Volledig wegwerp (type II)</a:t>
            </a:r>
          </a:p>
          <a:p>
            <a:pPr marL="770400" lvl="1" indent="-457200">
              <a:buFont typeface="+mj-lt"/>
              <a:buAutoNum type="alphaLcParenR"/>
            </a:pPr>
            <a:r>
              <a:rPr lang="nl-NL" sz="1400"/>
              <a:t>Gebruik volgens richtlijnen, vervangen na elk gebruik</a:t>
            </a:r>
          </a:p>
          <a:p>
            <a:pPr marL="770400" lvl="1" indent="-457200">
              <a:buFont typeface="+mj-lt"/>
              <a:buAutoNum type="alphaLcParenR"/>
            </a:pPr>
            <a:r>
              <a:rPr lang="nl-NL" sz="1400"/>
              <a:t>Werkelijk gebruik, vervangen na elke ~6 gebruiksdagen.</a:t>
            </a:r>
          </a:p>
          <a:p>
            <a:pPr marL="457200" indent="-457200">
              <a:buFont typeface="+mj-lt"/>
              <a:buAutoNum type="arabicPeriod"/>
            </a:pPr>
            <a:r>
              <a:rPr lang="nl-NL" sz="1600" b="1"/>
              <a:t>Volledig FFP2</a:t>
            </a:r>
            <a:br>
              <a:rPr lang="nl-NL" sz="1600" b="1"/>
            </a:br>
            <a:r>
              <a:rPr lang="nl-NL" sz="1400"/>
              <a:t>Zoals gebruikt in Duitsland, werkelijk gebruik.</a:t>
            </a:r>
          </a:p>
          <a:p>
            <a:pPr marL="457200" indent="-457200">
              <a:buFont typeface="+mj-lt"/>
              <a:buAutoNum type="arabicPeriod"/>
            </a:pPr>
            <a:r>
              <a:rPr lang="nl-NL" sz="1600" b="1"/>
              <a:t>Volledig herbruikbaar</a:t>
            </a:r>
            <a:br>
              <a:rPr lang="nl-NL" sz="1600" b="1"/>
            </a:br>
            <a:r>
              <a:rPr lang="nl-NL" sz="1400"/>
              <a:t>Voor consumenten, geen verandering bij zorgprofessionals</a:t>
            </a:r>
            <a:endParaRPr lang="nl-NL" sz="1600" b="1"/>
          </a:p>
        </p:txBody>
      </p:sp>
      <p:pic>
        <p:nvPicPr>
          <p:cNvPr id="3" name="Picture 2">
            <a:extLst>
              <a:ext uri="{FF2B5EF4-FFF2-40B4-BE49-F238E27FC236}">
                <a16:creationId xmlns:a16="http://schemas.microsoft.com/office/drawing/2014/main" id="{4A040B42-E0C4-9DBD-B78C-4854FECC526A}"/>
              </a:ext>
            </a:extLst>
          </p:cNvPr>
          <p:cNvPicPr>
            <a:picLocks noChangeAspect="1"/>
          </p:cNvPicPr>
          <p:nvPr/>
        </p:nvPicPr>
        <p:blipFill>
          <a:blip r:embed="rId2"/>
          <a:stretch>
            <a:fillRect/>
          </a:stretch>
        </p:blipFill>
        <p:spPr>
          <a:xfrm>
            <a:off x="5528547" y="1136967"/>
            <a:ext cx="5927278" cy="5255197"/>
          </a:xfrm>
          <a:prstGeom prst="rect">
            <a:avLst/>
          </a:prstGeom>
        </p:spPr>
      </p:pic>
      <p:sp>
        <p:nvSpPr>
          <p:cNvPr id="8" name="Date Placeholder 4">
            <a:extLst>
              <a:ext uri="{FF2B5EF4-FFF2-40B4-BE49-F238E27FC236}">
                <a16:creationId xmlns:a16="http://schemas.microsoft.com/office/drawing/2014/main" id="{D9737DD6-9A89-4543-AAF8-E98FF75ED87B}"/>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2" name="TextBox 1">
            <a:extLst>
              <a:ext uri="{FF2B5EF4-FFF2-40B4-BE49-F238E27FC236}">
                <a16:creationId xmlns:a16="http://schemas.microsoft.com/office/drawing/2014/main" id="{65D15C7F-BF18-051B-B2B4-6C4A149D4C33}"/>
              </a:ext>
            </a:extLst>
          </p:cNvPr>
          <p:cNvSpPr txBox="1"/>
          <p:nvPr/>
        </p:nvSpPr>
        <p:spPr>
          <a:xfrm>
            <a:off x="139992" y="6506264"/>
            <a:ext cx="10142400" cy="400110"/>
          </a:xfrm>
          <a:prstGeom prst="rect">
            <a:avLst/>
          </a:prstGeom>
          <a:noFill/>
        </p:spPr>
        <p:txBody>
          <a:bodyPr wrap="square">
            <a:spAutoFit/>
          </a:bodyPr>
          <a:lstStyle/>
          <a:p>
            <a:r>
              <a:rPr lang="nl-NL" sz="1000" i="1" dirty="0">
                <a:solidFill>
                  <a:schemeClr val="tx2">
                    <a:lumMod val="50000"/>
                  </a:schemeClr>
                </a:solidFill>
              </a:rPr>
              <a:t>Bron: RIVM, in </a:t>
            </a:r>
            <a:r>
              <a:rPr lang="nl-NL" sz="1000" i="1" dirty="0" err="1">
                <a:solidFill>
                  <a:schemeClr val="tx2">
                    <a:lumMod val="50000"/>
                  </a:schemeClr>
                </a:solidFill>
              </a:rPr>
              <a:t>press</a:t>
            </a:r>
            <a:r>
              <a:rPr lang="nl-NL" sz="1000" i="1" dirty="0">
                <a:solidFill>
                  <a:schemeClr val="tx2">
                    <a:lumMod val="50000"/>
                  </a:schemeClr>
                </a:solidFill>
              </a:rPr>
              <a:t>, Het effect van persoonlijke beschermingsmiddelen op het milieu, casus mondkapjes</a:t>
            </a:r>
          </a:p>
          <a:p>
            <a:endParaRPr lang="en-US" sz="1000" i="1" dirty="0">
              <a:solidFill>
                <a:schemeClr val="tx2">
                  <a:lumMod val="50000"/>
                </a:schemeClr>
              </a:solidFill>
            </a:endParaRPr>
          </a:p>
        </p:txBody>
      </p:sp>
    </p:spTree>
    <p:extLst>
      <p:ext uri="{BB962C8B-B14F-4D97-AF65-F5344CB8AC3E}">
        <p14:creationId xmlns:p14="http://schemas.microsoft.com/office/powerpoint/2010/main" val="416762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37A56F-EE9E-4912-B4A9-1380DA9786D5}"/>
              </a:ext>
            </a:extLst>
          </p:cNvPr>
          <p:cNvSpPr>
            <a:spLocks noGrp="1"/>
          </p:cNvSpPr>
          <p:nvPr>
            <p:ph type="sldNum" sz="quarter" idx="12"/>
          </p:nvPr>
        </p:nvSpPr>
        <p:spPr/>
        <p:txBody>
          <a:bodyPr/>
          <a:lstStyle/>
          <a:p>
            <a:fld id="{B98991EF-C6C3-45DA-8D65-698ABCFCC555}" type="slidenum">
              <a:rPr lang="nl-NL" smtClean="0"/>
              <a:pPr/>
              <a:t>21</a:t>
            </a:fld>
            <a:endParaRPr lang="nl-NL"/>
          </a:p>
        </p:txBody>
      </p:sp>
      <p:sp>
        <p:nvSpPr>
          <p:cNvPr id="7" name="Title 1">
            <a:extLst>
              <a:ext uri="{FF2B5EF4-FFF2-40B4-BE49-F238E27FC236}">
                <a16:creationId xmlns:a16="http://schemas.microsoft.com/office/drawing/2014/main" id="{71C6C427-C3C2-43B5-AD64-8EEB6FB96219}"/>
              </a:ext>
            </a:extLst>
          </p:cNvPr>
          <p:cNvSpPr txBox="1">
            <a:spLocks/>
          </p:cNvSpPr>
          <p:nvPr/>
        </p:nvSpPr>
        <p:spPr>
          <a:xfrm>
            <a:off x="635000" y="559294"/>
            <a:ext cx="5918199" cy="149243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en-US" dirty="0" err="1"/>
              <a:t>Milieueffecten</a:t>
            </a:r>
            <a:r>
              <a:rPr lang="en-US" dirty="0"/>
              <a:t> van </a:t>
            </a:r>
            <a:r>
              <a:rPr lang="en-US" dirty="0" err="1"/>
              <a:t>mondkapjesgebruik</a:t>
            </a:r>
            <a:br>
              <a:rPr lang="en-US" dirty="0"/>
            </a:br>
            <a:r>
              <a:rPr lang="en-US" sz="2200" dirty="0" err="1"/>
              <a:t>Conclusies</a:t>
            </a:r>
            <a:endParaRPr lang="nl-NL" sz="2200" dirty="0"/>
          </a:p>
        </p:txBody>
      </p:sp>
      <p:sp>
        <p:nvSpPr>
          <p:cNvPr id="9" name="Content Placeholder 8">
            <a:extLst>
              <a:ext uri="{FF2B5EF4-FFF2-40B4-BE49-F238E27FC236}">
                <a16:creationId xmlns:a16="http://schemas.microsoft.com/office/drawing/2014/main" id="{469CE7D4-4116-4B8C-9113-B3300E77CBE1}"/>
              </a:ext>
            </a:extLst>
          </p:cNvPr>
          <p:cNvSpPr>
            <a:spLocks noGrp="1"/>
          </p:cNvSpPr>
          <p:nvPr>
            <p:ph idx="1"/>
          </p:nvPr>
        </p:nvSpPr>
        <p:spPr>
          <a:xfrm>
            <a:off x="634999" y="2481232"/>
            <a:ext cx="4531805" cy="3817474"/>
          </a:xfrm>
        </p:spPr>
        <p:txBody>
          <a:bodyPr>
            <a:normAutofit/>
          </a:bodyPr>
          <a:lstStyle/>
          <a:p>
            <a:r>
              <a:rPr lang="nl-NL" sz="1600">
                <a:latin typeface="RijksoverheidSansWebText Regula" panose="020B0503040202060203" pitchFamily="34" charset="0"/>
                <a:ea typeface="RijksoverheidSansWebText Regula" panose="020B0503040202060203" pitchFamily="34" charset="0"/>
              </a:rPr>
              <a:t>Als consumenten de adviezen opvolgen, zou de milieudruk ongeveer </a:t>
            </a:r>
            <a:r>
              <a:rPr lang="nl-NL" sz="1600" b="1">
                <a:latin typeface="RijksoverheidSansWebText Regula" panose="020B0503040202060203" pitchFamily="34" charset="0"/>
                <a:ea typeface="RijksoverheidSansWebText Regula" panose="020B0503040202060203" pitchFamily="34" charset="0"/>
              </a:rPr>
              <a:t>250-300% </a:t>
            </a:r>
            <a:r>
              <a:rPr lang="nl-NL" sz="1600">
                <a:latin typeface="RijksoverheidSansWebText Regula" panose="020B0503040202060203" pitchFamily="34" charset="0"/>
                <a:ea typeface="RijksoverheidSansWebText Regula" panose="020B0503040202060203" pitchFamily="34" charset="0"/>
              </a:rPr>
              <a:t>groter zijn;</a:t>
            </a:r>
            <a:br>
              <a:rPr lang="nl-NL" sz="1600">
                <a:latin typeface="RijksoverheidSansWebText Regula" panose="020B0503040202060203" pitchFamily="34" charset="0"/>
                <a:ea typeface="RijksoverheidSansWebText Regula" panose="020B0503040202060203" pitchFamily="34" charset="0"/>
              </a:rPr>
            </a:br>
            <a:endParaRPr lang="nl-NL" sz="1600">
              <a:latin typeface="RijksoverheidSansWebText Regula" panose="020B0503040202060203" pitchFamily="34" charset="0"/>
              <a:ea typeface="RijksoverheidSansWebText Regula" panose="020B0503040202060203" pitchFamily="34" charset="0"/>
            </a:endParaRPr>
          </a:p>
          <a:p>
            <a:r>
              <a:rPr lang="nl-NL" sz="1600">
                <a:latin typeface="RijksoverheidSansWebText Regula" panose="020B0503040202060203" pitchFamily="34" charset="0"/>
                <a:ea typeface="RijksoverheidSansWebText Regula" panose="020B0503040202060203" pitchFamily="34" charset="0"/>
                <a:sym typeface="Wingdings" panose="05000000000000000000" pitchFamily="2" charset="2"/>
              </a:rPr>
              <a:t>Als alle huidige mondkapjes in de EU worden gemaakt, zorgt dat voor </a:t>
            </a:r>
            <a:r>
              <a:rPr lang="nl-NL" sz="1600" b="1">
                <a:latin typeface="RijksoverheidSansWebText Regula" panose="020B0503040202060203" pitchFamily="34" charset="0"/>
                <a:ea typeface="RijksoverheidSansWebText Regula" panose="020B0503040202060203" pitchFamily="34" charset="0"/>
                <a:sym typeface="Wingdings" panose="05000000000000000000" pitchFamily="2" charset="2"/>
              </a:rPr>
              <a:t>ongeveer één vijfde reductie </a:t>
            </a:r>
            <a:r>
              <a:rPr lang="nl-NL" sz="1600">
                <a:latin typeface="RijksoverheidSansWebText Regula" panose="020B0503040202060203" pitchFamily="34" charset="0"/>
                <a:ea typeface="RijksoverheidSansWebText Regula" panose="020B0503040202060203" pitchFamily="34" charset="0"/>
                <a:sym typeface="Wingdings" panose="05000000000000000000" pitchFamily="2" charset="2"/>
              </a:rPr>
              <a:t>van de klimaatvoetafdruk;</a:t>
            </a:r>
            <a:br>
              <a:rPr lang="nl-NL" sz="1600">
                <a:latin typeface="RijksoverheidSansWebText Regula" panose="020B0503040202060203" pitchFamily="34" charset="0"/>
                <a:ea typeface="RijksoverheidSansWebText Regula" panose="020B0503040202060203" pitchFamily="34" charset="0"/>
                <a:sym typeface="Wingdings" panose="05000000000000000000" pitchFamily="2" charset="2"/>
              </a:rPr>
            </a:br>
            <a:endParaRPr lang="nl-NL" sz="1600">
              <a:latin typeface="RijksoverheidSansWebText Regula" panose="020B0503040202060203" pitchFamily="34" charset="0"/>
              <a:ea typeface="RijksoverheidSansWebText Regula" panose="020B0503040202060203" pitchFamily="34" charset="0"/>
              <a:sym typeface="Wingdings" panose="05000000000000000000" pitchFamily="2" charset="2"/>
            </a:endParaRPr>
          </a:p>
          <a:p>
            <a:r>
              <a:rPr lang="nl-NL" sz="1600">
                <a:latin typeface="RijksoverheidSansWebText Regula" panose="020B0503040202060203" pitchFamily="34" charset="0"/>
                <a:ea typeface="RijksoverheidSansWebText Regula" panose="020B0503040202060203" pitchFamily="34" charset="0"/>
                <a:sym typeface="Wingdings" panose="05000000000000000000" pitchFamily="2" charset="2"/>
              </a:rPr>
              <a:t>Als alle consumenten dan alleen herbruikbare mondkapjes gebruiken wordt de klimaatvoetafdruk met een </a:t>
            </a:r>
            <a:r>
              <a:rPr lang="nl-NL" sz="1600" b="1">
                <a:latin typeface="RijksoverheidSansWebText Regula" panose="020B0503040202060203" pitchFamily="34" charset="0"/>
                <a:ea typeface="RijksoverheidSansWebText Regula" panose="020B0503040202060203" pitchFamily="34" charset="0"/>
                <a:sym typeface="Wingdings" panose="05000000000000000000" pitchFamily="2" charset="2"/>
              </a:rPr>
              <a:t>kwart verlaagd </a:t>
            </a:r>
            <a:r>
              <a:rPr lang="nl-NL" sz="1600">
                <a:latin typeface="RijksoverheidSansWebText Regula" panose="020B0503040202060203" pitchFamily="34" charset="0"/>
                <a:ea typeface="RijksoverheidSansWebText Regula" panose="020B0503040202060203" pitchFamily="34" charset="0"/>
                <a:sym typeface="Wingdings" panose="05000000000000000000" pitchFamily="2" charset="2"/>
              </a:rPr>
              <a:t>en materiaalgebruik </a:t>
            </a:r>
            <a:r>
              <a:rPr lang="nl-NL" sz="1600" b="1">
                <a:latin typeface="RijksoverheidSansWebText Regula" panose="020B0503040202060203" pitchFamily="34" charset="0"/>
                <a:ea typeface="RijksoverheidSansWebText Regula" panose="020B0503040202060203" pitchFamily="34" charset="0"/>
                <a:sym typeface="Wingdings" panose="05000000000000000000" pitchFamily="2" charset="2"/>
              </a:rPr>
              <a:t>ongeveer 40%;</a:t>
            </a:r>
            <a:br>
              <a:rPr lang="nl-NL" sz="1600" b="1">
                <a:latin typeface="RijksoverheidSansWebText Regula" panose="020B0503040202060203" pitchFamily="34" charset="0"/>
                <a:ea typeface="RijksoverheidSansWebText Regula" panose="020B0503040202060203" pitchFamily="34" charset="0"/>
                <a:sym typeface="Wingdings" panose="05000000000000000000" pitchFamily="2" charset="2"/>
              </a:rPr>
            </a:br>
            <a:endParaRPr lang="en-US" sz="1600" b="1">
              <a:latin typeface="RijksoverheidSansWebText Regula" panose="020B0503040202060203" pitchFamily="34" charset="0"/>
              <a:ea typeface="RijksoverheidSansWebText Regula" panose="020B0503040202060203" pitchFamily="34" charset="0"/>
              <a:sym typeface="Wingdings" panose="05000000000000000000" pitchFamily="2" charset="2"/>
            </a:endParaRPr>
          </a:p>
          <a:p>
            <a:r>
              <a:rPr lang="nl-NL" sz="1600">
                <a:latin typeface="RijksoverheidSansWebText Regula" panose="020B0503040202060203" pitchFamily="34" charset="0"/>
                <a:ea typeface="RijksoverheidSansWebText Regula" panose="020B0503040202060203" pitchFamily="34" charset="0"/>
                <a:sym typeface="Wingdings" panose="05000000000000000000" pitchFamily="2" charset="2"/>
              </a:rPr>
              <a:t>Door duurzamer &amp; veiliger textiel, kan ook het waterverbruik en landgebruik worden beperkt;</a:t>
            </a:r>
          </a:p>
        </p:txBody>
      </p:sp>
      <p:pic>
        <p:nvPicPr>
          <p:cNvPr id="3" name="Picture 2">
            <a:extLst>
              <a:ext uri="{FF2B5EF4-FFF2-40B4-BE49-F238E27FC236}">
                <a16:creationId xmlns:a16="http://schemas.microsoft.com/office/drawing/2014/main" id="{4A040B42-E0C4-9DBD-B78C-4854FECC526A}"/>
              </a:ext>
            </a:extLst>
          </p:cNvPr>
          <p:cNvPicPr>
            <a:picLocks noChangeAspect="1"/>
          </p:cNvPicPr>
          <p:nvPr/>
        </p:nvPicPr>
        <p:blipFill>
          <a:blip r:embed="rId2"/>
          <a:stretch>
            <a:fillRect/>
          </a:stretch>
        </p:blipFill>
        <p:spPr>
          <a:xfrm>
            <a:off x="5528547" y="1136967"/>
            <a:ext cx="5927278" cy="5255197"/>
          </a:xfrm>
          <a:prstGeom prst="rect">
            <a:avLst/>
          </a:prstGeom>
        </p:spPr>
      </p:pic>
      <p:sp>
        <p:nvSpPr>
          <p:cNvPr id="8" name="Date Placeholder 4">
            <a:extLst>
              <a:ext uri="{FF2B5EF4-FFF2-40B4-BE49-F238E27FC236}">
                <a16:creationId xmlns:a16="http://schemas.microsoft.com/office/drawing/2014/main" id="{7CFE04A7-5FCB-4DF3-8736-438EC7A1E551}"/>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2" name="TextBox 1">
            <a:extLst>
              <a:ext uri="{FF2B5EF4-FFF2-40B4-BE49-F238E27FC236}">
                <a16:creationId xmlns:a16="http://schemas.microsoft.com/office/drawing/2014/main" id="{AB75850D-4B01-0E9F-6011-904BD228E463}"/>
              </a:ext>
            </a:extLst>
          </p:cNvPr>
          <p:cNvSpPr txBox="1"/>
          <p:nvPr/>
        </p:nvSpPr>
        <p:spPr>
          <a:xfrm>
            <a:off x="101122" y="6457890"/>
            <a:ext cx="10142400" cy="400110"/>
          </a:xfrm>
          <a:prstGeom prst="rect">
            <a:avLst/>
          </a:prstGeom>
          <a:noFill/>
        </p:spPr>
        <p:txBody>
          <a:bodyPr wrap="square">
            <a:spAutoFit/>
          </a:bodyPr>
          <a:lstStyle/>
          <a:p>
            <a:r>
              <a:rPr lang="nl-NL" sz="1000" i="1" dirty="0">
                <a:solidFill>
                  <a:schemeClr val="tx2">
                    <a:lumMod val="50000"/>
                  </a:schemeClr>
                </a:solidFill>
              </a:rPr>
              <a:t>Bron: RIVM, in </a:t>
            </a:r>
            <a:r>
              <a:rPr lang="nl-NL" sz="1000" i="1" dirty="0" err="1">
                <a:solidFill>
                  <a:schemeClr val="tx2">
                    <a:lumMod val="50000"/>
                  </a:schemeClr>
                </a:solidFill>
              </a:rPr>
              <a:t>press</a:t>
            </a:r>
            <a:r>
              <a:rPr lang="nl-NL" sz="1000" i="1" dirty="0">
                <a:solidFill>
                  <a:schemeClr val="tx2">
                    <a:lumMod val="50000"/>
                  </a:schemeClr>
                </a:solidFill>
              </a:rPr>
              <a:t>, Het effect van persoonlijke beschermingsmiddelen op het milieu, casus mondkapjes</a:t>
            </a:r>
          </a:p>
          <a:p>
            <a:endParaRPr lang="en-US" sz="1000" i="1" dirty="0">
              <a:solidFill>
                <a:schemeClr val="tx2">
                  <a:lumMod val="50000"/>
                </a:schemeClr>
              </a:solidFill>
            </a:endParaRPr>
          </a:p>
        </p:txBody>
      </p:sp>
    </p:spTree>
    <p:extLst>
      <p:ext uri="{BB962C8B-B14F-4D97-AF65-F5344CB8AC3E}">
        <p14:creationId xmlns:p14="http://schemas.microsoft.com/office/powerpoint/2010/main" val="2789819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09942-2253-4007-AEBA-0707409B6227}"/>
              </a:ext>
            </a:extLst>
          </p:cNvPr>
          <p:cNvSpPr>
            <a:spLocks noGrp="1"/>
          </p:cNvSpPr>
          <p:nvPr>
            <p:ph idx="1"/>
          </p:nvPr>
        </p:nvSpPr>
        <p:spPr>
          <a:xfrm>
            <a:off x="541739" y="1899821"/>
            <a:ext cx="10923588" cy="4482629"/>
          </a:xfrm>
        </p:spPr>
        <p:txBody>
          <a:bodyPr>
            <a:normAutofit/>
          </a:bodyPr>
          <a:lstStyle/>
          <a:p>
            <a:r>
              <a:rPr lang="nl-NL" sz="2400" dirty="0">
                <a:latin typeface="RijksoverheidSansWebText Regula" panose="020B0503040202060203" pitchFamily="34" charset="0"/>
                <a:ea typeface="RijksoverheidSansWebText Regula" panose="020B0503040202060203" pitchFamily="34" charset="0"/>
              </a:rPr>
              <a:t>Met inzichten in gedrag en milieueffecten kunnen we persoonlijke beschermingsmiddelen verduurzamen</a:t>
            </a:r>
            <a:r>
              <a:rPr lang="nl-NL" dirty="0">
                <a:latin typeface="RijksoverheidSansWebText Regula" panose="020B0503040202060203" pitchFamily="34" charset="0"/>
                <a:ea typeface="RijksoverheidSansWebText Regula" panose="020B0503040202060203" pitchFamily="34" charset="0"/>
              </a:rPr>
              <a:t>;</a:t>
            </a:r>
            <a:br>
              <a:rPr lang="nl-NL">
                <a:latin typeface="RijksoverheidSansWebText Regula" panose="020B0503040202060203" pitchFamily="34" charset="0"/>
                <a:ea typeface="RijksoverheidSansWebText Regula" panose="020B0503040202060203" pitchFamily="34" charset="0"/>
              </a:rPr>
            </a:br>
            <a:endParaRPr lang="nl-NL" sz="2400" dirty="0">
              <a:latin typeface="RijksoverheidSansWebText Regula" panose="020B0503040202060203" pitchFamily="34" charset="0"/>
              <a:ea typeface="RijksoverheidSansWebText Regula" panose="020B0503040202060203" pitchFamily="34" charset="0"/>
            </a:endParaRPr>
          </a:p>
          <a:p>
            <a:r>
              <a:rPr lang="nl-NL" sz="2400" dirty="0">
                <a:latin typeface="RijksoverheidSansWebText Regula" panose="020B0503040202060203" pitchFamily="34" charset="0"/>
                <a:ea typeface="RijksoverheidSansWebText Regula" panose="020B0503040202060203" pitchFamily="34" charset="0"/>
              </a:rPr>
              <a:t>Nog geen milieueffecten in landelijke richtlijnen en wetgeving;</a:t>
            </a:r>
            <a:br>
              <a:rPr lang="nl-NL" sz="2400">
                <a:latin typeface="RijksoverheidSansWebText Regula" panose="020B0503040202060203" pitchFamily="34" charset="0"/>
                <a:ea typeface="RijksoverheidSansWebText Regula" panose="020B0503040202060203" pitchFamily="34" charset="0"/>
              </a:rPr>
            </a:br>
            <a:r>
              <a:rPr lang="nl-NL" sz="2400" dirty="0">
                <a:latin typeface="RijksoverheidSansWebText Regula" panose="020B0503040202060203" pitchFamily="34" charset="0"/>
                <a:ea typeface="RijksoverheidSansWebText Regula" panose="020B0503040202060203" pitchFamily="34" charset="0"/>
              </a:rPr>
              <a:t> </a:t>
            </a:r>
          </a:p>
          <a:p>
            <a:r>
              <a:rPr lang="nl-NL" dirty="0">
                <a:latin typeface="RijksoverheidSansWebText Regula" panose="020B0503040202060203" pitchFamily="34" charset="0"/>
                <a:ea typeface="RijksoverheidSansWebText Regula" panose="020B0503040202060203" pitchFamily="34" charset="0"/>
                <a:sym typeface="Wingdings" panose="05000000000000000000" pitchFamily="2" charset="2"/>
              </a:rPr>
              <a:t>Voor consumenten is milieu geen belangrijke overweging bij de aanschaf van mondkapjes;</a:t>
            </a:r>
            <a:br>
              <a:rPr lang="nl-NL">
                <a:latin typeface="RijksoverheidSansWebText Regula" panose="020B0503040202060203" pitchFamily="34" charset="0"/>
                <a:ea typeface="RijksoverheidSansWebText Regula" panose="020B0503040202060203" pitchFamily="34" charset="0"/>
                <a:sym typeface="Wingdings" panose="05000000000000000000" pitchFamily="2" charset="2"/>
              </a:rPr>
            </a:br>
            <a:endParaRPr lang="nl-NL" dirty="0">
              <a:latin typeface="RijksoverheidSansWebText Regula" panose="020B0503040202060203" pitchFamily="34" charset="0"/>
              <a:ea typeface="RijksoverheidSansWebText Regula" panose="020B0503040202060203" pitchFamily="34" charset="0"/>
              <a:sym typeface="Wingdings" panose="05000000000000000000" pitchFamily="2" charset="2"/>
            </a:endParaRPr>
          </a:p>
          <a:p>
            <a:r>
              <a:rPr lang="nl-NL" dirty="0">
                <a:latin typeface="RijksoverheidSansWebText Regula" panose="020B0503040202060203" pitchFamily="34" charset="0"/>
                <a:ea typeface="RijksoverheidSansWebText Regula" panose="020B0503040202060203" pitchFamily="34" charset="0"/>
                <a:sym typeface="Wingdings" panose="05000000000000000000" pitchFamily="2" charset="2"/>
              </a:rPr>
              <a:t>Belangrijk om impacts andere beschermings- en hulpmiddelen in kaart te brengen (bv handschoenen en schorten).</a:t>
            </a:r>
            <a:endParaRPr lang="nl-NL" sz="2400" dirty="0">
              <a:latin typeface="RijksoverheidSansWebText Regula" panose="020B0503040202060203" pitchFamily="34" charset="0"/>
              <a:ea typeface="RijksoverheidSansWebText Regula" panose="020B0503040202060203" pitchFamily="34" charset="0"/>
              <a:sym typeface="Wingdings" panose="05000000000000000000" pitchFamily="2" charset="2"/>
            </a:endParaRPr>
          </a:p>
          <a:p>
            <a:endParaRPr lang="nl-NL" dirty="0"/>
          </a:p>
        </p:txBody>
      </p:sp>
      <p:sp>
        <p:nvSpPr>
          <p:cNvPr id="5" name="Slide Number Placeholder 4">
            <a:extLst>
              <a:ext uri="{FF2B5EF4-FFF2-40B4-BE49-F238E27FC236}">
                <a16:creationId xmlns:a16="http://schemas.microsoft.com/office/drawing/2014/main" id="{54571ACC-810B-400B-9CB2-97FD4A249261}"/>
              </a:ext>
            </a:extLst>
          </p:cNvPr>
          <p:cNvSpPr>
            <a:spLocks noGrp="1"/>
          </p:cNvSpPr>
          <p:nvPr>
            <p:ph type="sldNum" sz="quarter" idx="12"/>
          </p:nvPr>
        </p:nvSpPr>
        <p:spPr/>
        <p:txBody>
          <a:bodyPr/>
          <a:lstStyle/>
          <a:p>
            <a:fld id="{B98991EF-C6C3-45DA-8D65-698ABCFCC555}" type="slidenum">
              <a:rPr lang="nl-NL" smtClean="0"/>
              <a:pPr/>
              <a:t>22</a:t>
            </a:fld>
            <a:endParaRPr lang="nl-NL"/>
          </a:p>
        </p:txBody>
      </p:sp>
      <p:sp>
        <p:nvSpPr>
          <p:cNvPr id="6" name="Title 1">
            <a:extLst>
              <a:ext uri="{FF2B5EF4-FFF2-40B4-BE49-F238E27FC236}">
                <a16:creationId xmlns:a16="http://schemas.microsoft.com/office/drawing/2014/main" id="{388F52DF-0D1C-40FD-BB65-FC695C36E947}"/>
              </a:ext>
            </a:extLst>
          </p:cNvPr>
          <p:cNvSpPr txBox="1">
            <a:spLocks/>
          </p:cNvSpPr>
          <p:nvPr/>
        </p:nvSpPr>
        <p:spPr>
          <a:xfrm>
            <a:off x="634206" y="335325"/>
            <a:ext cx="10923588" cy="94804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en-US" dirty="0" err="1">
                <a:solidFill>
                  <a:srgbClr val="CA005D"/>
                </a:solidFill>
              </a:rPr>
              <a:t>Conclusies</a:t>
            </a:r>
            <a:r>
              <a:rPr lang="en-US" dirty="0"/>
              <a:t>, </a:t>
            </a:r>
            <a:r>
              <a:rPr lang="en-US" dirty="0" err="1"/>
              <a:t>mondkapjes</a:t>
            </a:r>
            <a:endParaRPr lang="nl-NL" sz="2200" dirty="0"/>
          </a:p>
        </p:txBody>
      </p:sp>
      <p:sp>
        <p:nvSpPr>
          <p:cNvPr id="7" name="Date Placeholder 4">
            <a:extLst>
              <a:ext uri="{FF2B5EF4-FFF2-40B4-BE49-F238E27FC236}">
                <a16:creationId xmlns:a16="http://schemas.microsoft.com/office/drawing/2014/main" id="{832B73AA-4220-4BE0-8457-B89848C188D0}"/>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2" name="TextBox 1">
            <a:extLst>
              <a:ext uri="{FF2B5EF4-FFF2-40B4-BE49-F238E27FC236}">
                <a16:creationId xmlns:a16="http://schemas.microsoft.com/office/drawing/2014/main" id="{AB21D6EE-1478-E48B-7DE4-8AC3C85B67C1}"/>
              </a:ext>
            </a:extLst>
          </p:cNvPr>
          <p:cNvSpPr txBox="1"/>
          <p:nvPr/>
        </p:nvSpPr>
        <p:spPr>
          <a:xfrm>
            <a:off x="99534" y="6570481"/>
            <a:ext cx="10142400" cy="400110"/>
          </a:xfrm>
          <a:prstGeom prst="rect">
            <a:avLst/>
          </a:prstGeom>
          <a:noFill/>
        </p:spPr>
        <p:txBody>
          <a:bodyPr wrap="square">
            <a:spAutoFit/>
          </a:bodyPr>
          <a:lstStyle/>
          <a:p>
            <a:r>
              <a:rPr lang="nl-NL" sz="1000" i="1" dirty="0">
                <a:solidFill>
                  <a:schemeClr val="tx2">
                    <a:lumMod val="50000"/>
                  </a:schemeClr>
                </a:solidFill>
              </a:rPr>
              <a:t>Bron: RIVM, in </a:t>
            </a:r>
            <a:r>
              <a:rPr lang="nl-NL" sz="1000" i="1" dirty="0" err="1">
                <a:solidFill>
                  <a:schemeClr val="tx2">
                    <a:lumMod val="50000"/>
                  </a:schemeClr>
                </a:solidFill>
              </a:rPr>
              <a:t>press</a:t>
            </a:r>
            <a:r>
              <a:rPr lang="nl-NL" sz="1000" i="1" dirty="0">
                <a:solidFill>
                  <a:schemeClr val="tx2">
                    <a:lumMod val="50000"/>
                  </a:schemeClr>
                </a:solidFill>
              </a:rPr>
              <a:t>, Het effect van persoonlijke beschermingsmiddelen op het milieu, casus mondkapjes</a:t>
            </a:r>
          </a:p>
          <a:p>
            <a:endParaRPr lang="en-US" sz="1000" i="1" dirty="0">
              <a:solidFill>
                <a:schemeClr val="tx2">
                  <a:lumMod val="50000"/>
                </a:schemeClr>
              </a:solidFill>
            </a:endParaRPr>
          </a:p>
        </p:txBody>
      </p:sp>
    </p:spTree>
    <p:extLst>
      <p:ext uri="{BB962C8B-B14F-4D97-AF65-F5344CB8AC3E}">
        <p14:creationId xmlns:p14="http://schemas.microsoft.com/office/powerpoint/2010/main" val="3263641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F9B74-7C77-4C3A-ACAB-60806844A221}"/>
              </a:ext>
            </a:extLst>
          </p:cNvPr>
          <p:cNvSpPr>
            <a:spLocks noGrp="1"/>
          </p:cNvSpPr>
          <p:nvPr>
            <p:ph idx="1"/>
          </p:nvPr>
        </p:nvSpPr>
        <p:spPr>
          <a:xfrm>
            <a:off x="647699" y="1449774"/>
            <a:ext cx="10720691" cy="2260398"/>
          </a:xfrm>
        </p:spPr>
        <p:txBody>
          <a:bodyPr vert="horz" lIns="91440" tIns="45720" rIns="91440" bIns="45720" numCol="1" spcCol="468000" rtlCol="0" anchor="t">
            <a:normAutofit/>
          </a:bodyPr>
          <a:lstStyle/>
          <a:p>
            <a:pPr marL="0" indent="0">
              <a:buNone/>
            </a:pPr>
            <a:r>
              <a:rPr lang="en-US" sz="2000" dirty="0" err="1"/>
              <a:t>Eerste</a:t>
            </a:r>
            <a:r>
              <a:rPr lang="en-US" sz="2000" dirty="0"/>
              <a:t> studies </a:t>
            </a:r>
            <a:r>
              <a:rPr lang="en-US" sz="2000" dirty="0" err="1"/>
              <a:t>schatten</a:t>
            </a:r>
            <a:r>
              <a:rPr lang="en-US" sz="2000" dirty="0"/>
              <a:t> 6-8% </a:t>
            </a:r>
            <a:r>
              <a:rPr lang="en-US" sz="2000" dirty="0" err="1"/>
              <a:t>bijdrage</a:t>
            </a:r>
            <a:r>
              <a:rPr lang="en-US" sz="2000" dirty="0"/>
              <a:t> </a:t>
            </a:r>
            <a:r>
              <a:rPr lang="en-US" sz="2000" dirty="0" err="1"/>
              <a:t>aan</a:t>
            </a:r>
            <a:r>
              <a:rPr lang="en-US" sz="2000" dirty="0"/>
              <a:t> de </a:t>
            </a:r>
            <a:r>
              <a:rPr lang="en-US" sz="2000" dirty="0" err="1"/>
              <a:t>nationale</a:t>
            </a:r>
            <a:r>
              <a:rPr lang="en-US" sz="2000" dirty="0"/>
              <a:t> </a:t>
            </a:r>
            <a:r>
              <a:rPr lang="en-US" sz="2000" dirty="0" err="1"/>
              <a:t>klimaatvoetafdruk</a:t>
            </a:r>
            <a:r>
              <a:rPr lang="en-US" sz="2000" dirty="0"/>
              <a:t>.</a:t>
            </a:r>
            <a:r>
              <a:rPr lang="en-US" sz="2000" baseline="30000" dirty="0"/>
              <a:t>[1,2,3]</a:t>
            </a:r>
            <a:br>
              <a:rPr lang="en-US" sz="2000" baseline="30000" dirty="0"/>
            </a:br>
            <a:endParaRPr lang="en-US" sz="2000" dirty="0"/>
          </a:p>
          <a:p>
            <a:pPr marL="316230" indent="-316230">
              <a:buFont typeface="Verdana"/>
              <a:buChar char="›"/>
            </a:pPr>
            <a:r>
              <a:rPr lang="nl-NL" sz="2000" dirty="0">
                <a:ea typeface="+mn-lt"/>
                <a:cs typeface="+mn-lt"/>
              </a:rPr>
              <a:t>Niet specifiek voor Nederlandse situatie</a:t>
            </a:r>
          </a:p>
          <a:p>
            <a:pPr marL="316230" indent="-316230">
              <a:buFont typeface="Verdana"/>
              <a:buChar char="›"/>
            </a:pPr>
            <a:r>
              <a:rPr lang="nl-NL" sz="2000" dirty="0"/>
              <a:t>Alleen broeikasgas emissies (klimaatverandering)</a:t>
            </a:r>
          </a:p>
          <a:p>
            <a:pPr marL="0" indent="0">
              <a:buNone/>
            </a:pPr>
            <a:endParaRPr lang="nl-NL" sz="1800" dirty="0"/>
          </a:p>
        </p:txBody>
      </p:sp>
      <p:sp>
        <p:nvSpPr>
          <p:cNvPr id="2" name="Title 1">
            <a:extLst>
              <a:ext uri="{FF2B5EF4-FFF2-40B4-BE49-F238E27FC236}">
                <a16:creationId xmlns:a16="http://schemas.microsoft.com/office/drawing/2014/main" id="{D36AE7B6-9452-4E60-AE18-9156D6F50B07}"/>
              </a:ext>
            </a:extLst>
          </p:cNvPr>
          <p:cNvSpPr>
            <a:spLocks noGrp="1"/>
          </p:cNvSpPr>
          <p:nvPr>
            <p:ph type="title"/>
          </p:nvPr>
        </p:nvSpPr>
        <p:spPr>
          <a:xfrm>
            <a:off x="602305" y="337529"/>
            <a:ext cx="10988291" cy="963774"/>
          </a:xfrm>
        </p:spPr>
        <p:txBody>
          <a:bodyPr>
            <a:normAutofit/>
          </a:bodyPr>
          <a:lstStyle/>
          <a:p>
            <a:r>
              <a:rPr lang="en-US" dirty="0" err="1"/>
              <a:t>Sectoraal</a:t>
            </a:r>
            <a:r>
              <a:rPr lang="en-US" dirty="0"/>
              <a:t> </a:t>
            </a:r>
            <a:r>
              <a:rPr lang="en-US" dirty="0" err="1"/>
              <a:t>overzicht</a:t>
            </a:r>
            <a:r>
              <a:rPr lang="en-US" dirty="0"/>
              <a:t>, </a:t>
            </a:r>
            <a:r>
              <a:rPr lang="en-US" dirty="0" err="1"/>
              <a:t>nationale</a:t>
            </a:r>
            <a:r>
              <a:rPr lang="en-US" dirty="0"/>
              <a:t> </a:t>
            </a:r>
            <a:r>
              <a:rPr lang="en-US" dirty="0" err="1"/>
              <a:t>voetafdruk</a:t>
            </a:r>
            <a:r>
              <a:rPr lang="en-US" dirty="0"/>
              <a:t> </a:t>
            </a:r>
            <a:r>
              <a:rPr lang="en-US" dirty="0" err="1"/>
              <a:t>zorg</a:t>
            </a:r>
            <a:endParaRPr lang="nl-NL" dirty="0"/>
          </a:p>
        </p:txBody>
      </p:sp>
      <p:sp>
        <p:nvSpPr>
          <p:cNvPr id="7" name="Slide Number Placeholder 6">
            <a:extLst>
              <a:ext uri="{FF2B5EF4-FFF2-40B4-BE49-F238E27FC236}">
                <a16:creationId xmlns:a16="http://schemas.microsoft.com/office/drawing/2014/main" id="{58D93087-0DBA-4A9C-8144-32E36E72E612}"/>
              </a:ext>
            </a:extLst>
          </p:cNvPr>
          <p:cNvSpPr>
            <a:spLocks noGrp="1"/>
          </p:cNvSpPr>
          <p:nvPr>
            <p:ph type="sldNum" sz="quarter" idx="12"/>
          </p:nvPr>
        </p:nvSpPr>
        <p:spPr/>
        <p:txBody>
          <a:bodyPr/>
          <a:lstStyle/>
          <a:p>
            <a:fld id="{10A0A6AF-03C5-477E-939A-E28F7E7F05EA}" type="slidenum">
              <a:rPr lang="nl-NL" smtClean="0"/>
              <a:pPr/>
              <a:t>23</a:t>
            </a:fld>
            <a:endParaRPr lang="nl-NL"/>
          </a:p>
        </p:txBody>
      </p:sp>
      <p:sp>
        <p:nvSpPr>
          <p:cNvPr id="9" name="TextBox 8">
            <a:extLst>
              <a:ext uri="{FF2B5EF4-FFF2-40B4-BE49-F238E27FC236}">
                <a16:creationId xmlns:a16="http://schemas.microsoft.com/office/drawing/2014/main" id="{AD7AB4E7-BE22-487A-8D17-A3C64CAC1179}"/>
              </a:ext>
            </a:extLst>
          </p:cNvPr>
          <p:cNvSpPr txBox="1"/>
          <p:nvPr/>
        </p:nvSpPr>
        <p:spPr>
          <a:xfrm>
            <a:off x="9055893" y="2193704"/>
            <a:ext cx="3390900" cy="553998"/>
          </a:xfrm>
          <a:prstGeom prst="rect">
            <a:avLst/>
          </a:prstGeom>
          <a:noFill/>
        </p:spPr>
        <p:txBody>
          <a:bodyPr wrap="square" rtlCol="0">
            <a:spAutoFit/>
          </a:bodyPr>
          <a:lstStyle/>
          <a:p>
            <a:r>
              <a:rPr lang="en-US" sz="1000" dirty="0">
                <a:solidFill>
                  <a:schemeClr val="bg1">
                    <a:lumMod val="75000"/>
                  </a:schemeClr>
                </a:solidFill>
              </a:rPr>
              <a:t>[1] Arup &amp; Healthcare without Harm, 2019</a:t>
            </a:r>
          </a:p>
          <a:p>
            <a:r>
              <a:rPr lang="en-US" sz="1000" dirty="0">
                <a:solidFill>
                  <a:schemeClr val="bg1">
                    <a:lumMod val="75000"/>
                  </a:schemeClr>
                </a:solidFill>
              </a:rPr>
              <a:t>[2] Gupta Strategists, 2019</a:t>
            </a:r>
          </a:p>
          <a:p>
            <a:r>
              <a:rPr lang="en-US" sz="1000" dirty="0">
                <a:solidFill>
                  <a:schemeClr val="bg1">
                    <a:lumMod val="75000"/>
                  </a:schemeClr>
                </a:solidFill>
              </a:rPr>
              <a:t>[3] Pichler et al., 2019</a:t>
            </a:r>
            <a:endParaRPr lang="nl-NL" sz="1000" dirty="0">
              <a:solidFill>
                <a:schemeClr val="bg1">
                  <a:lumMod val="75000"/>
                </a:schemeClr>
              </a:solidFill>
            </a:endParaRPr>
          </a:p>
        </p:txBody>
      </p:sp>
      <p:sp>
        <p:nvSpPr>
          <p:cNvPr id="10" name="TextBox 9">
            <a:extLst>
              <a:ext uri="{FF2B5EF4-FFF2-40B4-BE49-F238E27FC236}">
                <a16:creationId xmlns:a16="http://schemas.microsoft.com/office/drawing/2014/main" id="{DFFE4CC8-25E6-4959-863D-D6A17F1CDCB2}"/>
              </a:ext>
            </a:extLst>
          </p:cNvPr>
          <p:cNvSpPr txBox="1"/>
          <p:nvPr/>
        </p:nvSpPr>
        <p:spPr>
          <a:xfrm>
            <a:off x="1594884" y="3781968"/>
            <a:ext cx="10281683" cy="1015663"/>
          </a:xfrm>
          <a:prstGeom prst="rect">
            <a:avLst/>
          </a:prstGeom>
          <a:noFill/>
        </p:spPr>
        <p:txBody>
          <a:bodyPr wrap="square">
            <a:spAutoFit/>
          </a:bodyPr>
          <a:lstStyle/>
          <a:p>
            <a:pPr marL="0" indent="0">
              <a:buNone/>
            </a:pPr>
            <a:endParaRPr lang="nl-NL" sz="2000" dirty="0"/>
          </a:p>
          <a:p>
            <a:pPr marL="285750" indent="-285750">
              <a:buFont typeface="Arial" panose="020B0604020202020204" pitchFamily="34" charset="0"/>
              <a:buChar char="•"/>
            </a:pPr>
            <a:r>
              <a:rPr lang="nl-NL" sz="2000" u="sng" dirty="0"/>
              <a:t>Onderzoek</a:t>
            </a:r>
            <a:r>
              <a:rPr lang="nl-NL" sz="2000" dirty="0"/>
              <a:t> de milieuvoetafdruk van de gehele sector;</a:t>
            </a:r>
          </a:p>
          <a:p>
            <a:pPr marL="285750" indent="-285750">
              <a:buFont typeface="Arial" panose="020B0604020202020204" pitchFamily="34" charset="0"/>
              <a:buChar char="•"/>
            </a:pPr>
            <a:r>
              <a:rPr lang="nl-NL" sz="2000" u="sng" dirty="0">
                <a:solidFill>
                  <a:schemeClr val="bg1">
                    <a:lumMod val="65000"/>
                  </a:schemeClr>
                </a:solidFill>
              </a:rPr>
              <a:t>Praktijk</a:t>
            </a:r>
            <a:r>
              <a:rPr lang="nl-NL" sz="2000" dirty="0">
                <a:solidFill>
                  <a:schemeClr val="bg1">
                    <a:lumMod val="65000"/>
                  </a:schemeClr>
                </a:solidFill>
              </a:rPr>
              <a:t>voorbeelden gezondheidsbevordering (natuur, architectuur, voeding)</a:t>
            </a:r>
          </a:p>
        </p:txBody>
      </p:sp>
      <p:pic>
        <p:nvPicPr>
          <p:cNvPr id="5" name="Graphic 4" descr="Arrow: Counter-clockwise curve outline">
            <a:extLst>
              <a:ext uri="{FF2B5EF4-FFF2-40B4-BE49-F238E27FC236}">
                <a16:creationId xmlns:a16="http://schemas.microsoft.com/office/drawing/2014/main" id="{A321F0DF-0B2B-5E1C-377F-BD1F8A8EA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762282">
            <a:off x="426704" y="2717860"/>
            <a:ext cx="1654903" cy="1654903"/>
          </a:xfrm>
          <a:prstGeom prst="rect">
            <a:avLst/>
          </a:prstGeom>
        </p:spPr>
      </p:pic>
      <p:sp>
        <p:nvSpPr>
          <p:cNvPr id="8" name="TextBox 7">
            <a:extLst>
              <a:ext uri="{FF2B5EF4-FFF2-40B4-BE49-F238E27FC236}">
                <a16:creationId xmlns:a16="http://schemas.microsoft.com/office/drawing/2014/main" id="{9F612A11-E81B-AD7B-DE5F-EC3F3D0C6057}"/>
              </a:ext>
            </a:extLst>
          </p:cNvPr>
          <p:cNvSpPr txBox="1"/>
          <p:nvPr/>
        </p:nvSpPr>
        <p:spPr>
          <a:xfrm>
            <a:off x="2763292" y="5542551"/>
            <a:ext cx="8605098" cy="400110"/>
          </a:xfrm>
          <a:prstGeom prst="rect">
            <a:avLst/>
          </a:prstGeom>
          <a:noFill/>
        </p:spPr>
        <p:txBody>
          <a:bodyPr wrap="square">
            <a:spAutoFit/>
          </a:bodyPr>
          <a:lstStyle/>
          <a:p>
            <a:pPr marL="264795" indent="-264795"/>
            <a:r>
              <a:rPr lang="nl-NL" sz="2000" dirty="0"/>
              <a:t>Doel: effectief &amp; doelgericht omgaan met middelen en tijd</a:t>
            </a:r>
            <a:endParaRPr lang="nl-NL" sz="2000" dirty="0">
              <a:ea typeface="Verdana"/>
            </a:endParaRPr>
          </a:p>
        </p:txBody>
      </p:sp>
      <p:pic>
        <p:nvPicPr>
          <p:cNvPr id="12" name="Graphic 11" descr="Arrow: Counter-clockwise curve outline">
            <a:extLst>
              <a:ext uri="{FF2B5EF4-FFF2-40B4-BE49-F238E27FC236}">
                <a16:creationId xmlns:a16="http://schemas.microsoft.com/office/drawing/2014/main" id="{21A56719-7D56-3EE0-CF07-BAF96852A5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762282">
            <a:off x="1341104" y="4476263"/>
            <a:ext cx="1654903" cy="1654903"/>
          </a:xfrm>
          <a:prstGeom prst="rect">
            <a:avLst/>
          </a:prstGeom>
        </p:spPr>
      </p:pic>
      <p:sp>
        <p:nvSpPr>
          <p:cNvPr id="13" name="Date Placeholder 4">
            <a:extLst>
              <a:ext uri="{FF2B5EF4-FFF2-40B4-BE49-F238E27FC236}">
                <a16:creationId xmlns:a16="http://schemas.microsoft.com/office/drawing/2014/main" id="{0E880DB5-6F07-46FB-A701-E973D063BA3C}"/>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25607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24401-10A1-4885-93AD-67894376CC9F}"/>
              </a:ext>
            </a:extLst>
          </p:cNvPr>
          <p:cNvSpPr>
            <a:spLocks noGrp="1"/>
          </p:cNvSpPr>
          <p:nvPr>
            <p:ph idx="1"/>
          </p:nvPr>
        </p:nvSpPr>
        <p:spPr>
          <a:xfrm>
            <a:off x="635000" y="2572377"/>
            <a:ext cx="10923588" cy="3649035"/>
          </a:xfrm>
        </p:spPr>
        <p:txBody>
          <a:bodyPr numCol="1">
            <a:normAutofit/>
          </a:bodyPr>
          <a:lstStyle/>
          <a:p>
            <a:pPr marL="457200" indent="-457200">
              <a:buFont typeface="+mj-lt"/>
              <a:buAutoNum type="arabicPeriod"/>
            </a:pPr>
            <a:r>
              <a:rPr lang="en-US" sz="2000" b="1" dirty="0" err="1"/>
              <a:t>Prioriteren</a:t>
            </a:r>
            <a:br>
              <a:rPr lang="en-US" sz="2000" b="1" dirty="0"/>
            </a:br>
            <a:r>
              <a:rPr lang="en-US" sz="1800" dirty="0" err="1"/>
              <a:t>Voor</a:t>
            </a:r>
            <a:r>
              <a:rPr lang="en-US" sz="1800" dirty="0"/>
              <a:t> </a:t>
            </a:r>
            <a:r>
              <a:rPr lang="en-US" sz="1800" dirty="0" err="1"/>
              <a:t>zorgprofessionals</a:t>
            </a:r>
            <a:r>
              <a:rPr lang="en-US" sz="1800" dirty="0"/>
              <a:t> &amp; </a:t>
            </a:r>
            <a:r>
              <a:rPr lang="en-US" sz="1800" dirty="0" err="1"/>
              <a:t>beleidsmakers</a:t>
            </a:r>
            <a:br>
              <a:rPr lang="nl-NL" sz="1800" dirty="0"/>
            </a:br>
            <a:endParaRPr lang="nl-NL" sz="1800" dirty="0"/>
          </a:p>
          <a:p>
            <a:pPr marL="457200" indent="-457200">
              <a:buFont typeface="+mj-lt"/>
              <a:buAutoNum type="arabicPeriod"/>
            </a:pPr>
            <a:r>
              <a:rPr lang="en-US" sz="2000" b="1" dirty="0" err="1"/>
              <a:t>Kennis</a:t>
            </a:r>
            <a:r>
              <a:rPr lang="en-US" sz="2000" b="1" dirty="0"/>
              <a:t> </a:t>
            </a:r>
            <a:r>
              <a:rPr lang="en-US" sz="2000" b="1" dirty="0" err="1"/>
              <a:t>hiaten</a:t>
            </a:r>
            <a:r>
              <a:rPr lang="en-US" sz="2000" b="1" dirty="0"/>
              <a:t> </a:t>
            </a:r>
            <a:r>
              <a:rPr lang="en-US" sz="2000" b="1" dirty="0" err="1"/>
              <a:t>identificeren</a:t>
            </a:r>
            <a:br>
              <a:rPr lang="nl-NL" sz="2000" dirty="0"/>
            </a:br>
            <a:r>
              <a:rPr lang="nl-NL" sz="1800" dirty="0"/>
              <a:t>Wat verder moet worden onderzocht om te kunnen verduurzamen</a:t>
            </a:r>
            <a:br>
              <a:rPr lang="nl-NL" sz="1800" dirty="0"/>
            </a:br>
            <a:endParaRPr lang="nl-NL" sz="2000" dirty="0"/>
          </a:p>
          <a:p>
            <a:pPr marL="457200" indent="-457200">
              <a:buFont typeface="+mj-lt"/>
              <a:buAutoNum type="arabicPeriod"/>
            </a:pPr>
            <a:r>
              <a:rPr lang="en-US" sz="2000" b="1" dirty="0" err="1"/>
              <a:t>Harmoniseren</a:t>
            </a:r>
            <a:br>
              <a:rPr lang="nl-NL" sz="2000" dirty="0"/>
            </a:br>
            <a:r>
              <a:rPr lang="nl-NL" sz="1800" dirty="0"/>
              <a:t>Gezamenlijke doelen, taal &amp; definities</a:t>
            </a:r>
            <a:endParaRPr lang="en-US" sz="2000" b="1" dirty="0"/>
          </a:p>
          <a:p>
            <a:pPr marL="0" indent="0">
              <a:buNone/>
            </a:pPr>
            <a:endParaRPr lang="en-US" dirty="0"/>
          </a:p>
        </p:txBody>
      </p:sp>
      <p:sp>
        <p:nvSpPr>
          <p:cNvPr id="3" name="Title 2">
            <a:extLst>
              <a:ext uri="{FF2B5EF4-FFF2-40B4-BE49-F238E27FC236}">
                <a16:creationId xmlns:a16="http://schemas.microsoft.com/office/drawing/2014/main" id="{2468695D-F23B-4186-9CC9-892F48FDF633}"/>
              </a:ext>
            </a:extLst>
          </p:cNvPr>
          <p:cNvSpPr>
            <a:spLocks noGrp="1"/>
          </p:cNvSpPr>
          <p:nvPr>
            <p:ph type="title"/>
          </p:nvPr>
        </p:nvSpPr>
        <p:spPr>
          <a:xfrm>
            <a:off x="635000" y="1052513"/>
            <a:ext cx="11284098" cy="948047"/>
          </a:xfrm>
        </p:spPr>
        <p:txBody>
          <a:bodyPr>
            <a:normAutofit fontScale="90000"/>
          </a:bodyPr>
          <a:lstStyle/>
          <a:p>
            <a:r>
              <a:rPr lang="en-US" dirty="0"/>
              <a:t>Wat </a:t>
            </a:r>
            <a:r>
              <a:rPr lang="en-US" dirty="0" err="1"/>
              <a:t>kan</a:t>
            </a:r>
            <a:r>
              <a:rPr lang="en-US" dirty="0"/>
              <a:t> je </a:t>
            </a:r>
            <a:r>
              <a:rPr lang="en-US" dirty="0" err="1"/>
              <a:t>doen</a:t>
            </a:r>
            <a:r>
              <a:rPr lang="en-US" dirty="0"/>
              <a:t> met </a:t>
            </a:r>
            <a:r>
              <a:rPr lang="en-US" dirty="0" err="1"/>
              <a:t>een</a:t>
            </a:r>
            <a:r>
              <a:rPr lang="en-US" dirty="0"/>
              <a:t> </a:t>
            </a:r>
            <a:br>
              <a:rPr lang="en-US" dirty="0"/>
            </a:br>
            <a:r>
              <a:rPr lang="en-US" dirty="0" err="1"/>
              <a:t>nationale</a:t>
            </a:r>
            <a:r>
              <a:rPr lang="en-US" dirty="0"/>
              <a:t> </a:t>
            </a:r>
            <a:r>
              <a:rPr lang="en-US" dirty="0" err="1"/>
              <a:t>milieuvoetafdruk</a:t>
            </a:r>
            <a:r>
              <a:rPr lang="en-US" dirty="0"/>
              <a:t>?</a:t>
            </a:r>
            <a:endParaRPr lang="nl-NL" dirty="0"/>
          </a:p>
        </p:txBody>
      </p:sp>
      <p:sp>
        <p:nvSpPr>
          <p:cNvPr id="6" name="Slide Number Placeholder 5">
            <a:extLst>
              <a:ext uri="{FF2B5EF4-FFF2-40B4-BE49-F238E27FC236}">
                <a16:creationId xmlns:a16="http://schemas.microsoft.com/office/drawing/2014/main" id="{281EEDD4-C19B-4C03-A466-68CF9431A082}"/>
              </a:ext>
            </a:extLst>
          </p:cNvPr>
          <p:cNvSpPr>
            <a:spLocks noGrp="1"/>
          </p:cNvSpPr>
          <p:nvPr>
            <p:ph type="sldNum" sz="quarter" idx="12"/>
          </p:nvPr>
        </p:nvSpPr>
        <p:spPr/>
        <p:txBody>
          <a:bodyPr/>
          <a:lstStyle/>
          <a:p>
            <a:fld id="{10A0A6AF-03C5-477E-939A-E28F7E7F05EA}" type="slidenum">
              <a:rPr lang="nl-NL" smtClean="0"/>
              <a:pPr/>
              <a:t>24</a:t>
            </a:fld>
            <a:endParaRPr lang="nl-NL"/>
          </a:p>
        </p:txBody>
      </p:sp>
      <p:sp>
        <p:nvSpPr>
          <p:cNvPr id="7" name="Date Placeholder 4">
            <a:extLst>
              <a:ext uri="{FF2B5EF4-FFF2-40B4-BE49-F238E27FC236}">
                <a16:creationId xmlns:a16="http://schemas.microsoft.com/office/drawing/2014/main" id="{190B7A86-6C26-4007-9BAD-E020EE79AFEB}"/>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524838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C45A7-443A-4FBB-97FC-116DF5C1C265}"/>
              </a:ext>
            </a:extLst>
          </p:cNvPr>
          <p:cNvSpPr/>
          <p:nvPr/>
        </p:nvSpPr>
        <p:spPr>
          <a:xfrm>
            <a:off x="-12032" y="905883"/>
            <a:ext cx="12192000" cy="5245769"/>
          </a:xfrm>
          <a:prstGeom prst="rect">
            <a:avLst/>
          </a:prstGeom>
          <a:solidFill>
            <a:srgbClr val="DD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a:extLst>
              <a:ext uri="{FF2B5EF4-FFF2-40B4-BE49-F238E27FC236}">
                <a16:creationId xmlns:a16="http://schemas.microsoft.com/office/drawing/2014/main" id="{5772D466-7E4F-4339-BE6D-EC64A647603B}"/>
              </a:ext>
            </a:extLst>
          </p:cNvPr>
          <p:cNvPicPr>
            <a:picLocks noChangeAspect="1"/>
          </p:cNvPicPr>
          <p:nvPr/>
        </p:nvPicPr>
        <p:blipFill rotWithShape="1">
          <a:blip r:embed="rId3"/>
          <a:srcRect l="14718" t="18747" r="14455" b="15705"/>
          <a:stretch/>
        </p:blipFill>
        <p:spPr>
          <a:xfrm>
            <a:off x="3906252" y="1671056"/>
            <a:ext cx="8626643" cy="4490870"/>
          </a:xfrm>
          <a:prstGeom prst="rect">
            <a:avLst/>
          </a:prstGeom>
        </p:spPr>
      </p:pic>
      <p:sp>
        <p:nvSpPr>
          <p:cNvPr id="3" name="Content Placeholder 2">
            <a:extLst>
              <a:ext uri="{FF2B5EF4-FFF2-40B4-BE49-F238E27FC236}">
                <a16:creationId xmlns:a16="http://schemas.microsoft.com/office/drawing/2014/main" id="{9F985359-2B6D-42EC-AE99-98A571A59114}"/>
              </a:ext>
            </a:extLst>
          </p:cNvPr>
          <p:cNvSpPr>
            <a:spLocks noGrp="1"/>
          </p:cNvSpPr>
          <p:nvPr>
            <p:ph idx="1"/>
          </p:nvPr>
        </p:nvSpPr>
        <p:spPr>
          <a:xfrm>
            <a:off x="177006" y="1042113"/>
            <a:ext cx="10345158" cy="4281488"/>
          </a:xfrm>
        </p:spPr>
        <p:txBody>
          <a:bodyPr vert="horz" lIns="91440" tIns="45720" rIns="91440" bIns="45720" numCol="1" spcCol="468000" rtlCol="0" anchor="t">
            <a:normAutofit/>
          </a:bodyPr>
          <a:lstStyle/>
          <a:p>
            <a:pPr marL="0" indent="0">
              <a:buNone/>
            </a:pPr>
            <a:r>
              <a:rPr lang="en-US" sz="1800" dirty="0"/>
              <a:t>Macro-</a:t>
            </a:r>
            <a:r>
              <a:rPr lang="en-US" sz="1800" dirty="0" err="1"/>
              <a:t>economische</a:t>
            </a:r>
            <a:r>
              <a:rPr lang="en-US" sz="1800" dirty="0"/>
              <a:t> “environmentally extended input-output analysis”: </a:t>
            </a:r>
          </a:p>
          <a:p>
            <a:pPr marL="629920" lvl="1" indent="-316230">
              <a:buFont typeface="Arial" panose="020B0604020202020204" pitchFamily="34" charset="0"/>
              <a:buChar char="•"/>
            </a:pPr>
            <a:r>
              <a:rPr lang="en-US" sz="1800" b="1" dirty="0" err="1">
                <a:ea typeface="+mn-lt"/>
                <a:cs typeface="+mn-lt"/>
              </a:rPr>
              <a:t>Compleet</a:t>
            </a:r>
            <a:r>
              <a:rPr lang="en-US" sz="1800" dirty="0">
                <a:ea typeface="+mn-lt"/>
                <a:cs typeface="+mn-lt"/>
              </a:rPr>
              <a:t>,</a:t>
            </a:r>
            <a:r>
              <a:rPr lang="en-US" sz="1800" b="1" dirty="0">
                <a:ea typeface="+mn-lt"/>
                <a:cs typeface="+mn-lt"/>
              </a:rPr>
              <a:t> </a:t>
            </a:r>
            <a:r>
              <a:rPr lang="en-US" sz="1800" dirty="0">
                <a:ea typeface="+mn-lt"/>
                <a:cs typeface="+mn-lt"/>
              </a:rPr>
              <a:t>maar </a:t>
            </a:r>
            <a:r>
              <a:rPr lang="en-US" sz="1800" dirty="0" err="1">
                <a:ea typeface="+mn-lt"/>
                <a:cs typeface="+mn-lt"/>
              </a:rPr>
              <a:t>geaggregeerd</a:t>
            </a:r>
            <a:endParaRPr lang="en-US" sz="1800" dirty="0">
              <a:ea typeface="+mn-lt"/>
              <a:cs typeface="+mn-lt"/>
            </a:endParaRPr>
          </a:p>
          <a:p>
            <a:pPr marL="629920" lvl="1" indent="-316230">
              <a:buFont typeface="Arial" panose="020B0604020202020204" pitchFamily="34" charset="0"/>
              <a:buChar char="•"/>
            </a:pPr>
            <a:r>
              <a:rPr lang="en-US" sz="1800" b="1" dirty="0" err="1"/>
              <a:t>Directe</a:t>
            </a:r>
            <a:r>
              <a:rPr lang="en-US" sz="1800" dirty="0"/>
              <a:t> impacts van </a:t>
            </a:r>
            <a:r>
              <a:rPr lang="en-US" sz="1800" dirty="0" err="1"/>
              <a:t>verlenen</a:t>
            </a:r>
            <a:r>
              <a:rPr lang="en-US" sz="1800" dirty="0"/>
              <a:t> van </a:t>
            </a:r>
            <a:r>
              <a:rPr lang="en-US" sz="1800" dirty="0" err="1"/>
              <a:t>zorg</a:t>
            </a:r>
            <a:endParaRPr lang="en-US" sz="1800" dirty="0"/>
          </a:p>
          <a:p>
            <a:pPr marL="629920" lvl="1" indent="-316230">
              <a:buFont typeface="Arial" panose="020B0604020202020204" pitchFamily="34" charset="0"/>
              <a:buChar char="•"/>
            </a:pPr>
            <a:r>
              <a:rPr lang="en-US" sz="1800" b="1" dirty="0"/>
              <a:t>Indirect</a:t>
            </a:r>
            <a:r>
              <a:rPr lang="en-US" sz="1800" dirty="0"/>
              <a:t> impacts door </a:t>
            </a:r>
            <a:r>
              <a:rPr lang="en-US" sz="1800" dirty="0" err="1"/>
              <a:t>inkoop</a:t>
            </a:r>
            <a:endParaRPr lang="en-US" sz="1800" dirty="0"/>
          </a:p>
          <a:p>
            <a:pPr marL="629920" lvl="1" indent="-316230">
              <a:buFont typeface="Arial" panose="020B0604020202020204" pitchFamily="34" charset="0"/>
              <a:buChar char="•"/>
            </a:pPr>
            <a:endParaRPr lang="en-US" sz="1800" dirty="0"/>
          </a:p>
          <a:p>
            <a:pPr marL="0" indent="-7620">
              <a:buNone/>
            </a:pPr>
            <a:endParaRPr lang="en-US" sz="1800" dirty="0"/>
          </a:p>
          <a:p>
            <a:pPr marL="0" indent="-7620">
              <a:buNone/>
            </a:pPr>
            <a:r>
              <a:rPr lang="en-US" sz="1800" dirty="0" err="1"/>
              <a:t>Toegevoegde</a:t>
            </a:r>
            <a:r>
              <a:rPr lang="en-US" sz="1800" dirty="0"/>
              <a:t> data (details):</a:t>
            </a:r>
          </a:p>
          <a:p>
            <a:pPr marL="277495" indent="-285750"/>
            <a:r>
              <a:rPr lang="en-US" sz="1800" dirty="0" err="1">
                <a:ea typeface="+mn-lt"/>
                <a:cs typeface="+mn-lt"/>
              </a:rPr>
              <a:t>Anaesthetische</a:t>
            </a:r>
            <a:r>
              <a:rPr lang="en-US" sz="1800" dirty="0">
                <a:ea typeface="+mn-lt"/>
                <a:cs typeface="+mn-lt"/>
              </a:rPr>
              <a:t> </a:t>
            </a:r>
            <a:r>
              <a:rPr lang="en-US" sz="1800" dirty="0" err="1">
                <a:ea typeface="+mn-lt"/>
                <a:cs typeface="+mn-lt"/>
              </a:rPr>
              <a:t>gassen</a:t>
            </a:r>
            <a:endParaRPr lang="en-US" sz="1800" dirty="0">
              <a:ea typeface="+mn-lt"/>
              <a:cs typeface="+mn-lt"/>
            </a:endParaRPr>
          </a:p>
          <a:p>
            <a:pPr marL="277495" indent="-285750"/>
            <a:r>
              <a:rPr lang="en-US" sz="1800" dirty="0" err="1">
                <a:ea typeface="+mn-lt"/>
                <a:cs typeface="+mn-lt"/>
              </a:rPr>
              <a:t>Indiv</a:t>
            </a:r>
            <a:r>
              <a:rPr lang="en-US" sz="1800" dirty="0">
                <a:ea typeface="+mn-lt"/>
                <a:cs typeface="+mn-lt"/>
              </a:rPr>
              <a:t>. </a:t>
            </a:r>
            <a:r>
              <a:rPr lang="en-US" sz="1800" dirty="0" err="1">
                <a:ea typeface="+mn-lt"/>
                <a:cs typeface="+mn-lt"/>
              </a:rPr>
              <a:t>vervoer</a:t>
            </a:r>
            <a:endParaRPr lang="en-US" dirty="0"/>
          </a:p>
          <a:p>
            <a:pPr marL="277495" indent="-285750"/>
            <a:r>
              <a:rPr lang="en-US" sz="1800" dirty="0" err="1"/>
              <a:t>Dosis</a:t>
            </a:r>
            <a:r>
              <a:rPr lang="en-US" sz="1800" dirty="0"/>
              <a:t> </a:t>
            </a:r>
            <a:r>
              <a:rPr lang="en-US" sz="1800" dirty="0" err="1"/>
              <a:t>aerosolen</a:t>
            </a:r>
            <a:r>
              <a:rPr lang="en-US" sz="1800" dirty="0"/>
              <a:t> (inhalers)</a:t>
            </a:r>
          </a:p>
          <a:p>
            <a:pPr marL="277495" indent="-285750"/>
            <a:endParaRPr lang="en-US" sz="1800" dirty="0"/>
          </a:p>
          <a:p>
            <a:pPr marL="316230" indent="-316230"/>
            <a:endParaRPr lang="nl-NL" sz="1800" dirty="0"/>
          </a:p>
        </p:txBody>
      </p:sp>
      <p:sp>
        <p:nvSpPr>
          <p:cNvPr id="2" name="Title 1">
            <a:extLst>
              <a:ext uri="{FF2B5EF4-FFF2-40B4-BE49-F238E27FC236}">
                <a16:creationId xmlns:a16="http://schemas.microsoft.com/office/drawing/2014/main" id="{8DAB3B4B-E082-4498-B0B9-94BF1AE66083}"/>
              </a:ext>
            </a:extLst>
          </p:cNvPr>
          <p:cNvSpPr>
            <a:spLocks noGrp="1"/>
          </p:cNvSpPr>
          <p:nvPr>
            <p:ph type="title"/>
          </p:nvPr>
        </p:nvSpPr>
        <p:spPr>
          <a:xfrm>
            <a:off x="177006" y="-110655"/>
            <a:ext cx="10923588" cy="948047"/>
          </a:xfrm>
        </p:spPr>
        <p:txBody>
          <a:bodyPr>
            <a:normAutofit/>
          </a:bodyPr>
          <a:lstStyle/>
          <a:p>
            <a:r>
              <a:rPr lang="en-US" dirty="0"/>
              <a:t>Hoe </a:t>
            </a:r>
            <a:r>
              <a:rPr lang="en-US" dirty="0" err="1"/>
              <a:t>berekend</a:t>
            </a:r>
            <a:r>
              <a:rPr lang="en-US" dirty="0"/>
              <a:t>?</a:t>
            </a:r>
            <a:endParaRPr lang="nl-NL" dirty="0"/>
          </a:p>
        </p:txBody>
      </p:sp>
      <p:sp>
        <p:nvSpPr>
          <p:cNvPr id="11" name="Slide Number Placeholder 10">
            <a:extLst>
              <a:ext uri="{FF2B5EF4-FFF2-40B4-BE49-F238E27FC236}">
                <a16:creationId xmlns:a16="http://schemas.microsoft.com/office/drawing/2014/main" id="{527033E2-79BA-4FD0-B3D3-4C1DB6CCE4CB}"/>
              </a:ext>
            </a:extLst>
          </p:cNvPr>
          <p:cNvSpPr>
            <a:spLocks noGrp="1"/>
          </p:cNvSpPr>
          <p:nvPr>
            <p:ph type="sldNum" sz="quarter" idx="12"/>
          </p:nvPr>
        </p:nvSpPr>
        <p:spPr/>
        <p:txBody>
          <a:bodyPr/>
          <a:lstStyle/>
          <a:p>
            <a:fld id="{10A0A6AF-03C5-477E-939A-E28F7E7F05EA}" type="slidenum">
              <a:rPr lang="nl-NL" smtClean="0"/>
              <a:pPr/>
              <a:t>25</a:t>
            </a:fld>
            <a:endParaRPr lang="nl-NL"/>
          </a:p>
        </p:txBody>
      </p:sp>
      <p:sp>
        <p:nvSpPr>
          <p:cNvPr id="7" name="Arrow: Up 6">
            <a:extLst>
              <a:ext uri="{FF2B5EF4-FFF2-40B4-BE49-F238E27FC236}">
                <a16:creationId xmlns:a16="http://schemas.microsoft.com/office/drawing/2014/main" id="{363E3B98-733F-44FC-A295-2383D257309C}"/>
              </a:ext>
            </a:extLst>
          </p:cNvPr>
          <p:cNvSpPr/>
          <p:nvPr/>
        </p:nvSpPr>
        <p:spPr>
          <a:xfrm>
            <a:off x="4839703" y="3446588"/>
            <a:ext cx="298785" cy="82034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rrow: Up 8">
            <a:extLst>
              <a:ext uri="{FF2B5EF4-FFF2-40B4-BE49-F238E27FC236}">
                <a16:creationId xmlns:a16="http://schemas.microsoft.com/office/drawing/2014/main" id="{B4D1EA2F-B834-4CE6-BE2C-AF456E2D618C}"/>
              </a:ext>
            </a:extLst>
          </p:cNvPr>
          <p:cNvSpPr/>
          <p:nvPr/>
        </p:nvSpPr>
        <p:spPr>
          <a:xfrm>
            <a:off x="10992858" y="3446588"/>
            <a:ext cx="298785" cy="82034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rrow: Up 9">
            <a:extLst>
              <a:ext uri="{FF2B5EF4-FFF2-40B4-BE49-F238E27FC236}">
                <a16:creationId xmlns:a16="http://schemas.microsoft.com/office/drawing/2014/main" id="{B556F597-95D9-48E5-820D-A659E6B981FE}"/>
              </a:ext>
            </a:extLst>
          </p:cNvPr>
          <p:cNvSpPr/>
          <p:nvPr/>
        </p:nvSpPr>
        <p:spPr>
          <a:xfrm>
            <a:off x="7878678" y="2363110"/>
            <a:ext cx="298785" cy="577263"/>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rrow: Bent 11">
            <a:extLst>
              <a:ext uri="{FF2B5EF4-FFF2-40B4-BE49-F238E27FC236}">
                <a16:creationId xmlns:a16="http://schemas.microsoft.com/office/drawing/2014/main" id="{9EA85599-845D-4471-B157-3D8ADAA89B1B}"/>
              </a:ext>
            </a:extLst>
          </p:cNvPr>
          <p:cNvSpPr/>
          <p:nvPr/>
        </p:nvSpPr>
        <p:spPr>
          <a:xfrm rot="16200000">
            <a:off x="5455496" y="4569746"/>
            <a:ext cx="532523" cy="2561242"/>
          </a:xfrm>
          <a:prstGeom prst="ben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Arrow: Up 12">
            <a:extLst>
              <a:ext uri="{FF2B5EF4-FFF2-40B4-BE49-F238E27FC236}">
                <a16:creationId xmlns:a16="http://schemas.microsoft.com/office/drawing/2014/main" id="{FD3D2249-3BE9-4EDD-B7AF-7F2CCDC08206}"/>
              </a:ext>
            </a:extLst>
          </p:cNvPr>
          <p:cNvSpPr/>
          <p:nvPr/>
        </p:nvSpPr>
        <p:spPr>
          <a:xfrm>
            <a:off x="7893720" y="5491327"/>
            <a:ext cx="298785" cy="391858"/>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rrow: Bent 13">
            <a:extLst>
              <a:ext uri="{FF2B5EF4-FFF2-40B4-BE49-F238E27FC236}">
                <a16:creationId xmlns:a16="http://schemas.microsoft.com/office/drawing/2014/main" id="{77DB692B-B8A7-4B1A-BBED-8728929A458B}"/>
              </a:ext>
            </a:extLst>
          </p:cNvPr>
          <p:cNvSpPr>
            <a:spLocks noChangeAspect="1"/>
          </p:cNvSpPr>
          <p:nvPr/>
        </p:nvSpPr>
        <p:spPr>
          <a:xfrm rot="16200000" flipV="1">
            <a:off x="10074142" y="4569745"/>
            <a:ext cx="532523" cy="2561244"/>
          </a:xfrm>
          <a:prstGeom prst="ben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TextBox 14">
            <a:extLst>
              <a:ext uri="{FF2B5EF4-FFF2-40B4-BE49-F238E27FC236}">
                <a16:creationId xmlns:a16="http://schemas.microsoft.com/office/drawing/2014/main" id="{6874229A-534A-405A-B92A-C98E50174774}"/>
              </a:ext>
            </a:extLst>
          </p:cNvPr>
          <p:cNvSpPr txBox="1"/>
          <p:nvPr/>
        </p:nvSpPr>
        <p:spPr>
          <a:xfrm>
            <a:off x="7197890" y="5850367"/>
            <a:ext cx="1660357" cy="369332"/>
          </a:xfrm>
          <a:prstGeom prst="rect">
            <a:avLst/>
          </a:prstGeom>
          <a:noFill/>
        </p:spPr>
        <p:txBody>
          <a:bodyPr wrap="square" rtlCol="0">
            <a:spAutoFit/>
          </a:bodyPr>
          <a:lstStyle/>
          <a:p>
            <a:pPr algn="ctr"/>
            <a:r>
              <a:rPr lang="en-US" dirty="0" err="1">
                <a:solidFill>
                  <a:schemeClr val="tx2">
                    <a:lumMod val="75000"/>
                  </a:schemeClr>
                </a:solidFill>
              </a:rPr>
              <a:t>grondstoffen</a:t>
            </a:r>
            <a:endParaRPr lang="nl-NL" dirty="0">
              <a:solidFill>
                <a:schemeClr val="tx2">
                  <a:lumMod val="75000"/>
                </a:schemeClr>
              </a:solidFill>
            </a:endParaRPr>
          </a:p>
        </p:txBody>
      </p:sp>
      <p:sp>
        <p:nvSpPr>
          <p:cNvPr id="16" name="TextBox 15">
            <a:extLst>
              <a:ext uri="{FF2B5EF4-FFF2-40B4-BE49-F238E27FC236}">
                <a16:creationId xmlns:a16="http://schemas.microsoft.com/office/drawing/2014/main" id="{5E921FA3-B3A0-4DE2-BDE1-0B0111B2C90D}"/>
              </a:ext>
            </a:extLst>
          </p:cNvPr>
          <p:cNvSpPr txBox="1"/>
          <p:nvPr/>
        </p:nvSpPr>
        <p:spPr>
          <a:xfrm>
            <a:off x="7197889" y="1933215"/>
            <a:ext cx="1660357" cy="369332"/>
          </a:xfrm>
          <a:prstGeom prst="rect">
            <a:avLst/>
          </a:prstGeom>
          <a:noFill/>
        </p:spPr>
        <p:txBody>
          <a:bodyPr wrap="square" rtlCol="0">
            <a:spAutoFit/>
          </a:bodyPr>
          <a:lstStyle/>
          <a:p>
            <a:pPr algn="ctr"/>
            <a:r>
              <a:rPr lang="en-US" dirty="0" err="1">
                <a:solidFill>
                  <a:schemeClr val="tx2">
                    <a:lumMod val="75000"/>
                  </a:schemeClr>
                </a:solidFill>
              </a:rPr>
              <a:t>emissies</a:t>
            </a:r>
            <a:endParaRPr lang="nl-NL" dirty="0">
              <a:solidFill>
                <a:schemeClr val="tx2">
                  <a:lumMod val="75000"/>
                </a:schemeClr>
              </a:solidFill>
            </a:endParaRPr>
          </a:p>
        </p:txBody>
      </p:sp>
      <p:sp>
        <p:nvSpPr>
          <p:cNvPr id="17" name="Date Placeholder 4">
            <a:extLst>
              <a:ext uri="{FF2B5EF4-FFF2-40B4-BE49-F238E27FC236}">
                <a16:creationId xmlns:a16="http://schemas.microsoft.com/office/drawing/2014/main" id="{45A4A715-968E-44FC-A8F0-8BDEC8138670}"/>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2925926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2F42542-D853-451C-A02A-95AFAB61CEEF}"/>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RijksoverheidSansTex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050" b="0" i="0" u="none" strike="noStrike" kern="1200" cap="none" spc="0" normalizeH="0" baseline="0" noProof="0">
              <a:ln>
                <a:noFill/>
              </a:ln>
              <a:solidFill>
                <a:srgbClr val="FFFFFF">
                  <a:lumMod val="65000"/>
                </a:srgbClr>
              </a:solidFill>
              <a:effectLst/>
              <a:uLnTx/>
              <a:uFillTx/>
              <a:latin typeface="RijksoverheidSansText"/>
              <a:ea typeface="+mn-ea"/>
              <a:cs typeface="+mn-cs"/>
            </a:endParaRPr>
          </a:p>
        </p:txBody>
      </p:sp>
      <p:graphicFrame>
        <p:nvGraphicFramePr>
          <p:cNvPr id="18" name="Chart 17">
            <a:extLst>
              <a:ext uri="{FF2B5EF4-FFF2-40B4-BE49-F238E27FC236}">
                <a16:creationId xmlns:a16="http://schemas.microsoft.com/office/drawing/2014/main" id="{305C9800-43AB-3583-C058-9B5E33B692FA}"/>
              </a:ext>
            </a:extLst>
          </p:cNvPr>
          <p:cNvGraphicFramePr/>
          <p:nvPr>
            <p:extLst>
              <p:ext uri="{D42A27DB-BD31-4B8C-83A1-F6EECF244321}">
                <p14:modId xmlns:p14="http://schemas.microsoft.com/office/powerpoint/2010/main" val="1441421776"/>
              </p:ext>
            </p:extLst>
          </p:nvPr>
        </p:nvGraphicFramePr>
        <p:xfrm>
          <a:off x="309265" y="2848761"/>
          <a:ext cx="11908686" cy="341606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4096DF25-6E3E-E076-DEB7-14018EE0AB73}"/>
              </a:ext>
            </a:extLst>
          </p:cNvPr>
          <p:cNvSpPr txBox="1"/>
          <p:nvPr/>
        </p:nvSpPr>
        <p:spPr>
          <a:xfrm>
            <a:off x="198290" y="2442441"/>
            <a:ext cx="36825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RijksoverheidSansText"/>
                <a:ea typeface="+mn-ea"/>
                <a:cs typeface="+mn-cs"/>
              </a:rPr>
              <a:t>Effectcategorie</a:t>
            </a:r>
            <a:r>
              <a:rPr kumimoji="0" lang="en-US" sz="2000" b="0" i="0" u="none" strike="noStrike" kern="1200" cap="none" spc="0" normalizeH="0" baseline="0" noProof="0" dirty="0">
                <a:ln>
                  <a:noFill/>
                </a:ln>
                <a:solidFill>
                  <a:srgbClr val="000000"/>
                </a:solidFill>
                <a:effectLst/>
                <a:uLnTx/>
                <a:uFillTx/>
                <a:latin typeface="RijksoverheidSansText"/>
                <a:ea typeface="+mn-ea"/>
                <a:cs typeface="+mn-cs"/>
              </a:rPr>
              <a:t>      % NL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RijksoverheidSansText"/>
                <a:ea typeface="+mn-ea"/>
                <a:cs typeface="+mn-cs"/>
              </a:rPr>
              <a:t>		</a:t>
            </a:r>
            <a:r>
              <a:rPr kumimoji="0" lang="en-US" sz="2000" b="0" i="0" u="none" strike="noStrike" kern="1200" cap="none" spc="0" normalizeH="0" baseline="0" noProof="0" dirty="0" err="1">
                <a:ln>
                  <a:noFill/>
                </a:ln>
                <a:solidFill>
                  <a:srgbClr val="000000"/>
                </a:solidFill>
                <a:effectLst/>
                <a:uLnTx/>
                <a:uFillTx/>
                <a:latin typeface="RijksoverheidSansText"/>
                <a:ea typeface="+mn-ea"/>
                <a:cs typeface="+mn-cs"/>
              </a:rPr>
              <a:t>totaal</a:t>
            </a:r>
            <a:endParaRPr kumimoji="0" lang="en-US" sz="2000" b="0" i="0" u="none" strike="noStrike" kern="1200" cap="none" spc="0" normalizeH="0" baseline="0" noProof="0" dirty="0">
              <a:ln>
                <a:noFill/>
              </a:ln>
              <a:solidFill>
                <a:srgbClr val="000000"/>
              </a:solidFill>
              <a:effectLst/>
              <a:uLnTx/>
              <a:uFillTx/>
              <a:latin typeface="RijksoverheidSansText"/>
              <a:ea typeface="+mn-ea"/>
              <a:cs typeface="+mn-cs"/>
            </a:endParaRPr>
          </a:p>
        </p:txBody>
      </p:sp>
      <p:sp>
        <p:nvSpPr>
          <p:cNvPr id="20" name="TextBox 19">
            <a:extLst>
              <a:ext uri="{FF2B5EF4-FFF2-40B4-BE49-F238E27FC236}">
                <a16:creationId xmlns:a16="http://schemas.microsoft.com/office/drawing/2014/main" id="{03C9F727-CA96-0F91-DD94-5121083D6F08}"/>
              </a:ext>
            </a:extLst>
          </p:cNvPr>
          <p:cNvSpPr txBox="1"/>
          <p:nvPr/>
        </p:nvSpPr>
        <p:spPr>
          <a:xfrm>
            <a:off x="187657" y="3059668"/>
            <a:ext cx="2608705"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Afvalproductie</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4,2%</a:t>
            </a:r>
          </a:p>
        </p:txBody>
      </p:sp>
      <p:sp>
        <p:nvSpPr>
          <p:cNvPr id="21" name="TextBox 20">
            <a:extLst>
              <a:ext uri="{FF2B5EF4-FFF2-40B4-BE49-F238E27FC236}">
                <a16:creationId xmlns:a16="http://schemas.microsoft.com/office/drawing/2014/main" id="{5B4D8126-7DA7-A31D-F3C2-690FEF23BB8E}"/>
              </a:ext>
            </a:extLst>
          </p:cNvPr>
          <p:cNvSpPr txBox="1"/>
          <p:nvPr/>
        </p:nvSpPr>
        <p:spPr>
          <a:xfrm>
            <a:off x="198290" y="3636000"/>
            <a:ext cx="2598072"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Landgebruik</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7,2%</a:t>
            </a:r>
          </a:p>
        </p:txBody>
      </p:sp>
      <p:sp>
        <p:nvSpPr>
          <p:cNvPr id="22" name="TextBox 21">
            <a:extLst>
              <a:ext uri="{FF2B5EF4-FFF2-40B4-BE49-F238E27FC236}">
                <a16:creationId xmlns:a16="http://schemas.microsoft.com/office/drawing/2014/main" id="{24D9AB7F-4466-5B23-969C-C955CB5E3A29}"/>
              </a:ext>
            </a:extLst>
          </p:cNvPr>
          <p:cNvSpPr txBox="1"/>
          <p:nvPr/>
        </p:nvSpPr>
        <p:spPr>
          <a:xfrm>
            <a:off x="198290" y="4212332"/>
            <a:ext cx="2598072"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Waterverbruik</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7,5%</a:t>
            </a:r>
          </a:p>
        </p:txBody>
      </p:sp>
      <p:sp>
        <p:nvSpPr>
          <p:cNvPr id="23" name="TextBox 22">
            <a:extLst>
              <a:ext uri="{FF2B5EF4-FFF2-40B4-BE49-F238E27FC236}">
                <a16:creationId xmlns:a16="http://schemas.microsoft.com/office/drawing/2014/main" id="{87ABEDE4-EECD-BF1E-259C-1CDC6B5F2AAB}"/>
              </a:ext>
            </a:extLst>
          </p:cNvPr>
          <p:cNvSpPr txBox="1"/>
          <p:nvPr/>
        </p:nvSpPr>
        <p:spPr>
          <a:xfrm>
            <a:off x="198290" y="4766331"/>
            <a:ext cx="2598072"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Abio</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g</a:t>
            </a: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rondst</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13%</a:t>
            </a:r>
          </a:p>
        </p:txBody>
      </p:sp>
      <p:sp>
        <p:nvSpPr>
          <p:cNvPr id="24" name="TextBox 23">
            <a:extLst>
              <a:ext uri="{FF2B5EF4-FFF2-40B4-BE49-F238E27FC236}">
                <a16:creationId xmlns:a16="http://schemas.microsoft.com/office/drawing/2014/main" id="{AEB374F2-816E-BFFC-D28A-05C4AB055AB8}"/>
              </a:ext>
            </a:extLst>
          </p:cNvPr>
          <p:cNvSpPr txBox="1"/>
          <p:nvPr/>
        </p:nvSpPr>
        <p:spPr>
          <a:xfrm>
            <a:off x="198290" y="5326591"/>
            <a:ext cx="2608705"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Broeikasgassen</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7,3%</a:t>
            </a:r>
          </a:p>
        </p:txBody>
      </p:sp>
      <p:sp>
        <p:nvSpPr>
          <p:cNvPr id="25" name="Content Placeholder 1">
            <a:extLst>
              <a:ext uri="{FF2B5EF4-FFF2-40B4-BE49-F238E27FC236}">
                <a16:creationId xmlns:a16="http://schemas.microsoft.com/office/drawing/2014/main" id="{50AB4EAE-E607-095F-87A9-0F75C0058923}"/>
              </a:ext>
            </a:extLst>
          </p:cNvPr>
          <p:cNvSpPr txBox="1">
            <a:spLocks/>
          </p:cNvSpPr>
          <p:nvPr/>
        </p:nvSpPr>
        <p:spPr>
          <a:xfrm>
            <a:off x="3243075" y="2251808"/>
            <a:ext cx="3120512" cy="76429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Font typeface="Verdana" panose="020B060403050404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Verdana" panose="020B060403050404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lumMod val="50000"/>
                    <a:lumOff val="50000"/>
                  </a:schemeClr>
                </a:solidFill>
                <a:latin typeface="+mn-lt"/>
                <a:ea typeface="+mn-ea"/>
                <a:cs typeface="+mn-cs"/>
              </a:defRPr>
            </a:lvl6pPr>
            <a:lvl7pPr marL="2743200" indent="0" algn="l" defTabSz="914400" rtl="0" eaLnBrk="1" latinLnBrk="0" hangingPunct="1">
              <a:lnSpc>
                <a:spcPct val="90000"/>
              </a:lnSpc>
              <a:spcBef>
                <a:spcPts val="600"/>
              </a:spcBef>
              <a:buSzPct val="25000"/>
              <a:buFont typeface="Verdana" panose="020B0604030504040204" pitchFamily="34" charset="0"/>
              <a:buNone/>
              <a:defRPr sz="1000" b="1" i="0" kern="1200">
                <a:solidFill>
                  <a:schemeClr val="tx2"/>
                </a:solidFill>
                <a:latin typeface="+mn-lt"/>
                <a:ea typeface="+mn-ea"/>
                <a:cs typeface="+mn-cs"/>
              </a:defRPr>
            </a:lvl7pPr>
            <a:lvl8pPr marL="3200400" indent="0" algn="l" defTabSz="914400" rtl="0" eaLnBrk="1" latinLnBrk="0" hangingPunct="1">
              <a:lnSpc>
                <a:spcPct val="90000"/>
              </a:lnSpc>
              <a:spcBef>
                <a:spcPts val="600"/>
              </a:spcBef>
              <a:buSzPct val="25000"/>
              <a:buFont typeface="Verdana" panose="020B0604030504040204" pitchFamily="34" charset="0"/>
              <a:buNone/>
              <a:defRPr sz="1000" i="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Verdana" panose="020B0604030504040204" pitchFamily="34" charset="0"/>
              <a:buNone/>
              <a:defRPr sz="10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a:ln>
                  <a:noFill/>
                </a:ln>
                <a:solidFill>
                  <a:srgbClr val="38870D">
                    <a:lumMod val="75000"/>
                  </a:srgbClr>
                </a:solidFill>
                <a:effectLst/>
                <a:uLnTx/>
                <a:uFillTx/>
                <a:latin typeface="RijksoverheidSansText"/>
                <a:ea typeface="+mn-ea"/>
                <a:cs typeface="+mn-cs"/>
              </a:rPr>
              <a:t>Chemische </a:t>
            </a:r>
            <a:r>
              <a:rPr kumimoji="0" lang="en-US" sz="2000" b="0" i="0" u="none" strike="noStrike" kern="1200" cap="none" spc="0" normalizeH="0" baseline="0" noProof="0" err="1">
                <a:ln>
                  <a:noFill/>
                </a:ln>
                <a:solidFill>
                  <a:srgbClr val="38870D">
                    <a:lumMod val="75000"/>
                  </a:srgbClr>
                </a:solidFill>
                <a:effectLst/>
                <a:uLnTx/>
                <a:uFillTx/>
                <a:latin typeface="RijksoverheidSansText"/>
                <a:ea typeface="+mn-ea"/>
                <a:cs typeface="+mn-cs"/>
              </a:rPr>
              <a:t>producten</a:t>
            </a:r>
            <a:r>
              <a:rPr kumimoji="0" lang="en-US" sz="2000" b="0" i="0" u="none" strike="noStrike" kern="1200" cap="none" spc="0" normalizeH="0" baseline="0" noProof="0">
                <a:ln>
                  <a:noFill/>
                </a:ln>
                <a:solidFill>
                  <a:srgbClr val="38870D">
                    <a:lumMod val="75000"/>
                  </a:srgbClr>
                </a:solidFill>
                <a:effectLst/>
                <a:uLnTx/>
                <a:uFillTx/>
                <a:latin typeface="RijksoverheidSansText"/>
                <a:ea typeface="+mn-ea"/>
                <a:cs typeface="+mn-cs"/>
              </a:rPr>
              <a:t> </a:t>
            </a:r>
            <a:br>
              <a:rPr kumimoji="0" lang="en-US" sz="2000" b="0" i="0" u="none" strike="noStrike" kern="1200" cap="none" spc="0" normalizeH="0" baseline="0" noProof="0">
                <a:ln>
                  <a:noFill/>
                </a:ln>
                <a:solidFill>
                  <a:srgbClr val="000000"/>
                </a:solidFill>
                <a:effectLst/>
                <a:uLnTx/>
                <a:uFillTx/>
                <a:latin typeface="RijksoverheidSansText"/>
                <a:ea typeface="+mn-ea"/>
                <a:cs typeface="+mn-cs"/>
              </a:rPr>
            </a:br>
            <a:r>
              <a:rPr kumimoji="0" lang="en-US" sz="2000" b="0" i="0" u="none" strike="noStrike" kern="1200" cap="none" spc="0" normalizeH="0" baseline="0" noProof="0">
                <a:ln>
                  <a:noFill/>
                </a:ln>
                <a:solidFill>
                  <a:srgbClr val="38870D">
                    <a:lumMod val="75000"/>
                  </a:srgbClr>
                </a:solidFill>
                <a:effectLst/>
                <a:uLnTx/>
                <a:uFillTx/>
                <a:latin typeface="RijksoverheidSansText"/>
                <a:ea typeface="+mn-ea"/>
                <a:cs typeface="+mn-cs"/>
              </a:rPr>
              <a:t>(incl </a:t>
            </a:r>
            <a:r>
              <a:rPr kumimoji="0" lang="en-US" sz="2000" b="0" i="0" u="none" strike="noStrike" kern="1200" cap="none" spc="0" normalizeH="0" baseline="0" noProof="0" err="1">
                <a:ln>
                  <a:noFill/>
                </a:ln>
                <a:solidFill>
                  <a:srgbClr val="38870D">
                    <a:lumMod val="75000"/>
                  </a:srgbClr>
                </a:solidFill>
                <a:effectLst/>
                <a:uLnTx/>
                <a:uFillTx/>
                <a:latin typeface="RijksoverheidSansText"/>
                <a:ea typeface="+mn-ea"/>
                <a:cs typeface="+mn-cs"/>
              </a:rPr>
              <a:t>farma</a:t>
            </a:r>
            <a:r>
              <a:rPr kumimoji="0" lang="en-US" sz="2000" b="0" i="0" u="none" strike="noStrike" kern="1200" cap="none" spc="0" normalizeH="0" baseline="0" noProof="0">
                <a:ln>
                  <a:noFill/>
                </a:ln>
                <a:solidFill>
                  <a:srgbClr val="38870D">
                    <a:lumMod val="75000"/>
                  </a:srgbClr>
                </a:solidFill>
                <a:effectLst/>
                <a:uLnTx/>
                <a:uFillTx/>
                <a:latin typeface="RijksoverheidSansText"/>
                <a:ea typeface="+mn-ea"/>
                <a:cs typeface="+mn-cs"/>
              </a:rPr>
              <a:t>)</a:t>
            </a:r>
            <a:endParaRPr kumimoji="0" lang="nl-NL" sz="2000" b="0" i="0" u="none" strike="noStrike" kern="1200" cap="none" spc="0" normalizeH="0" baseline="0" noProof="0">
              <a:ln>
                <a:noFill/>
              </a:ln>
              <a:solidFill>
                <a:srgbClr val="38870D">
                  <a:lumMod val="75000"/>
                </a:srgbClr>
              </a:solidFill>
              <a:effectLst/>
              <a:uLnTx/>
              <a:uFillTx/>
              <a:latin typeface="RijksoverheidSansText"/>
              <a:ea typeface="+mn-ea"/>
              <a:cs typeface="+mn-cs"/>
            </a:endParaRPr>
          </a:p>
        </p:txBody>
      </p:sp>
      <p:sp>
        <p:nvSpPr>
          <p:cNvPr id="27" name="Content Placeholder 1">
            <a:extLst>
              <a:ext uri="{FF2B5EF4-FFF2-40B4-BE49-F238E27FC236}">
                <a16:creationId xmlns:a16="http://schemas.microsoft.com/office/drawing/2014/main" id="{0E51F732-F520-15F5-555F-FDCF0C5FDB00}"/>
              </a:ext>
            </a:extLst>
          </p:cNvPr>
          <p:cNvSpPr txBox="1">
            <a:spLocks/>
          </p:cNvSpPr>
          <p:nvPr/>
        </p:nvSpPr>
        <p:spPr>
          <a:xfrm>
            <a:off x="9611045" y="2505237"/>
            <a:ext cx="2201937" cy="419825"/>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Font typeface="Verdana" panose="020B060403050404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Verdana" panose="020B060403050404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lumMod val="50000"/>
                    <a:lumOff val="50000"/>
                  </a:schemeClr>
                </a:solidFill>
                <a:latin typeface="+mn-lt"/>
                <a:ea typeface="+mn-ea"/>
                <a:cs typeface="+mn-cs"/>
              </a:defRPr>
            </a:lvl6pPr>
            <a:lvl7pPr marL="2743200" indent="0" algn="l" defTabSz="914400" rtl="0" eaLnBrk="1" latinLnBrk="0" hangingPunct="1">
              <a:lnSpc>
                <a:spcPct val="90000"/>
              </a:lnSpc>
              <a:spcBef>
                <a:spcPts val="600"/>
              </a:spcBef>
              <a:buSzPct val="25000"/>
              <a:buFont typeface="Verdana" panose="020B0604030504040204" pitchFamily="34" charset="0"/>
              <a:buNone/>
              <a:defRPr sz="1000" b="1" i="0" kern="1200">
                <a:solidFill>
                  <a:schemeClr val="tx2"/>
                </a:solidFill>
                <a:latin typeface="+mn-lt"/>
                <a:ea typeface="+mn-ea"/>
                <a:cs typeface="+mn-cs"/>
              </a:defRPr>
            </a:lvl7pPr>
            <a:lvl8pPr marL="3200400" indent="0" algn="l" defTabSz="914400" rtl="0" eaLnBrk="1" latinLnBrk="0" hangingPunct="1">
              <a:lnSpc>
                <a:spcPct val="90000"/>
              </a:lnSpc>
              <a:spcBef>
                <a:spcPts val="600"/>
              </a:spcBef>
              <a:buSzPct val="25000"/>
              <a:buFont typeface="Verdana" panose="020B0604030504040204" pitchFamily="34" charset="0"/>
              <a:buNone/>
              <a:defRPr sz="1000" i="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Verdana" panose="020B0604030504040204" pitchFamily="34" charset="0"/>
              <a:buNone/>
              <a:defRPr sz="10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52A1C"/>
              </a:buClr>
              <a:buSzPct val="80000"/>
              <a:buFont typeface="Verdana" panose="020B0604030504040204" pitchFamily="34" charset="0"/>
              <a:buNone/>
              <a:tabLst/>
              <a:defRPr/>
            </a:pPr>
            <a:r>
              <a:rPr kumimoji="0" lang="en-US" sz="2000" b="1" i="0" u="none" strike="noStrike" kern="1200" cap="none" spc="0" normalizeH="0" baseline="0" noProof="0" dirty="0" err="1">
                <a:ln>
                  <a:noFill/>
                </a:ln>
                <a:solidFill>
                  <a:srgbClr val="F9E11E"/>
                </a:solidFill>
                <a:effectLst>
                  <a:outerShdw blurRad="38100" dist="38100" dir="2700000" algn="tl">
                    <a:srgbClr val="000000">
                      <a:alpha val="43137"/>
                    </a:srgbClr>
                  </a:outerShdw>
                </a:effectLst>
                <a:uLnTx/>
                <a:uFillTx/>
                <a:latin typeface="RijksoverheidSansText"/>
                <a:ea typeface="+mn-ea"/>
                <a:cs typeface="+mn-cs"/>
              </a:rPr>
              <a:t>Voeding</a:t>
            </a:r>
            <a:endParaRPr kumimoji="0" lang="nl-NL" sz="2000" b="1" i="0" u="none" strike="noStrike" kern="1200" cap="none" spc="0" normalizeH="0" baseline="0" noProof="0" dirty="0">
              <a:ln>
                <a:noFill/>
              </a:ln>
              <a:solidFill>
                <a:srgbClr val="F9E11E"/>
              </a:solidFill>
              <a:effectLst>
                <a:outerShdw blurRad="38100" dist="38100" dir="2700000" algn="tl">
                  <a:srgbClr val="000000">
                    <a:alpha val="43137"/>
                  </a:srgbClr>
                </a:outerShdw>
              </a:effectLst>
              <a:uLnTx/>
              <a:uFillTx/>
              <a:latin typeface="RijksoverheidSansText"/>
              <a:ea typeface="+mn-ea"/>
              <a:cs typeface="+mn-cs"/>
            </a:endParaRPr>
          </a:p>
        </p:txBody>
      </p:sp>
      <p:cxnSp>
        <p:nvCxnSpPr>
          <p:cNvPr id="31" name="Straight Arrow Connector 30">
            <a:extLst>
              <a:ext uri="{FF2B5EF4-FFF2-40B4-BE49-F238E27FC236}">
                <a16:creationId xmlns:a16="http://schemas.microsoft.com/office/drawing/2014/main" id="{34FF7F93-1DBD-0C09-8DFA-71B688FA0979}"/>
              </a:ext>
            </a:extLst>
          </p:cNvPr>
          <p:cNvCxnSpPr/>
          <p:nvPr/>
        </p:nvCxnSpPr>
        <p:spPr>
          <a:xfrm>
            <a:off x="4137861" y="2863725"/>
            <a:ext cx="0" cy="18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11CAF3B-17C6-F15C-5C56-94DA4B6F0E9B}"/>
              </a:ext>
            </a:extLst>
          </p:cNvPr>
          <p:cNvCxnSpPr>
            <a:cxnSpLocks/>
          </p:cNvCxnSpPr>
          <p:nvPr/>
        </p:nvCxnSpPr>
        <p:spPr>
          <a:xfrm>
            <a:off x="10285387" y="2805202"/>
            <a:ext cx="0" cy="23972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Date Placeholder 4">
            <a:extLst>
              <a:ext uri="{FF2B5EF4-FFF2-40B4-BE49-F238E27FC236}">
                <a16:creationId xmlns:a16="http://schemas.microsoft.com/office/drawing/2014/main" id="{A7B05C82-212B-4BC3-BC27-9221171E3DBD}"/>
              </a:ext>
            </a:extLst>
          </p:cNvPr>
          <p:cNvSpPr txBox="1">
            <a:spLocks/>
          </p:cNvSpPr>
          <p:nvPr/>
        </p:nvSpPr>
        <p:spPr>
          <a:xfrm>
            <a:off x="10712013" y="6428477"/>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30" name="TextBox 29">
            <a:extLst>
              <a:ext uri="{FF2B5EF4-FFF2-40B4-BE49-F238E27FC236}">
                <a16:creationId xmlns:a16="http://schemas.microsoft.com/office/drawing/2014/main" id="{213DEB10-BDC1-46E5-B7F5-452CE306B3C4}"/>
              </a:ext>
            </a:extLst>
          </p:cNvPr>
          <p:cNvSpPr txBox="1"/>
          <p:nvPr/>
        </p:nvSpPr>
        <p:spPr>
          <a:xfrm>
            <a:off x="187657" y="826437"/>
            <a:ext cx="7521613" cy="569387"/>
          </a:xfrm>
          <a:prstGeom prst="rect">
            <a:avLst/>
          </a:prstGeom>
          <a:noFill/>
        </p:spPr>
        <p:txBody>
          <a:bodyPr wrap="square">
            <a:spAutoFit/>
          </a:bodyPr>
          <a:lstStyle/>
          <a:p>
            <a:r>
              <a:rPr kumimoji="0" lang="en-US" sz="3100" b="0" i="0" u="none" strike="noStrike" kern="1200" cap="none" spc="0" normalizeH="0" baseline="0" noProof="0" dirty="0" err="1">
                <a:ln>
                  <a:noFill/>
                </a:ln>
                <a:solidFill>
                  <a:srgbClr val="CA005D"/>
                </a:solidFill>
                <a:effectLst/>
                <a:uLnTx/>
                <a:uFillTx/>
                <a:latin typeface="RijksoverheidSansHeading"/>
                <a:ea typeface="+mj-ea"/>
                <a:cs typeface="+mj-cs"/>
              </a:rPr>
              <a:t>Milieuvoetafdruk</a:t>
            </a:r>
            <a:r>
              <a:rPr kumimoji="0" lang="en-US" sz="3100" b="0" i="0" u="none" strike="noStrike" kern="1200" cap="none" spc="0" normalizeH="0" baseline="0" noProof="0" dirty="0">
                <a:ln>
                  <a:noFill/>
                </a:ln>
                <a:solidFill>
                  <a:srgbClr val="CA005D"/>
                </a:solidFill>
                <a:effectLst/>
                <a:uLnTx/>
                <a:uFillTx/>
                <a:latin typeface="RijksoverheidSansHeading"/>
                <a:ea typeface="+mj-ea"/>
                <a:cs typeface="+mj-cs"/>
              </a:rPr>
              <a:t> van de </a:t>
            </a:r>
            <a:r>
              <a:rPr kumimoji="0" lang="en-US" sz="3100" b="0" i="0" u="none" strike="noStrike" kern="1200" cap="none" spc="0" normalizeH="0" baseline="0" noProof="0" dirty="0" err="1">
                <a:ln>
                  <a:noFill/>
                </a:ln>
                <a:solidFill>
                  <a:srgbClr val="CA005D"/>
                </a:solidFill>
                <a:effectLst/>
                <a:uLnTx/>
                <a:uFillTx/>
                <a:latin typeface="RijksoverheidSansHeading"/>
                <a:ea typeface="+mj-ea"/>
                <a:cs typeface="+mj-cs"/>
              </a:rPr>
              <a:t>Nederlandse</a:t>
            </a:r>
            <a:r>
              <a:rPr kumimoji="0" lang="en-US" sz="3100" b="0" i="0" u="none" strike="noStrike" kern="1200" cap="none" spc="0" normalizeH="0" baseline="0" noProof="0" dirty="0">
                <a:ln>
                  <a:noFill/>
                </a:ln>
                <a:solidFill>
                  <a:srgbClr val="CA005D"/>
                </a:solidFill>
                <a:effectLst/>
                <a:uLnTx/>
                <a:uFillTx/>
                <a:latin typeface="RijksoverheidSansHeading"/>
                <a:ea typeface="+mj-ea"/>
                <a:cs typeface="+mj-cs"/>
              </a:rPr>
              <a:t> </a:t>
            </a:r>
            <a:r>
              <a:rPr kumimoji="0" lang="en-US" sz="3100" b="0" i="0" u="none" strike="noStrike" kern="1200" cap="none" spc="0" normalizeH="0" baseline="0" noProof="0" dirty="0" err="1">
                <a:ln>
                  <a:noFill/>
                </a:ln>
                <a:solidFill>
                  <a:srgbClr val="CA005D"/>
                </a:solidFill>
                <a:effectLst/>
                <a:uLnTx/>
                <a:uFillTx/>
                <a:latin typeface="RijksoverheidSansHeading"/>
                <a:ea typeface="+mj-ea"/>
                <a:cs typeface="+mj-cs"/>
              </a:rPr>
              <a:t>zorg</a:t>
            </a:r>
            <a:endParaRPr lang="nl-NL" dirty="0">
              <a:solidFill>
                <a:srgbClr val="CA005D"/>
              </a:solidFill>
            </a:endParaRPr>
          </a:p>
        </p:txBody>
      </p:sp>
      <p:sp>
        <p:nvSpPr>
          <p:cNvPr id="32" name="TextBox 31">
            <a:extLst>
              <a:ext uri="{FF2B5EF4-FFF2-40B4-BE49-F238E27FC236}">
                <a16:creationId xmlns:a16="http://schemas.microsoft.com/office/drawing/2014/main" id="{69B9BF86-543F-4342-92AF-D5A316C53F12}"/>
              </a:ext>
            </a:extLst>
          </p:cNvPr>
          <p:cNvSpPr txBox="1"/>
          <p:nvPr/>
        </p:nvSpPr>
        <p:spPr>
          <a:xfrm>
            <a:off x="233024" y="6343163"/>
            <a:ext cx="9239090" cy="400110"/>
          </a:xfrm>
          <a:prstGeom prst="rect">
            <a:avLst/>
          </a:prstGeom>
          <a:noFill/>
        </p:spPr>
        <p:txBody>
          <a:bodyPr wrap="square">
            <a:spAutoFit/>
          </a:bodyPr>
          <a:lstStyle/>
          <a:p>
            <a:r>
              <a:rPr lang="nl-NL" sz="1000" dirty="0">
                <a:solidFill>
                  <a:schemeClr val="tx2">
                    <a:lumMod val="50000"/>
                  </a:schemeClr>
                </a:solidFill>
                <a:latin typeface="Verdana" panose="020B0604030504040204" pitchFamily="34" charset="0"/>
                <a:ea typeface="Verdana" panose="020B0604030504040204" pitchFamily="34" charset="0"/>
              </a:rPr>
              <a:t>Bron:  </a:t>
            </a:r>
            <a:r>
              <a:rPr lang="nl-NL" sz="1000" dirty="0" err="1">
                <a:solidFill>
                  <a:schemeClr val="tx2">
                    <a:lumMod val="50000"/>
                  </a:schemeClr>
                </a:solidFill>
                <a:latin typeface="Verdana" panose="020B0604030504040204" pitchFamily="34" charset="0"/>
                <a:ea typeface="Verdana" panose="020B0604030504040204" pitchFamily="34" charset="0"/>
              </a:rPr>
              <a:t>Steenmeijer</a:t>
            </a:r>
            <a:r>
              <a:rPr lang="nl-NL" sz="1000" dirty="0">
                <a:solidFill>
                  <a:schemeClr val="tx2">
                    <a:lumMod val="50000"/>
                  </a:schemeClr>
                </a:solidFill>
                <a:latin typeface="Verdana" panose="020B0604030504040204" pitchFamily="34" charset="0"/>
                <a:ea typeface="Verdana" panose="020B0604030504040204" pitchFamily="34" charset="0"/>
              </a:rPr>
              <a:t> et al. 2022, </a:t>
            </a:r>
            <a:r>
              <a:rPr lang="en-US" sz="1000" dirty="0">
                <a:solidFill>
                  <a:schemeClr val="tx2">
                    <a:lumMod val="50000"/>
                  </a:schemeClr>
                </a:solidFill>
                <a:latin typeface="Verdana" panose="020B0604030504040204" pitchFamily="34" charset="0"/>
                <a:ea typeface="Verdana" panose="020B0604030504040204" pitchFamily="34" charset="0"/>
              </a:rPr>
              <a:t>The environmental impact of the Dutch health-care sector beyond climate change: an input–output analysis, Lancet Planetary Health, 6: e949–57 &amp; </a:t>
            </a:r>
            <a:r>
              <a:rPr lang="nl-NL" sz="1000" dirty="0">
                <a:solidFill>
                  <a:schemeClr val="tx2">
                    <a:lumMod val="50000"/>
                  </a:schemeClr>
                </a:solidFill>
                <a:latin typeface="Verdana" panose="020B0604030504040204" pitchFamily="34" charset="0"/>
                <a:ea typeface="Verdana" panose="020B0604030504040204" pitchFamily="34" charset="0"/>
              </a:rPr>
              <a:t>Het effect van de Nederlandse zorg op het milieu, RIVM rapport 2022-0127</a:t>
            </a:r>
            <a:endParaRPr lang="en-US" sz="1000" dirty="0">
              <a:solidFill>
                <a:schemeClr val="tx2">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8141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928BD-6A83-4483-B923-A5520BBCA647}"/>
              </a:ext>
            </a:extLst>
          </p:cNvPr>
          <p:cNvSpPr>
            <a:spLocks noGrp="1"/>
          </p:cNvSpPr>
          <p:nvPr>
            <p:ph type="title"/>
          </p:nvPr>
        </p:nvSpPr>
        <p:spPr>
          <a:xfrm>
            <a:off x="635000" y="744161"/>
            <a:ext cx="10613008" cy="948047"/>
          </a:xfrm>
        </p:spPr>
        <p:txBody>
          <a:bodyPr anchor="b">
            <a:normAutofit/>
          </a:bodyPr>
          <a:lstStyle/>
          <a:p>
            <a:r>
              <a:rPr lang="en-US" sz="3100" err="1"/>
              <a:t>Milieuvoetafdruk</a:t>
            </a:r>
            <a:r>
              <a:rPr lang="en-US" sz="3100"/>
              <a:t> van de </a:t>
            </a:r>
            <a:r>
              <a:rPr lang="en-US" sz="3100" err="1"/>
              <a:t>Nederlandse</a:t>
            </a:r>
            <a:r>
              <a:rPr lang="en-US" sz="3100"/>
              <a:t> </a:t>
            </a:r>
            <a:r>
              <a:rPr lang="en-US" sz="3100" err="1"/>
              <a:t>zorg</a:t>
            </a:r>
            <a:endParaRPr lang="nl-NL" sz="3100"/>
          </a:p>
        </p:txBody>
      </p:sp>
      <p:sp>
        <p:nvSpPr>
          <p:cNvPr id="15" name="Slide Number Placeholder 14">
            <a:extLst>
              <a:ext uri="{FF2B5EF4-FFF2-40B4-BE49-F238E27FC236}">
                <a16:creationId xmlns:a16="http://schemas.microsoft.com/office/drawing/2014/main" id="{72F42542-D853-451C-A02A-95AFAB61CEEF}"/>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RijksoverheidSansTex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050" b="0" i="0" u="none" strike="noStrike" kern="1200" cap="none" spc="0" normalizeH="0" baseline="0" noProof="0">
              <a:ln>
                <a:noFill/>
              </a:ln>
              <a:solidFill>
                <a:srgbClr val="FFFFFF">
                  <a:lumMod val="65000"/>
                </a:srgbClr>
              </a:solidFill>
              <a:effectLst/>
              <a:uLnTx/>
              <a:uFillTx/>
              <a:latin typeface="RijksoverheidSansText"/>
              <a:ea typeface="+mn-ea"/>
              <a:cs typeface="+mn-cs"/>
            </a:endParaRPr>
          </a:p>
        </p:txBody>
      </p:sp>
      <p:graphicFrame>
        <p:nvGraphicFramePr>
          <p:cNvPr id="18" name="Chart 17">
            <a:extLst>
              <a:ext uri="{FF2B5EF4-FFF2-40B4-BE49-F238E27FC236}">
                <a16:creationId xmlns:a16="http://schemas.microsoft.com/office/drawing/2014/main" id="{305C9800-43AB-3583-C058-9B5E33B692FA}"/>
              </a:ext>
            </a:extLst>
          </p:cNvPr>
          <p:cNvGraphicFramePr/>
          <p:nvPr/>
        </p:nvGraphicFramePr>
        <p:xfrm>
          <a:off x="309265" y="2848761"/>
          <a:ext cx="11908686" cy="341606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4096DF25-6E3E-E076-DEB7-14018EE0AB73}"/>
              </a:ext>
            </a:extLst>
          </p:cNvPr>
          <p:cNvSpPr txBox="1"/>
          <p:nvPr/>
        </p:nvSpPr>
        <p:spPr>
          <a:xfrm>
            <a:off x="198290" y="2442441"/>
            <a:ext cx="36825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solidFill>
                <a:effectLst/>
                <a:uLnTx/>
                <a:uFillTx/>
                <a:latin typeface="RijksoverheidSansText"/>
                <a:ea typeface="+mn-ea"/>
                <a:cs typeface="+mn-cs"/>
              </a:rPr>
              <a:t>Effectcategorie</a:t>
            </a:r>
            <a:r>
              <a:rPr kumimoji="0" lang="en-US" sz="2000" b="0" i="0" u="none" strike="noStrike" kern="1200" cap="none" spc="0" normalizeH="0" baseline="0" noProof="0">
                <a:ln>
                  <a:noFill/>
                </a:ln>
                <a:solidFill>
                  <a:srgbClr val="000000"/>
                </a:solidFill>
                <a:effectLst/>
                <a:uLnTx/>
                <a:uFillTx/>
                <a:latin typeface="RijksoverheidSansText"/>
                <a:ea typeface="+mn-ea"/>
                <a:cs typeface="+mn-cs"/>
              </a:rPr>
              <a:t>      % NL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RijksoverheidSansText"/>
                <a:ea typeface="+mn-ea"/>
                <a:cs typeface="+mn-cs"/>
              </a:rPr>
              <a:t>		</a:t>
            </a:r>
            <a:r>
              <a:rPr kumimoji="0" lang="en-US" sz="2000" b="0" i="0" u="none" strike="noStrike" kern="1200" cap="none" spc="0" normalizeH="0" baseline="0" noProof="0" err="1">
                <a:ln>
                  <a:noFill/>
                </a:ln>
                <a:solidFill>
                  <a:srgbClr val="000000"/>
                </a:solidFill>
                <a:effectLst/>
                <a:uLnTx/>
                <a:uFillTx/>
                <a:latin typeface="RijksoverheidSansText"/>
                <a:ea typeface="+mn-ea"/>
                <a:cs typeface="+mn-cs"/>
              </a:rPr>
              <a:t>totaal</a:t>
            </a:r>
            <a:endParaRPr kumimoji="0" lang="en-US" sz="2000" b="0" i="0" u="none" strike="noStrike" kern="1200" cap="none" spc="0" normalizeH="0" baseline="0" noProof="0">
              <a:ln>
                <a:noFill/>
              </a:ln>
              <a:solidFill>
                <a:srgbClr val="000000"/>
              </a:solidFill>
              <a:effectLst/>
              <a:uLnTx/>
              <a:uFillTx/>
              <a:latin typeface="RijksoverheidSansText"/>
              <a:ea typeface="+mn-ea"/>
              <a:cs typeface="+mn-cs"/>
            </a:endParaRPr>
          </a:p>
        </p:txBody>
      </p:sp>
      <p:sp>
        <p:nvSpPr>
          <p:cNvPr id="20" name="TextBox 19">
            <a:extLst>
              <a:ext uri="{FF2B5EF4-FFF2-40B4-BE49-F238E27FC236}">
                <a16:creationId xmlns:a16="http://schemas.microsoft.com/office/drawing/2014/main" id="{03C9F727-CA96-0F91-DD94-5121083D6F08}"/>
              </a:ext>
            </a:extLst>
          </p:cNvPr>
          <p:cNvSpPr txBox="1"/>
          <p:nvPr/>
        </p:nvSpPr>
        <p:spPr>
          <a:xfrm>
            <a:off x="187657" y="3059668"/>
            <a:ext cx="2608705"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Afvalproductie</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4,2%</a:t>
            </a:r>
          </a:p>
        </p:txBody>
      </p:sp>
      <p:sp>
        <p:nvSpPr>
          <p:cNvPr id="21" name="TextBox 20">
            <a:extLst>
              <a:ext uri="{FF2B5EF4-FFF2-40B4-BE49-F238E27FC236}">
                <a16:creationId xmlns:a16="http://schemas.microsoft.com/office/drawing/2014/main" id="{5B4D8126-7DA7-A31D-F3C2-690FEF23BB8E}"/>
              </a:ext>
            </a:extLst>
          </p:cNvPr>
          <p:cNvSpPr txBox="1"/>
          <p:nvPr/>
        </p:nvSpPr>
        <p:spPr>
          <a:xfrm>
            <a:off x="198290" y="3636000"/>
            <a:ext cx="2598072"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Landgebruik</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7,2%</a:t>
            </a:r>
          </a:p>
        </p:txBody>
      </p:sp>
      <p:sp>
        <p:nvSpPr>
          <p:cNvPr id="22" name="TextBox 21">
            <a:extLst>
              <a:ext uri="{FF2B5EF4-FFF2-40B4-BE49-F238E27FC236}">
                <a16:creationId xmlns:a16="http://schemas.microsoft.com/office/drawing/2014/main" id="{24D9AB7F-4466-5B23-969C-C955CB5E3A29}"/>
              </a:ext>
            </a:extLst>
          </p:cNvPr>
          <p:cNvSpPr txBox="1"/>
          <p:nvPr/>
        </p:nvSpPr>
        <p:spPr>
          <a:xfrm>
            <a:off x="198290" y="4212332"/>
            <a:ext cx="2598072"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Waterverbruik</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7,5%</a:t>
            </a:r>
          </a:p>
        </p:txBody>
      </p:sp>
      <p:sp>
        <p:nvSpPr>
          <p:cNvPr id="23" name="TextBox 22">
            <a:extLst>
              <a:ext uri="{FF2B5EF4-FFF2-40B4-BE49-F238E27FC236}">
                <a16:creationId xmlns:a16="http://schemas.microsoft.com/office/drawing/2014/main" id="{87ABEDE4-EECD-BF1E-259C-1CDC6B5F2AAB}"/>
              </a:ext>
            </a:extLst>
          </p:cNvPr>
          <p:cNvSpPr txBox="1"/>
          <p:nvPr/>
        </p:nvSpPr>
        <p:spPr>
          <a:xfrm>
            <a:off x="198290" y="4766331"/>
            <a:ext cx="2598072"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Abio</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g</a:t>
            </a: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rondst</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13%</a:t>
            </a:r>
          </a:p>
        </p:txBody>
      </p:sp>
      <p:sp>
        <p:nvSpPr>
          <p:cNvPr id="24" name="TextBox 23">
            <a:extLst>
              <a:ext uri="{FF2B5EF4-FFF2-40B4-BE49-F238E27FC236}">
                <a16:creationId xmlns:a16="http://schemas.microsoft.com/office/drawing/2014/main" id="{AEB374F2-816E-BFFC-D28A-05C4AB055AB8}"/>
              </a:ext>
            </a:extLst>
          </p:cNvPr>
          <p:cNvSpPr txBox="1"/>
          <p:nvPr/>
        </p:nvSpPr>
        <p:spPr>
          <a:xfrm>
            <a:off x="198290" y="5326591"/>
            <a:ext cx="2608705"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000000">
                    <a:lumMod val="85000"/>
                    <a:lumOff val="15000"/>
                  </a:srgbClr>
                </a:solidFill>
                <a:effectLst/>
                <a:uLnTx/>
                <a:uFillTx/>
                <a:latin typeface="RijksoverheidSansText"/>
                <a:ea typeface="+mn-ea"/>
                <a:cs typeface="+mn-cs"/>
              </a:rPr>
              <a:t>Broeikasgassen</a:t>
            </a:r>
            <a:r>
              <a:rPr kumimoji="0" lang="en-US" sz="2000" b="0" i="0" u="none" strike="noStrike" kern="1200" cap="none" spc="0" normalizeH="0" baseline="0" noProof="0">
                <a:ln>
                  <a:noFill/>
                </a:ln>
                <a:solidFill>
                  <a:srgbClr val="000000">
                    <a:lumMod val="85000"/>
                    <a:lumOff val="15000"/>
                  </a:srgbClr>
                </a:solidFill>
                <a:effectLst/>
                <a:uLnTx/>
                <a:uFillTx/>
                <a:latin typeface="RijksoverheidSansText"/>
                <a:ea typeface="+mn-ea"/>
                <a:cs typeface="+mn-cs"/>
              </a:rPr>
              <a:t> 	7,3%</a:t>
            </a:r>
          </a:p>
        </p:txBody>
      </p:sp>
      <p:sp>
        <p:nvSpPr>
          <p:cNvPr id="25" name="Content Placeholder 1">
            <a:extLst>
              <a:ext uri="{FF2B5EF4-FFF2-40B4-BE49-F238E27FC236}">
                <a16:creationId xmlns:a16="http://schemas.microsoft.com/office/drawing/2014/main" id="{50AB4EAE-E607-095F-87A9-0F75C0058923}"/>
              </a:ext>
            </a:extLst>
          </p:cNvPr>
          <p:cNvSpPr txBox="1">
            <a:spLocks/>
          </p:cNvSpPr>
          <p:nvPr/>
        </p:nvSpPr>
        <p:spPr>
          <a:xfrm>
            <a:off x="3243075" y="2251808"/>
            <a:ext cx="3120512" cy="76429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Font typeface="Verdana" panose="020B060403050404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Verdana" panose="020B060403050404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lumMod val="50000"/>
                    <a:lumOff val="50000"/>
                  </a:schemeClr>
                </a:solidFill>
                <a:latin typeface="+mn-lt"/>
                <a:ea typeface="+mn-ea"/>
                <a:cs typeface="+mn-cs"/>
              </a:defRPr>
            </a:lvl6pPr>
            <a:lvl7pPr marL="2743200" indent="0" algn="l" defTabSz="914400" rtl="0" eaLnBrk="1" latinLnBrk="0" hangingPunct="1">
              <a:lnSpc>
                <a:spcPct val="90000"/>
              </a:lnSpc>
              <a:spcBef>
                <a:spcPts val="600"/>
              </a:spcBef>
              <a:buSzPct val="25000"/>
              <a:buFont typeface="Verdana" panose="020B0604030504040204" pitchFamily="34" charset="0"/>
              <a:buNone/>
              <a:defRPr sz="1000" b="1" i="0" kern="1200">
                <a:solidFill>
                  <a:schemeClr val="tx2"/>
                </a:solidFill>
                <a:latin typeface="+mn-lt"/>
                <a:ea typeface="+mn-ea"/>
                <a:cs typeface="+mn-cs"/>
              </a:defRPr>
            </a:lvl7pPr>
            <a:lvl8pPr marL="3200400" indent="0" algn="l" defTabSz="914400" rtl="0" eaLnBrk="1" latinLnBrk="0" hangingPunct="1">
              <a:lnSpc>
                <a:spcPct val="90000"/>
              </a:lnSpc>
              <a:spcBef>
                <a:spcPts val="600"/>
              </a:spcBef>
              <a:buSzPct val="25000"/>
              <a:buFont typeface="Verdana" panose="020B0604030504040204" pitchFamily="34" charset="0"/>
              <a:buNone/>
              <a:defRPr sz="1000" i="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Verdana" panose="020B0604030504040204" pitchFamily="34" charset="0"/>
              <a:buNone/>
              <a:defRPr sz="10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a:ln>
                  <a:noFill/>
                </a:ln>
                <a:solidFill>
                  <a:srgbClr val="38870D">
                    <a:lumMod val="75000"/>
                  </a:srgbClr>
                </a:solidFill>
                <a:effectLst/>
                <a:uLnTx/>
                <a:uFillTx/>
                <a:latin typeface="RijksoverheidSansText"/>
                <a:ea typeface="+mn-ea"/>
                <a:cs typeface="+mn-cs"/>
              </a:rPr>
              <a:t>Chemische </a:t>
            </a:r>
            <a:r>
              <a:rPr kumimoji="0" lang="en-US" sz="2000" b="0" i="0" u="none" strike="noStrike" kern="1200" cap="none" spc="0" normalizeH="0" baseline="0" noProof="0" err="1">
                <a:ln>
                  <a:noFill/>
                </a:ln>
                <a:solidFill>
                  <a:srgbClr val="38870D">
                    <a:lumMod val="75000"/>
                  </a:srgbClr>
                </a:solidFill>
                <a:effectLst/>
                <a:uLnTx/>
                <a:uFillTx/>
                <a:latin typeface="RijksoverheidSansText"/>
                <a:ea typeface="+mn-ea"/>
                <a:cs typeface="+mn-cs"/>
              </a:rPr>
              <a:t>producten</a:t>
            </a:r>
            <a:r>
              <a:rPr kumimoji="0" lang="en-US" sz="2000" b="0" i="0" u="none" strike="noStrike" kern="1200" cap="none" spc="0" normalizeH="0" baseline="0" noProof="0">
                <a:ln>
                  <a:noFill/>
                </a:ln>
                <a:solidFill>
                  <a:srgbClr val="38870D">
                    <a:lumMod val="75000"/>
                  </a:srgbClr>
                </a:solidFill>
                <a:effectLst/>
                <a:uLnTx/>
                <a:uFillTx/>
                <a:latin typeface="RijksoverheidSansText"/>
                <a:ea typeface="+mn-ea"/>
                <a:cs typeface="+mn-cs"/>
              </a:rPr>
              <a:t> </a:t>
            </a:r>
            <a:br>
              <a:rPr kumimoji="0" lang="en-US" sz="2000" b="0" i="0" u="none" strike="noStrike" kern="1200" cap="none" spc="0" normalizeH="0" baseline="0" noProof="0">
                <a:ln>
                  <a:noFill/>
                </a:ln>
                <a:solidFill>
                  <a:srgbClr val="000000"/>
                </a:solidFill>
                <a:effectLst/>
                <a:uLnTx/>
                <a:uFillTx/>
                <a:latin typeface="RijksoverheidSansText"/>
                <a:ea typeface="+mn-ea"/>
                <a:cs typeface="+mn-cs"/>
              </a:rPr>
            </a:br>
            <a:r>
              <a:rPr kumimoji="0" lang="en-US" sz="2000" b="0" i="0" u="none" strike="noStrike" kern="1200" cap="none" spc="0" normalizeH="0" baseline="0" noProof="0">
                <a:ln>
                  <a:noFill/>
                </a:ln>
                <a:solidFill>
                  <a:srgbClr val="38870D">
                    <a:lumMod val="75000"/>
                  </a:srgbClr>
                </a:solidFill>
                <a:effectLst/>
                <a:uLnTx/>
                <a:uFillTx/>
                <a:latin typeface="RijksoverheidSansText"/>
                <a:ea typeface="+mn-ea"/>
                <a:cs typeface="+mn-cs"/>
              </a:rPr>
              <a:t>(incl </a:t>
            </a:r>
            <a:r>
              <a:rPr kumimoji="0" lang="en-US" sz="2000" b="0" i="0" u="none" strike="noStrike" kern="1200" cap="none" spc="0" normalizeH="0" baseline="0" noProof="0" err="1">
                <a:ln>
                  <a:noFill/>
                </a:ln>
                <a:solidFill>
                  <a:srgbClr val="38870D">
                    <a:lumMod val="75000"/>
                  </a:srgbClr>
                </a:solidFill>
                <a:effectLst/>
                <a:uLnTx/>
                <a:uFillTx/>
                <a:latin typeface="RijksoverheidSansText"/>
                <a:ea typeface="+mn-ea"/>
                <a:cs typeface="+mn-cs"/>
              </a:rPr>
              <a:t>farma</a:t>
            </a:r>
            <a:r>
              <a:rPr kumimoji="0" lang="en-US" sz="2000" b="0" i="0" u="none" strike="noStrike" kern="1200" cap="none" spc="0" normalizeH="0" baseline="0" noProof="0">
                <a:ln>
                  <a:noFill/>
                </a:ln>
                <a:solidFill>
                  <a:srgbClr val="38870D">
                    <a:lumMod val="75000"/>
                  </a:srgbClr>
                </a:solidFill>
                <a:effectLst/>
                <a:uLnTx/>
                <a:uFillTx/>
                <a:latin typeface="RijksoverheidSansText"/>
                <a:ea typeface="+mn-ea"/>
                <a:cs typeface="+mn-cs"/>
              </a:rPr>
              <a:t>)</a:t>
            </a:r>
            <a:endParaRPr kumimoji="0" lang="nl-NL" sz="2000" b="0" i="0" u="none" strike="noStrike" kern="1200" cap="none" spc="0" normalizeH="0" baseline="0" noProof="0">
              <a:ln>
                <a:noFill/>
              </a:ln>
              <a:solidFill>
                <a:srgbClr val="38870D">
                  <a:lumMod val="75000"/>
                </a:srgbClr>
              </a:solidFill>
              <a:effectLst/>
              <a:uLnTx/>
              <a:uFillTx/>
              <a:latin typeface="RijksoverheidSansText"/>
              <a:ea typeface="+mn-ea"/>
              <a:cs typeface="+mn-cs"/>
            </a:endParaRPr>
          </a:p>
        </p:txBody>
      </p:sp>
      <p:sp>
        <p:nvSpPr>
          <p:cNvPr id="26" name="Content Placeholder 1">
            <a:extLst>
              <a:ext uri="{FF2B5EF4-FFF2-40B4-BE49-F238E27FC236}">
                <a16:creationId xmlns:a16="http://schemas.microsoft.com/office/drawing/2014/main" id="{ECE7D60A-8317-47CC-92B1-8BB00E7A4EB4}"/>
              </a:ext>
            </a:extLst>
          </p:cNvPr>
          <p:cNvSpPr txBox="1">
            <a:spLocks/>
          </p:cNvSpPr>
          <p:nvPr/>
        </p:nvSpPr>
        <p:spPr>
          <a:xfrm>
            <a:off x="6336849" y="2127180"/>
            <a:ext cx="3948538" cy="885844"/>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Font typeface="Verdana" panose="020B060403050404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Verdana" panose="020B060403050404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lumMod val="50000"/>
                    <a:lumOff val="50000"/>
                  </a:schemeClr>
                </a:solidFill>
                <a:latin typeface="+mn-lt"/>
                <a:ea typeface="+mn-ea"/>
                <a:cs typeface="+mn-cs"/>
              </a:defRPr>
            </a:lvl6pPr>
            <a:lvl7pPr marL="2743200" indent="0" algn="l" defTabSz="914400" rtl="0" eaLnBrk="1" latinLnBrk="0" hangingPunct="1">
              <a:lnSpc>
                <a:spcPct val="90000"/>
              </a:lnSpc>
              <a:spcBef>
                <a:spcPts val="600"/>
              </a:spcBef>
              <a:buSzPct val="25000"/>
              <a:buFont typeface="Verdana" panose="020B0604030504040204" pitchFamily="34" charset="0"/>
              <a:buNone/>
              <a:defRPr sz="1000" b="1" i="0" kern="1200">
                <a:solidFill>
                  <a:schemeClr val="tx2"/>
                </a:solidFill>
                <a:latin typeface="+mn-lt"/>
                <a:ea typeface="+mn-ea"/>
                <a:cs typeface="+mn-cs"/>
              </a:defRPr>
            </a:lvl7pPr>
            <a:lvl8pPr marL="3200400" indent="0" algn="l" defTabSz="914400" rtl="0" eaLnBrk="1" latinLnBrk="0" hangingPunct="1">
              <a:lnSpc>
                <a:spcPct val="90000"/>
              </a:lnSpc>
              <a:spcBef>
                <a:spcPts val="600"/>
              </a:spcBef>
              <a:buSzPct val="25000"/>
              <a:buFont typeface="Verdana" panose="020B0604030504040204" pitchFamily="34" charset="0"/>
              <a:buNone/>
              <a:defRPr sz="1000" i="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Verdana" panose="020B0604030504040204" pitchFamily="34" charset="0"/>
              <a:buNone/>
              <a:defRPr sz="10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a:ln>
                  <a:noFill/>
                </a:ln>
                <a:solidFill>
                  <a:srgbClr val="42145F"/>
                </a:solidFill>
                <a:effectLst/>
                <a:uLnTx/>
                <a:uFillTx/>
                <a:latin typeface="RijksoverheidSansText"/>
                <a:ea typeface="+mn-ea"/>
                <a:cs typeface="+mn-cs"/>
              </a:rPr>
              <a:t>Electra &amp; </a:t>
            </a:r>
            <a:r>
              <a:rPr kumimoji="0" lang="en-US" sz="2000" b="0" i="0" u="none" strike="noStrike" kern="1200" cap="none" spc="0" normalizeH="0" baseline="0" noProof="0" err="1">
                <a:ln>
                  <a:noFill/>
                </a:ln>
                <a:solidFill>
                  <a:srgbClr val="42145F"/>
                </a:solidFill>
                <a:effectLst/>
                <a:uLnTx/>
                <a:uFillTx/>
                <a:latin typeface="RijksoverheidSansText"/>
                <a:ea typeface="+mn-ea"/>
                <a:cs typeface="+mn-cs"/>
              </a:rPr>
              <a:t>Warmte</a:t>
            </a:r>
            <a:r>
              <a:rPr kumimoji="0" lang="en-US" sz="2000" b="0" i="0" u="none" strike="noStrike" kern="1200" cap="none" spc="0" normalizeH="0" baseline="0" noProof="0">
                <a:ln>
                  <a:noFill/>
                </a:ln>
                <a:solidFill>
                  <a:srgbClr val="42145F"/>
                </a:solidFill>
                <a:effectLst/>
                <a:uLnTx/>
                <a:uFillTx/>
                <a:latin typeface="RijksoverheidSansText"/>
                <a:ea typeface="+mn-ea"/>
                <a:cs typeface="+mn-cs"/>
              </a:rPr>
              <a:t> </a:t>
            </a:r>
          </a:p>
          <a:p>
            <a:pPr marL="0" marR="0" lvl="0" indent="0" algn="l" defTabSz="914400" rtl="0" eaLnBrk="1" fontAlgn="auto" latinLnBrk="0" hangingPunct="1">
              <a:lnSpc>
                <a:spcPct val="90000"/>
              </a:lnSpc>
              <a:spcBef>
                <a:spcPts val="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a:ln>
                  <a:noFill/>
                </a:ln>
                <a:solidFill>
                  <a:srgbClr val="E17000">
                    <a:lumMod val="60000"/>
                    <a:lumOff val="40000"/>
                  </a:srgbClr>
                </a:solidFill>
                <a:effectLst/>
                <a:uLnTx/>
                <a:uFillTx/>
                <a:latin typeface="RijksoverheidSansText"/>
                <a:ea typeface="+mn-ea"/>
                <a:cs typeface="+mn-cs"/>
              </a:rPr>
              <a:t>&amp; </a:t>
            </a:r>
            <a:r>
              <a:rPr kumimoji="0" lang="en-US" sz="2000" b="0" i="0" u="none" strike="noStrike" kern="1200" cap="none" spc="0" normalizeH="0" baseline="0" noProof="0" err="1">
                <a:ln>
                  <a:noFill/>
                </a:ln>
                <a:solidFill>
                  <a:srgbClr val="E17000">
                    <a:lumMod val="60000"/>
                    <a:lumOff val="40000"/>
                  </a:srgbClr>
                </a:solidFill>
                <a:effectLst/>
                <a:uLnTx/>
                <a:uFillTx/>
                <a:latin typeface="RijksoverheidSansText"/>
                <a:ea typeface="+mn-ea"/>
                <a:cs typeface="+mn-cs"/>
              </a:rPr>
              <a:t>Operationeel</a:t>
            </a:r>
            <a:endParaRPr kumimoji="0" lang="nl-NL" sz="2000" b="0" i="0" u="none" strike="noStrike" kern="1200" cap="none" spc="0" normalizeH="0" baseline="0" noProof="0">
              <a:ln>
                <a:noFill/>
              </a:ln>
              <a:solidFill>
                <a:srgbClr val="E17000">
                  <a:lumMod val="60000"/>
                  <a:lumOff val="40000"/>
                </a:srgbClr>
              </a:solidFill>
              <a:effectLst/>
              <a:uLnTx/>
              <a:uFillTx/>
              <a:latin typeface="RijksoverheidSansText"/>
              <a:ea typeface="+mn-ea"/>
              <a:cs typeface="+mn-cs"/>
            </a:endParaRPr>
          </a:p>
        </p:txBody>
      </p:sp>
      <p:sp>
        <p:nvSpPr>
          <p:cNvPr id="27" name="Content Placeholder 1">
            <a:extLst>
              <a:ext uri="{FF2B5EF4-FFF2-40B4-BE49-F238E27FC236}">
                <a16:creationId xmlns:a16="http://schemas.microsoft.com/office/drawing/2014/main" id="{0E51F732-F520-15F5-555F-FDCF0C5FDB00}"/>
              </a:ext>
            </a:extLst>
          </p:cNvPr>
          <p:cNvSpPr txBox="1">
            <a:spLocks/>
          </p:cNvSpPr>
          <p:nvPr/>
        </p:nvSpPr>
        <p:spPr>
          <a:xfrm>
            <a:off x="9911669" y="2501744"/>
            <a:ext cx="2201937" cy="419825"/>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Font typeface="Verdana" panose="020B060403050404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Verdana" panose="020B060403050404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lumMod val="50000"/>
                    <a:lumOff val="50000"/>
                  </a:schemeClr>
                </a:solidFill>
                <a:latin typeface="+mn-lt"/>
                <a:ea typeface="+mn-ea"/>
                <a:cs typeface="+mn-cs"/>
              </a:defRPr>
            </a:lvl6pPr>
            <a:lvl7pPr marL="2743200" indent="0" algn="l" defTabSz="914400" rtl="0" eaLnBrk="1" latinLnBrk="0" hangingPunct="1">
              <a:lnSpc>
                <a:spcPct val="90000"/>
              </a:lnSpc>
              <a:spcBef>
                <a:spcPts val="600"/>
              </a:spcBef>
              <a:buSzPct val="25000"/>
              <a:buFont typeface="Verdana" panose="020B0604030504040204" pitchFamily="34" charset="0"/>
              <a:buNone/>
              <a:defRPr sz="1000" b="1" i="0" kern="1200">
                <a:solidFill>
                  <a:schemeClr val="tx2"/>
                </a:solidFill>
                <a:latin typeface="+mn-lt"/>
                <a:ea typeface="+mn-ea"/>
                <a:cs typeface="+mn-cs"/>
              </a:defRPr>
            </a:lvl7pPr>
            <a:lvl8pPr marL="3200400" indent="0" algn="l" defTabSz="914400" rtl="0" eaLnBrk="1" latinLnBrk="0" hangingPunct="1">
              <a:lnSpc>
                <a:spcPct val="90000"/>
              </a:lnSpc>
              <a:spcBef>
                <a:spcPts val="600"/>
              </a:spcBef>
              <a:buSzPct val="25000"/>
              <a:buFont typeface="Verdana" panose="020B0604030504040204" pitchFamily="34" charset="0"/>
              <a:buNone/>
              <a:defRPr sz="1000" i="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Verdana" panose="020B0604030504040204" pitchFamily="34" charset="0"/>
              <a:buNone/>
              <a:defRPr sz="10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err="1">
                <a:ln>
                  <a:noFill/>
                </a:ln>
                <a:solidFill>
                  <a:srgbClr val="F9E11E"/>
                </a:solidFill>
                <a:effectLst/>
                <a:uLnTx/>
                <a:uFillTx/>
                <a:latin typeface="RijksoverheidSansText"/>
                <a:ea typeface="+mn-ea"/>
                <a:cs typeface="+mn-cs"/>
              </a:rPr>
              <a:t>Voeding</a:t>
            </a:r>
            <a:endParaRPr kumimoji="0" lang="nl-NL" sz="2000" b="0" i="0" u="none" strike="noStrike" kern="1200" cap="none" spc="0" normalizeH="0" baseline="0" noProof="0">
              <a:ln>
                <a:noFill/>
              </a:ln>
              <a:solidFill>
                <a:srgbClr val="F9E11E"/>
              </a:solidFill>
              <a:effectLst/>
              <a:uLnTx/>
              <a:uFillTx/>
              <a:latin typeface="RijksoverheidSansText"/>
              <a:ea typeface="+mn-ea"/>
              <a:cs typeface="+mn-cs"/>
            </a:endParaRPr>
          </a:p>
        </p:txBody>
      </p:sp>
      <p:sp>
        <p:nvSpPr>
          <p:cNvPr id="28" name="Content Placeholder 1">
            <a:extLst>
              <a:ext uri="{FF2B5EF4-FFF2-40B4-BE49-F238E27FC236}">
                <a16:creationId xmlns:a16="http://schemas.microsoft.com/office/drawing/2014/main" id="{AAA223AC-B094-989A-3DFC-6A2E571C6386}"/>
              </a:ext>
            </a:extLst>
          </p:cNvPr>
          <p:cNvSpPr txBox="1">
            <a:spLocks/>
          </p:cNvSpPr>
          <p:nvPr/>
        </p:nvSpPr>
        <p:spPr>
          <a:xfrm>
            <a:off x="8053288" y="1478626"/>
            <a:ext cx="1930684" cy="670950"/>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Font typeface="Verdana" panose="020B060403050404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Verdana" panose="020B060403050404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lumMod val="50000"/>
                    <a:lumOff val="50000"/>
                  </a:schemeClr>
                </a:solidFill>
                <a:latin typeface="+mn-lt"/>
                <a:ea typeface="+mn-ea"/>
                <a:cs typeface="+mn-cs"/>
              </a:defRPr>
            </a:lvl6pPr>
            <a:lvl7pPr marL="2743200" indent="0" algn="l" defTabSz="914400" rtl="0" eaLnBrk="1" latinLnBrk="0" hangingPunct="1">
              <a:lnSpc>
                <a:spcPct val="90000"/>
              </a:lnSpc>
              <a:spcBef>
                <a:spcPts val="600"/>
              </a:spcBef>
              <a:buSzPct val="25000"/>
              <a:buFont typeface="Verdana" panose="020B0604030504040204" pitchFamily="34" charset="0"/>
              <a:buNone/>
              <a:defRPr sz="1000" b="1" i="0" kern="1200">
                <a:solidFill>
                  <a:schemeClr val="tx2"/>
                </a:solidFill>
                <a:latin typeface="+mn-lt"/>
                <a:ea typeface="+mn-ea"/>
                <a:cs typeface="+mn-cs"/>
              </a:defRPr>
            </a:lvl7pPr>
            <a:lvl8pPr marL="3200400" indent="0" algn="l" defTabSz="914400" rtl="0" eaLnBrk="1" latinLnBrk="0" hangingPunct="1">
              <a:lnSpc>
                <a:spcPct val="90000"/>
              </a:lnSpc>
              <a:spcBef>
                <a:spcPts val="600"/>
              </a:spcBef>
              <a:buSzPct val="25000"/>
              <a:buFont typeface="Verdana" panose="020B0604030504040204" pitchFamily="34" charset="0"/>
              <a:buNone/>
              <a:defRPr sz="1000" i="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Verdana" panose="020B0604030504040204" pitchFamily="34" charset="0"/>
              <a:buNone/>
              <a:defRPr sz="10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a:ln>
                  <a:noFill/>
                </a:ln>
                <a:solidFill>
                  <a:srgbClr val="777C00"/>
                </a:solidFill>
                <a:effectLst/>
                <a:uLnTx/>
                <a:uFillTx/>
                <a:latin typeface="RijksoverheidSansText"/>
                <a:ea typeface="+mn-ea"/>
                <a:cs typeface="+mn-cs"/>
              </a:rPr>
              <a:t>Med. &amp; elect. </a:t>
            </a:r>
          </a:p>
          <a:p>
            <a:pPr marL="0" marR="0" lvl="0" indent="0" algn="l" defTabSz="914400" rtl="0" eaLnBrk="1" fontAlgn="auto" latinLnBrk="0" hangingPunct="1">
              <a:lnSpc>
                <a:spcPct val="90000"/>
              </a:lnSpc>
              <a:spcBef>
                <a:spcPts val="120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err="1">
                <a:ln>
                  <a:noFill/>
                </a:ln>
                <a:solidFill>
                  <a:srgbClr val="777C00"/>
                </a:solidFill>
                <a:effectLst/>
                <a:uLnTx/>
                <a:uFillTx/>
                <a:latin typeface="RijksoverheidSansText"/>
                <a:ea typeface="+mn-ea"/>
                <a:cs typeface="+mn-cs"/>
              </a:rPr>
              <a:t>producten</a:t>
            </a:r>
            <a:endParaRPr kumimoji="0" lang="nl-NL" sz="2000" b="0" i="0" u="none" strike="noStrike" kern="1200" cap="none" spc="0" normalizeH="0" baseline="0" noProof="0">
              <a:ln>
                <a:noFill/>
              </a:ln>
              <a:solidFill>
                <a:srgbClr val="777C00"/>
              </a:solidFill>
              <a:effectLst/>
              <a:uLnTx/>
              <a:uFillTx/>
              <a:latin typeface="RijksoverheidSansText"/>
              <a:ea typeface="+mn-ea"/>
              <a:cs typeface="+mn-cs"/>
            </a:endParaRPr>
          </a:p>
        </p:txBody>
      </p:sp>
      <p:sp>
        <p:nvSpPr>
          <p:cNvPr id="29" name="Left Brace 28">
            <a:extLst>
              <a:ext uri="{FF2B5EF4-FFF2-40B4-BE49-F238E27FC236}">
                <a16:creationId xmlns:a16="http://schemas.microsoft.com/office/drawing/2014/main" id="{42D27C86-EB16-0CEB-EBA2-8FA42D280B66}"/>
              </a:ext>
            </a:extLst>
          </p:cNvPr>
          <p:cNvSpPr/>
          <p:nvPr/>
        </p:nvSpPr>
        <p:spPr>
          <a:xfrm rot="5400000">
            <a:off x="7826025" y="2650709"/>
            <a:ext cx="361644" cy="4469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ijksoverheidSansText"/>
              <a:ea typeface="+mn-ea"/>
              <a:cs typeface="+mn-cs"/>
            </a:endParaRPr>
          </a:p>
        </p:txBody>
      </p:sp>
      <p:sp>
        <p:nvSpPr>
          <p:cNvPr id="30" name="Content Placeholder 1">
            <a:extLst>
              <a:ext uri="{FF2B5EF4-FFF2-40B4-BE49-F238E27FC236}">
                <a16:creationId xmlns:a16="http://schemas.microsoft.com/office/drawing/2014/main" id="{DD3B88ED-D492-F6AE-A8C1-2E0BA2C77D53}"/>
              </a:ext>
            </a:extLst>
          </p:cNvPr>
          <p:cNvSpPr txBox="1">
            <a:spLocks/>
          </p:cNvSpPr>
          <p:nvPr/>
        </p:nvSpPr>
        <p:spPr>
          <a:xfrm>
            <a:off x="8799208" y="2497184"/>
            <a:ext cx="1222196" cy="49274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Font typeface="Verdana" panose="020B060403050404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Verdana" panose="020B060403050404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lumMod val="50000"/>
                    <a:lumOff val="50000"/>
                  </a:schemeClr>
                </a:solidFill>
                <a:latin typeface="+mn-lt"/>
                <a:ea typeface="+mn-ea"/>
                <a:cs typeface="+mn-cs"/>
              </a:defRPr>
            </a:lvl6pPr>
            <a:lvl7pPr marL="2743200" indent="0" algn="l" defTabSz="914400" rtl="0" eaLnBrk="1" latinLnBrk="0" hangingPunct="1">
              <a:lnSpc>
                <a:spcPct val="90000"/>
              </a:lnSpc>
              <a:spcBef>
                <a:spcPts val="600"/>
              </a:spcBef>
              <a:buSzPct val="25000"/>
              <a:buFont typeface="Verdana" panose="020B0604030504040204" pitchFamily="34" charset="0"/>
              <a:buNone/>
              <a:defRPr sz="1000" b="1" i="0" kern="1200">
                <a:solidFill>
                  <a:schemeClr val="tx2"/>
                </a:solidFill>
                <a:latin typeface="+mn-lt"/>
                <a:ea typeface="+mn-ea"/>
                <a:cs typeface="+mn-cs"/>
              </a:defRPr>
            </a:lvl7pPr>
            <a:lvl8pPr marL="3200400" indent="0" algn="l" defTabSz="914400" rtl="0" eaLnBrk="1" latinLnBrk="0" hangingPunct="1">
              <a:lnSpc>
                <a:spcPct val="90000"/>
              </a:lnSpc>
              <a:spcBef>
                <a:spcPts val="600"/>
              </a:spcBef>
              <a:buSzPct val="25000"/>
              <a:buFont typeface="Verdana" panose="020B0604030504040204" pitchFamily="34" charset="0"/>
              <a:buNone/>
              <a:defRPr sz="1000" i="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Verdana" panose="020B0604030504040204" pitchFamily="34" charset="0"/>
              <a:buNone/>
              <a:defRPr sz="10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err="1">
                <a:ln>
                  <a:noFill/>
                </a:ln>
                <a:solidFill>
                  <a:srgbClr val="75D1B5"/>
                </a:solidFill>
                <a:effectLst/>
                <a:uLnTx/>
                <a:uFillTx/>
                <a:latin typeface="RijksoverheidSansText"/>
                <a:ea typeface="+mn-ea"/>
                <a:cs typeface="+mn-cs"/>
              </a:rPr>
              <a:t>Diensten</a:t>
            </a:r>
            <a:endParaRPr kumimoji="0" lang="nl-NL" sz="2000" b="0" i="0" u="none" strike="noStrike" kern="1200" cap="none" spc="0" normalizeH="0" baseline="0" noProof="0">
              <a:ln>
                <a:noFill/>
              </a:ln>
              <a:solidFill>
                <a:srgbClr val="75D1B5"/>
              </a:solidFill>
              <a:effectLst/>
              <a:uLnTx/>
              <a:uFillTx/>
              <a:latin typeface="RijksoverheidSansText"/>
              <a:ea typeface="+mn-ea"/>
              <a:cs typeface="+mn-cs"/>
            </a:endParaRPr>
          </a:p>
        </p:txBody>
      </p:sp>
      <p:cxnSp>
        <p:nvCxnSpPr>
          <p:cNvPr id="31" name="Straight Arrow Connector 30">
            <a:extLst>
              <a:ext uri="{FF2B5EF4-FFF2-40B4-BE49-F238E27FC236}">
                <a16:creationId xmlns:a16="http://schemas.microsoft.com/office/drawing/2014/main" id="{34FF7F93-1DBD-0C09-8DFA-71B688FA0979}"/>
              </a:ext>
            </a:extLst>
          </p:cNvPr>
          <p:cNvCxnSpPr/>
          <p:nvPr/>
        </p:nvCxnSpPr>
        <p:spPr>
          <a:xfrm>
            <a:off x="4137861" y="2863725"/>
            <a:ext cx="0" cy="18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9EF7AC-A4E1-632F-54F6-D2F3C1EFA73B}"/>
              </a:ext>
            </a:extLst>
          </p:cNvPr>
          <p:cNvCxnSpPr>
            <a:cxnSpLocks/>
          </p:cNvCxnSpPr>
          <p:nvPr/>
        </p:nvCxnSpPr>
        <p:spPr>
          <a:xfrm>
            <a:off x="8637193" y="2211143"/>
            <a:ext cx="0" cy="631210"/>
          </a:xfrm>
          <a:prstGeom prst="straightConnector1">
            <a:avLst/>
          </a:prstGeom>
          <a:ln>
            <a:solidFill>
              <a:srgbClr val="737A2D"/>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7FFE6A-FE61-2B6C-E28D-FCFD18C08797}"/>
              </a:ext>
            </a:extLst>
          </p:cNvPr>
          <p:cNvCxnSpPr>
            <a:cxnSpLocks/>
          </p:cNvCxnSpPr>
          <p:nvPr/>
        </p:nvCxnSpPr>
        <p:spPr>
          <a:xfrm>
            <a:off x="9353611" y="2806423"/>
            <a:ext cx="0" cy="20660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11CAF3B-17C6-F15C-5C56-94DA4B6F0E9B}"/>
              </a:ext>
            </a:extLst>
          </p:cNvPr>
          <p:cNvCxnSpPr>
            <a:cxnSpLocks/>
          </p:cNvCxnSpPr>
          <p:nvPr/>
        </p:nvCxnSpPr>
        <p:spPr>
          <a:xfrm>
            <a:off x="10285387" y="2805202"/>
            <a:ext cx="0" cy="23972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1">
            <a:extLst>
              <a:ext uri="{FF2B5EF4-FFF2-40B4-BE49-F238E27FC236}">
                <a16:creationId xmlns:a16="http://schemas.microsoft.com/office/drawing/2014/main" id="{67CDDD2D-3E33-85AA-75CA-EC583CFB375D}"/>
              </a:ext>
            </a:extLst>
          </p:cNvPr>
          <p:cNvSpPr txBox="1">
            <a:spLocks/>
          </p:cNvSpPr>
          <p:nvPr/>
        </p:nvSpPr>
        <p:spPr>
          <a:xfrm>
            <a:off x="11025222" y="2664249"/>
            <a:ext cx="985046" cy="419825"/>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Font typeface="Verdana" panose="020B060403050404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2"/>
              </a:buClr>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2"/>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Verdana" panose="020B060403050404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lumMod val="50000"/>
                    <a:lumOff val="50000"/>
                  </a:schemeClr>
                </a:solidFill>
                <a:latin typeface="+mn-lt"/>
                <a:ea typeface="+mn-ea"/>
                <a:cs typeface="+mn-cs"/>
              </a:defRPr>
            </a:lvl6pPr>
            <a:lvl7pPr marL="2743200" indent="0" algn="l" defTabSz="914400" rtl="0" eaLnBrk="1" latinLnBrk="0" hangingPunct="1">
              <a:lnSpc>
                <a:spcPct val="90000"/>
              </a:lnSpc>
              <a:spcBef>
                <a:spcPts val="600"/>
              </a:spcBef>
              <a:buSzPct val="25000"/>
              <a:buFont typeface="Verdana" panose="020B0604030504040204" pitchFamily="34" charset="0"/>
              <a:buNone/>
              <a:defRPr sz="1000" b="1" i="0" kern="1200">
                <a:solidFill>
                  <a:schemeClr val="tx2"/>
                </a:solidFill>
                <a:latin typeface="+mn-lt"/>
                <a:ea typeface="+mn-ea"/>
                <a:cs typeface="+mn-cs"/>
              </a:defRPr>
            </a:lvl7pPr>
            <a:lvl8pPr marL="3200400" indent="0" algn="l" defTabSz="914400" rtl="0" eaLnBrk="1" latinLnBrk="0" hangingPunct="1">
              <a:lnSpc>
                <a:spcPct val="90000"/>
              </a:lnSpc>
              <a:spcBef>
                <a:spcPts val="600"/>
              </a:spcBef>
              <a:buSzPct val="25000"/>
              <a:buFont typeface="Verdana" panose="020B0604030504040204" pitchFamily="34" charset="0"/>
              <a:buNone/>
              <a:defRPr sz="1000" i="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Verdana" panose="020B0604030504040204" pitchFamily="34" charset="0"/>
              <a:buNone/>
              <a:defRPr sz="1000" i="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52A1C"/>
              </a:buClr>
              <a:buSzPct val="80000"/>
              <a:buFont typeface="Verdana" panose="020B0604030504040204" pitchFamily="34" charset="0"/>
              <a:buNone/>
              <a:tabLst/>
              <a:defRPr/>
            </a:pPr>
            <a:r>
              <a:rPr kumimoji="0" lang="en-US" sz="2000" b="0" i="0" u="none" strike="noStrike" kern="1200" cap="none" spc="0" normalizeH="0" baseline="0" noProof="0" err="1">
                <a:ln>
                  <a:noFill/>
                </a:ln>
                <a:solidFill>
                  <a:srgbClr val="000000"/>
                </a:solidFill>
                <a:effectLst/>
                <a:uLnTx/>
                <a:uFillTx/>
                <a:latin typeface="RijksoverheidSansText"/>
                <a:ea typeface="+mn-ea"/>
                <a:cs typeface="+mn-cs"/>
              </a:rPr>
              <a:t>Overig</a:t>
            </a:r>
            <a:endParaRPr kumimoji="0" lang="nl-NL" sz="2000" b="0" i="0" u="none" strike="noStrike" kern="1200" cap="none" spc="0" normalizeH="0" baseline="0" noProof="0">
              <a:ln>
                <a:noFill/>
              </a:ln>
              <a:solidFill>
                <a:srgbClr val="000000"/>
              </a:solidFill>
              <a:effectLst/>
              <a:uLnTx/>
              <a:uFillTx/>
              <a:latin typeface="RijksoverheidSansText"/>
              <a:ea typeface="+mn-ea"/>
              <a:cs typeface="+mn-cs"/>
            </a:endParaRPr>
          </a:p>
        </p:txBody>
      </p:sp>
      <p:sp>
        <p:nvSpPr>
          <p:cNvPr id="2" name="TextBox 1">
            <a:extLst>
              <a:ext uri="{FF2B5EF4-FFF2-40B4-BE49-F238E27FC236}">
                <a16:creationId xmlns:a16="http://schemas.microsoft.com/office/drawing/2014/main" id="{E423D8FA-7DC3-8A0A-9049-3C8CB8CD3CAB}"/>
              </a:ext>
            </a:extLst>
          </p:cNvPr>
          <p:cNvSpPr txBox="1"/>
          <p:nvPr/>
        </p:nvSpPr>
        <p:spPr>
          <a:xfrm>
            <a:off x="233024" y="6343163"/>
            <a:ext cx="9239090" cy="400110"/>
          </a:xfrm>
          <a:prstGeom prst="rect">
            <a:avLst/>
          </a:prstGeom>
          <a:noFill/>
        </p:spPr>
        <p:txBody>
          <a:bodyPr wrap="square">
            <a:spAutoFit/>
          </a:bodyPr>
          <a:lstStyle/>
          <a:p>
            <a:r>
              <a:rPr lang="nl-NL" sz="1000" dirty="0">
                <a:solidFill>
                  <a:schemeClr val="tx2">
                    <a:lumMod val="50000"/>
                  </a:schemeClr>
                </a:solidFill>
                <a:latin typeface="Verdana" panose="020B0604030504040204" pitchFamily="34" charset="0"/>
                <a:ea typeface="Verdana" panose="020B0604030504040204" pitchFamily="34" charset="0"/>
              </a:rPr>
              <a:t>Bron:  </a:t>
            </a:r>
            <a:r>
              <a:rPr lang="nl-NL" sz="1000" dirty="0" err="1">
                <a:solidFill>
                  <a:schemeClr val="tx2">
                    <a:lumMod val="50000"/>
                  </a:schemeClr>
                </a:solidFill>
                <a:latin typeface="Verdana" panose="020B0604030504040204" pitchFamily="34" charset="0"/>
                <a:ea typeface="Verdana" panose="020B0604030504040204" pitchFamily="34" charset="0"/>
              </a:rPr>
              <a:t>Steenmeijer</a:t>
            </a:r>
            <a:r>
              <a:rPr lang="nl-NL" sz="1000" dirty="0">
                <a:solidFill>
                  <a:schemeClr val="tx2">
                    <a:lumMod val="50000"/>
                  </a:schemeClr>
                </a:solidFill>
                <a:latin typeface="Verdana" panose="020B0604030504040204" pitchFamily="34" charset="0"/>
                <a:ea typeface="Verdana" panose="020B0604030504040204" pitchFamily="34" charset="0"/>
              </a:rPr>
              <a:t> et al. 2022, </a:t>
            </a:r>
            <a:r>
              <a:rPr lang="en-US" sz="1000" dirty="0">
                <a:solidFill>
                  <a:schemeClr val="tx2">
                    <a:lumMod val="50000"/>
                  </a:schemeClr>
                </a:solidFill>
                <a:latin typeface="Verdana" panose="020B0604030504040204" pitchFamily="34" charset="0"/>
                <a:ea typeface="Verdana" panose="020B0604030504040204" pitchFamily="34" charset="0"/>
              </a:rPr>
              <a:t>The environmental impact of the Dutch health-care sector beyond climate change: an input–output analysis, Lancet Planetary Health, 6: e949–57 &amp; </a:t>
            </a:r>
            <a:r>
              <a:rPr lang="nl-NL" sz="1000" dirty="0">
                <a:solidFill>
                  <a:schemeClr val="tx2">
                    <a:lumMod val="50000"/>
                  </a:schemeClr>
                </a:solidFill>
                <a:latin typeface="Verdana" panose="020B0604030504040204" pitchFamily="34" charset="0"/>
                <a:ea typeface="Verdana" panose="020B0604030504040204" pitchFamily="34" charset="0"/>
              </a:rPr>
              <a:t>Het effect van de Nederlandse zorg op het milieu, RIVM rapport 2022-0127</a:t>
            </a:r>
            <a:endParaRPr lang="en-US" sz="1000" dirty="0">
              <a:solidFill>
                <a:schemeClr val="tx2">
                  <a:lumMod val="50000"/>
                </a:schemeClr>
              </a:solidFill>
              <a:latin typeface="Verdana" panose="020B0604030504040204" pitchFamily="34" charset="0"/>
              <a:ea typeface="Verdana" panose="020B0604030504040204" pitchFamily="34" charset="0"/>
            </a:endParaRPr>
          </a:p>
        </p:txBody>
      </p:sp>
      <p:sp>
        <p:nvSpPr>
          <p:cNvPr id="3" name="Date Placeholder 4">
            <a:extLst>
              <a:ext uri="{FF2B5EF4-FFF2-40B4-BE49-F238E27FC236}">
                <a16:creationId xmlns:a16="http://schemas.microsoft.com/office/drawing/2014/main" id="{AEF2D515-5070-A3C1-7DBE-060A40108530}"/>
              </a:ext>
            </a:extLst>
          </p:cNvPr>
          <p:cNvSpPr txBox="1">
            <a:spLocks/>
          </p:cNvSpPr>
          <p:nvPr/>
        </p:nvSpPr>
        <p:spPr>
          <a:xfrm>
            <a:off x="10722457" y="6511245"/>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1219308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CE46-A5D7-63FA-5A3F-0F381D38F88B}"/>
              </a:ext>
            </a:extLst>
          </p:cNvPr>
          <p:cNvSpPr>
            <a:spLocks noGrp="1"/>
          </p:cNvSpPr>
          <p:nvPr>
            <p:ph type="title"/>
          </p:nvPr>
        </p:nvSpPr>
        <p:spPr>
          <a:xfrm>
            <a:off x="634206" y="229495"/>
            <a:ext cx="10923588" cy="1478877"/>
          </a:xfrm>
        </p:spPr>
        <p:txBody>
          <a:bodyPr>
            <a:normAutofit fontScale="90000"/>
          </a:bodyPr>
          <a:lstStyle/>
          <a:p>
            <a:r>
              <a:rPr lang="en-US" dirty="0" err="1"/>
              <a:t>Milieuvoetafdruk</a:t>
            </a:r>
            <a:r>
              <a:rPr lang="en-US" dirty="0"/>
              <a:t> van </a:t>
            </a:r>
            <a:br>
              <a:rPr lang="en-US" dirty="0"/>
            </a:br>
            <a:r>
              <a:rPr lang="en-US" dirty="0" err="1"/>
              <a:t>chemische</a:t>
            </a:r>
            <a:r>
              <a:rPr lang="en-US" dirty="0"/>
              <a:t> </a:t>
            </a:r>
            <a:r>
              <a:rPr lang="en-US" dirty="0" err="1"/>
              <a:t>producten</a:t>
            </a:r>
            <a:r>
              <a:rPr lang="en-US" dirty="0"/>
              <a:t> </a:t>
            </a:r>
            <a:br>
              <a:rPr lang="en-US" dirty="0"/>
            </a:br>
            <a:r>
              <a:rPr lang="en-US" dirty="0"/>
              <a:t>&amp; </a:t>
            </a:r>
            <a:r>
              <a:rPr lang="en-US" dirty="0" err="1"/>
              <a:t>geneesmiddelen</a:t>
            </a:r>
            <a:r>
              <a:rPr lang="en-US" dirty="0"/>
              <a:t>? </a:t>
            </a:r>
          </a:p>
        </p:txBody>
      </p:sp>
      <p:sp>
        <p:nvSpPr>
          <p:cNvPr id="3" name="Content Placeholder 2">
            <a:extLst>
              <a:ext uri="{FF2B5EF4-FFF2-40B4-BE49-F238E27FC236}">
                <a16:creationId xmlns:a16="http://schemas.microsoft.com/office/drawing/2014/main" id="{7B50DDD5-8327-0434-0D1D-DA577E189018}"/>
              </a:ext>
            </a:extLst>
          </p:cNvPr>
          <p:cNvSpPr>
            <a:spLocks noGrp="1"/>
          </p:cNvSpPr>
          <p:nvPr>
            <p:ph idx="1"/>
          </p:nvPr>
        </p:nvSpPr>
        <p:spPr>
          <a:xfrm>
            <a:off x="407138" y="1561377"/>
            <a:ext cx="11377723" cy="4825399"/>
          </a:xfrm>
        </p:spPr>
        <p:txBody>
          <a:bodyPr numCol="1">
            <a:noAutofit/>
          </a:bodyPr>
          <a:lstStyle/>
          <a:p>
            <a:endParaRPr lang="en-US" sz="2000" dirty="0">
              <a:cs typeface="Calibri"/>
            </a:endParaRPr>
          </a:p>
          <a:p>
            <a:r>
              <a:rPr lang="en-US" sz="2000" dirty="0" err="1">
                <a:cs typeface="Calibri"/>
              </a:rPr>
              <a:t>Levenscyclusanalyses</a:t>
            </a:r>
            <a:r>
              <a:rPr lang="en-US" sz="2000" dirty="0">
                <a:cs typeface="Calibri"/>
              </a:rPr>
              <a:t> (LCA) in de </a:t>
            </a:r>
            <a:r>
              <a:rPr lang="en-US" sz="2000" dirty="0" err="1">
                <a:cs typeface="Calibri"/>
              </a:rPr>
              <a:t>praktijk</a:t>
            </a:r>
            <a:r>
              <a:rPr lang="en-US" sz="2000" dirty="0">
                <a:cs typeface="Calibri"/>
              </a:rPr>
              <a:t>: </a:t>
            </a:r>
          </a:p>
          <a:p>
            <a:pPr lvl="1"/>
            <a:r>
              <a:rPr lang="en-US" dirty="0" err="1">
                <a:cs typeface="Calibri"/>
              </a:rPr>
              <a:t>Weinig</a:t>
            </a:r>
            <a:r>
              <a:rPr lang="en-US" dirty="0">
                <a:cs typeface="Calibri"/>
              </a:rPr>
              <a:t> inventory data</a:t>
            </a:r>
          </a:p>
          <a:p>
            <a:pPr lvl="2"/>
            <a:r>
              <a:rPr lang="nl-NL" sz="2000" dirty="0"/>
              <a:t>Grondstofgebruik</a:t>
            </a:r>
          </a:p>
          <a:p>
            <a:pPr lvl="2"/>
            <a:r>
              <a:rPr lang="nl-NL" sz="2000" dirty="0"/>
              <a:t>Energieverbruik (en soort energie mix) </a:t>
            </a:r>
          </a:p>
          <a:p>
            <a:pPr lvl="2"/>
            <a:r>
              <a:rPr lang="nl-NL" sz="2000" dirty="0"/>
              <a:t>Waterverbruik</a:t>
            </a:r>
          </a:p>
          <a:p>
            <a:pPr lvl="2"/>
            <a:r>
              <a:rPr lang="nl-NL" sz="2000" dirty="0"/>
              <a:t>Transportafstanden </a:t>
            </a:r>
          </a:p>
          <a:p>
            <a:pPr lvl="2"/>
            <a:r>
              <a:rPr lang="nl-NL" sz="2000" dirty="0"/>
              <a:t>Afval van geneesmiddelproductie</a:t>
            </a:r>
          </a:p>
          <a:p>
            <a:pPr lvl="1"/>
            <a:r>
              <a:rPr lang="en-US" dirty="0" err="1">
                <a:cs typeface="Calibri"/>
              </a:rPr>
              <a:t>Wisselende</a:t>
            </a:r>
            <a:r>
              <a:rPr lang="en-US" dirty="0">
                <a:cs typeface="Calibri"/>
              </a:rPr>
              <a:t> scopes</a:t>
            </a:r>
          </a:p>
          <a:p>
            <a:pPr lvl="1"/>
            <a:r>
              <a:rPr lang="en-US" dirty="0" err="1">
                <a:cs typeface="Calibri"/>
              </a:rPr>
              <a:t>Verschillende</a:t>
            </a:r>
            <a:r>
              <a:rPr lang="en-US" dirty="0">
                <a:cs typeface="Calibri"/>
              </a:rPr>
              <a:t> </a:t>
            </a:r>
            <a:r>
              <a:rPr lang="en-US" dirty="0" err="1">
                <a:cs typeface="Calibri"/>
              </a:rPr>
              <a:t>milieueffectcategorieën</a:t>
            </a:r>
            <a:endParaRPr lang="en-US" dirty="0">
              <a:cs typeface="Calibri"/>
            </a:endParaRPr>
          </a:p>
          <a:p>
            <a:pPr lvl="1"/>
            <a:endParaRPr lang="en-US" dirty="0">
              <a:cs typeface="Calibri"/>
            </a:endParaRPr>
          </a:p>
          <a:p>
            <a:r>
              <a:rPr lang="nl-NL" sz="2000" dirty="0"/>
              <a:t>Kijk naar oplosmiddelen, hulpstoffen en werkzame stoffen (actieve ingrediënten).</a:t>
            </a:r>
            <a:endParaRPr lang="en-US" sz="2000" dirty="0">
              <a:cs typeface="Calibri"/>
            </a:endParaRPr>
          </a:p>
          <a:p>
            <a:pPr lvl="1"/>
            <a:endParaRPr lang="en-US" dirty="0">
              <a:cs typeface="Calibri"/>
            </a:endParaRPr>
          </a:p>
          <a:p>
            <a:endParaRPr lang="en-US" sz="2000" dirty="0">
              <a:cs typeface="Calibri"/>
            </a:endParaRPr>
          </a:p>
          <a:p>
            <a:pPr marL="313200" lvl="1" indent="0">
              <a:buNone/>
            </a:pPr>
            <a:endParaRPr lang="en-US" dirty="0">
              <a:cs typeface="Calibri"/>
            </a:endParaRPr>
          </a:p>
        </p:txBody>
      </p:sp>
      <p:sp>
        <p:nvSpPr>
          <p:cNvPr id="6" name="Slide Number Placeholder 5">
            <a:extLst>
              <a:ext uri="{FF2B5EF4-FFF2-40B4-BE49-F238E27FC236}">
                <a16:creationId xmlns:a16="http://schemas.microsoft.com/office/drawing/2014/main" id="{327FA117-9FAF-4DA8-BE3E-3F663D1328BE}"/>
              </a:ext>
            </a:extLst>
          </p:cNvPr>
          <p:cNvSpPr>
            <a:spLocks noGrp="1"/>
          </p:cNvSpPr>
          <p:nvPr>
            <p:ph type="sldNum" sz="quarter" idx="12"/>
          </p:nvPr>
        </p:nvSpPr>
        <p:spPr/>
        <p:txBody>
          <a:bodyPr/>
          <a:lstStyle/>
          <a:p>
            <a:fld id="{10A0A6AF-03C5-477E-939A-E28F7E7F05EA}" type="slidenum">
              <a:rPr lang="nl-NL" smtClean="0"/>
              <a:pPr/>
              <a:t>28</a:t>
            </a:fld>
            <a:endParaRPr lang="nl-NL" dirty="0"/>
          </a:p>
        </p:txBody>
      </p:sp>
      <p:pic>
        <p:nvPicPr>
          <p:cNvPr id="10" name="Graphic 9" descr="Homeopathy outline">
            <a:extLst>
              <a:ext uri="{FF2B5EF4-FFF2-40B4-BE49-F238E27FC236}">
                <a16:creationId xmlns:a16="http://schemas.microsoft.com/office/drawing/2014/main" id="{B38460B3-6467-DA92-7F0E-23513E66EF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7891" y="2225566"/>
            <a:ext cx="3834809" cy="3834809"/>
          </a:xfrm>
          <a:prstGeom prst="rect">
            <a:avLst/>
          </a:prstGeom>
        </p:spPr>
      </p:pic>
      <p:sp>
        <p:nvSpPr>
          <p:cNvPr id="8" name="Date Placeholder 4">
            <a:extLst>
              <a:ext uri="{FF2B5EF4-FFF2-40B4-BE49-F238E27FC236}">
                <a16:creationId xmlns:a16="http://schemas.microsoft.com/office/drawing/2014/main" id="{1F9398B8-2592-4F08-8FE9-276F1C33B7D8}"/>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9" name="TextBox 8">
            <a:extLst>
              <a:ext uri="{FF2B5EF4-FFF2-40B4-BE49-F238E27FC236}">
                <a16:creationId xmlns:a16="http://schemas.microsoft.com/office/drawing/2014/main" id="{049AF9E2-389D-407D-9AED-C86E22D352DB}"/>
              </a:ext>
            </a:extLst>
          </p:cNvPr>
          <p:cNvSpPr txBox="1"/>
          <p:nvPr/>
        </p:nvSpPr>
        <p:spPr>
          <a:xfrm>
            <a:off x="407138" y="6460223"/>
            <a:ext cx="7784959" cy="246221"/>
          </a:xfrm>
          <a:prstGeom prst="rect">
            <a:avLst/>
          </a:prstGeom>
          <a:noFill/>
        </p:spPr>
        <p:txBody>
          <a:bodyPr wrap="square">
            <a:spAutoFit/>
          </a:bodyPr>
          <a:lstStyle/>
          <a:p>
            <a:r>
              <a:rPr lang="nl-NL" sz="1000" dirty="0">
                <a:solidFill>
                  <a:schemeClr val="tx2">
                    <a:lumMod val="50000"/>
                  </a:schemeClr>
                </a:solidFill>
              </a:rPr>
              <a:t>Bron: Het effect van de Nederlandse zorg op het milieu, RIVM rapport 2022-0127</a:t>
            </a:r>
            <a:endParaRPr lang="en-US" sz="1000" dirty="0">
              <a:solidFill>
                <a:schemeClr val="tx2">
                  <a:lumMod val="50000"/>
                </a:schemeClr>
              </a:solidFill>
            </a:endParaRPr>
          </a:p>
        </p:txBody>
      </p:sp>
    </p:spTree>
    <p:extLst>
      <p:ext uri="{BB962C8B-B14F-4D97-AF65-F5344CB8AC3E}">
        <p14:creationId xmlns:p14="http://schemas.microsoft.com/office/powerpoint/2010/main" val="1922812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F141E75-94B7-4007-85E4-C128E28B6488}"/>
              </a:ext>
            </a:extLst>
          </p:cNvPr>
          <p:cNvSpPr>
            <a:spLocks noGrp="1"/>
          </p:cNvSpPr>
          <p:nvPr>
            <p:ph type="sldNum" sz="quarter" idx="12"/>
          </p:nvPr>
        </p:nvSpPr>
        <p:spPr>
          <a:xfrm>
            <a:off x="6553199" y="6200942"/>
            <a:ext cx="5005389" cy="322075"/>
          </a:xfrm>
        </p:spPr>
        <p:txBody>
          <a:bodyPr/>
          <a:lstStyle/>
          <a:p>
            <a:fld id="{10A0A6AF-03C5-477E-939A-E28F7E7F05EA}" type="slidenum">
              <a:rPr lang="nl-NL" smtClean="0"/>
              <a:pPr/>
              <a:t>29</a:t>
            </a:fld>
            <a:endParaRPr lang="nl-NL"/>
          </a:p>
        </p:txBody>
      </p:sp>
      <p:graphicFrame>
        <p:nvGraphicFramePr>
          <p:cNvPr id="4" name="Table 3">
            <a:extLst>
              <a:ext uri="{FF2B5EF4-FFF2-40B4-BE49-F238E27FC236}">
                <a16:creationId xmlns:a16="http://schemas.microsoft.com/office/drawing/2014/main" id="{A49BB6AE-BB9C-5BE8-6EB8-29E0B25BA2C6}"/>
              </a:ext>
            </a:extLst>
          </p:cNvPr>
          <p:cNvGraphicFramePr>
            <a:graphicFrameLocks noGrp="1"/>
          </p:cNvGraphicFramePr>
          <p:nvPr>
            <p:extLst>
              <p:ext uri="{D42A27DB-BD31-4B8C-83A1-F6EECF244321}">
                <p14:modId xmlns:p14="http://schemas.microsoft.com/office/powerpoint/2010/main" val="1592670801"/>
              </p:ext>
            </p:extLst>
          </p:nvPr>
        </p:nvGraphicFramePr>
        <p:xfrm>
          <a:off x="142080" y="1731002"/>
          <a:ext cx="3627032" cy="4769388"/>
        </p:xfrm>
        <a:graphic>
          <a:graphicData uri="http://schemas.openxmlformats.org/drawingml/2006/table">
            <a:tbl>
              <a:tblPr firstRow="1" firstCol="1" bandRow="1">
                <a:tableStyleId>{5C22544A-7EE6-4342-B048-85BDC9FD1C3A}</a:tableStyleId>
              </a:tblPr>
              <a:tblGrid>
                <a:gridCol w="3627032">
                  <a:extLst>
                    <a:ext uri="{9D8B030D-6E8A-4147-A177-3AD203B41FA5}">
                      <a16:colId xmlns:a16="http://schemas.microsoft.com/office/drawing/2014/main" val="1315682790"/>
                    </a:ext>
                  </a:extLst>
                </a:gridCol>
              </a:tblGrid>
              <a:tr h="494369">
                <a:tc>
                  <a:txBody>
                    <a:bodyPr/>
                    <a:lstStyle/>
                    <a:p>
                      <a:pPr marL="0" marR="0" fontAlgn="auto" hangingPunct="1">
                        <a:lnSpc>
                          <a:spcPts val="1200"/>
                        </a:lnSpc>
                        <a:spcBef>
                          <a:spcPts val="0"/>
                        </a:spcBef>
                        <a:spcAft>
                          <a:spcPts val="0"/>
                        </a:spcAft>
                      </a:pPr>
                      <a:r>
                        <a:rPr lang="nl-NL" sz="1800" dirty="0">
                          <a:solidFill>
                            <a:schemeClr val="tx1"/>
                          </a:solidFill>
                          <a:effectLst/>
                        </a:rPr>
                        <a:t>Werkzame stof</a:t>
                      </a:r>
                      <a:endParaRPr lang="en-US" sz="180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797122075"/>
                  </a:ext>
                </a:extLst>
              </a:tr>
              <a:tr h="668674">
                <a:tc>
                  <a:txBody>
                    <a:bodyPr/>
                    <a:lstStyle/>
                    <a:p>
                      <a:pPr marL="0" marR="0" fontAlgn="auto" hangingPunct="1">
                        <a:lnSpc>
                          <a:spcPts val="1200"/>
                        </a:lnSpc>
                        <a:spcBef>
                          <a:spcPts val="0"/>
                        </a:spcBef>
                        <a:spcAft>
                          <a:spcPts val="0"/>
                        </a:spcAft>
                      </a:pPr>
                      <a:r>
                        <a:rPr lang="nl-NL" sz="1800" b="0" dirty="0">
                          <a:solidFill>
                            <a:schemeClr val="tx1"/>
                          </a:solidFill>
                          <a:effectLst/>
                        </a:rPr>
                        <a:t>Acetylsalicylzuur</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1889148059"/>
                  </a:ext>
                </a:extLst>
              </a:tr>
              <a:tr h="494369">
                <a:tc>
                  <a:txBody>
                    <a:bodyPr/>
                    <a:lstStyle/>
                    <a:p>
                      <a:pPr marL="0" marR="0" fontAlgn="auto" hangingPunct="1">
                        <a:lnSpc>
                          <a:spcPts val="1200"/>
                        </a:lnSpc>
                        <a:spcBef>
                          <a:spcPts val="0"/>
                        </a:spcBef>
                        <a:spcAft>
                          <a:spcPts val="0"/>
                        </a:spcAft>
                      </a:pPr>
                      <a:r>
                        <a:rPr lang="nl-NL" sz="1800" b="0" dirty="0">
                          <a:solidFill>
                            <a:schemeClr val="tx1"/>
                          </a:solidFill>
                          <a:effectLst/>
                        </a:rPr>
                        <a:t>Clopidogrel/​acetylsalicylzuur</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1625637260"/>
                  </a:ext>
                </a:extLst>
              </a:tr>
              <a:tr h="494369">
                <a:tc>
                  <a:txBody>
                    <a:bodyPr/>
                    <a:lstStyle/>
                    <a:p>
                      <a:pPr marL="0" marR="0" fontAlgn="auto" hangingPunct="1">
                        <a:lnSpc>
                          <a:spcPts val="1200"/>
                        </a:lnSpc>
                        <a:spcBef>
                          <a:spcPts val="0"/>
                        </a:spcBef>
                        <a:spcAft>
                          <a:spcPts val="0"/>
                        </a:spcAft>
                      </a:pPr>
                      <a:r>
                        <a:rPr lang="nl-NL" sz="1800" b="0" dirty="0">
                          <a:solidFill>
                            <a:schemeClr val="tx1"/>
                          </a:solidFill>
                          <a:effectLst/>
                        </a:rPr>
                        <a:t>Acetylsalicylzuur</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342971824"/>
                  </a:ext>
                </a:extLst>
              </a:tr>
              <a:tr h="668674">
                <a:tc>
                  <a:txBody>
                    <a:bodyPr/>
                    <a:lstStyle/>
                    <a:p>
                      <a:pPr marL="0" marR="0" fontAlgn="auto" hangingPunct="1">
                        <a:lnSpc>
                          <a:spcPts val="1200"/>
                        </a:lnSpc>
                        <a:spcBef>
                          <a:spcPts val="0"/>
                        </a:spcBef>
                        <a:spcAft>
                          <a:spcPts val="0"/>
                        </a:spcAft>
                      </a:pPr>
                      <a:r>
                        <a:rPr lang="nl-NL" sz="1800" b="0" dirty="0">
                          <a:solidFill>
                            <a:schemeClr val="tx1"/>
                          </a:solidFill>
                          <a:effectLst/>
                        </a:rPr>
                        <a:t>Acetylsalicylzuur </a:t>
                      </a:r>
                      <a:r>
                        <a:rPr lang="nl-NL" sz="1800" b="0" dirty="0" err="1">
                          <a:solidFill>
                            <a:schemeClr val="tx1"/>
                          </a:solidFill>
                          <a:effectLst/>
                        </a:rPr>
                        <a:t>prep</a:t>
                      </a:r>
                      <a:r>
                        <a:rPr lang="nl-NL" sz="1800" b="0" dirty="0">
                          <a:solidFill>
                            <a:schemeClr val="tx1"/>
                          </a:solidFill>
                          <a:effectLst/>
                        </a:rPr>
                        <a:t>.</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2319726583"/>
                  </a:ext>
                </a:extLst>
              </a:tr>
              <a:tr h="320065">
                <a:tc>
                  <a:txBody>
                    <a:bodyPr/>
                    <a:lstStyle/>
                    <a:p>
                      <a:pPr marL="0" marR="0" fontAlgn="auto" hangingPunct="1">
                        <a:lnSpc>
                          <a:spcPts val="1200"/>
                        </a:lnSpc>
                        <a:spcBef>
                          <a:spcPts val="0"/>
                        </a:spcBef>
                        <a:spcAft>
                          <a:spcPts val="0"/>
                        </a:spcAft>
                      </a:pPr>
                      <a:r>
                        <a:rPr lang="nl-NL" sz="1800" b="0" dirty="0">
                          <a:solidFill>
                            <a:schemeClr val="tx1"/>
                          </a:solidFill>
                          <a:effectLst/>
                        </a:rPr>
                        <a:t>Ibuprofen</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4061626862"/>
                  </a:ext>
                </a:extLst>
              </a:tr>
              <a:tr h="320065">
                <a:tc>
                  <a:txBody>
                    <a:bodyPr/>
                    <a:lstStyle/>
                    <a:p>
                      <a:pPr marL="0" marR="0" fontAlgn="auto" hangingPunct="1">
                        <a:lnSpc>
                          <a:spcPts val="1200"/>
                        </a:lnSpc>
                        <a:spcBef>
                          <a:spcPts val="0"/>
                        </a:spcBef>
                        <a:spcAft>
                          <a:spcPts val="0"/>
                        </a:spcAft>
                      </a:pPr>
                      <a:r>
                        <a:rPr lang="nl-NL" sz="1800" b="0" dirty="0" err="1">
                          <a:solidFill>
                            <a:schemeClr val="tx1"/>
                          </a:solidFill>
                          <a:effectLst/>
                        </a:rPr>
                        <a:t>Naproxen</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828433418"/>
                  </a:ext>
                </a:extLst>
              </a:tr>
              <a:tr h="494369">
                <a:tc>
                  <a:txBody>
                    <a:bodyPr/>
                    <a:lstStyle/>
                    <a:p>
                      <a:pPr marL="0" marR="0" fontAlgn="auto" hangingPunct="1">
                        <a:lnSpc>
                          <a:spcPts val="1200"/>
                        </a:lnSpc>
                        <a:spcBef>
                          <a:spcPts val="0"/>
                        </a:spcBef>
                        <a:spcAft>
                          <a:spcPts val="0"/>
                        </a:spcAft>
                      </a:pPr>
                      <a:r>
                        <a:rPr lang="nl-NL" sz="1800" b="0" dirty="0" err="1">
                          <a:solidFill>
                            <a:schemeClr val="tx1"/>
                          </a:solidFill>
                          <a:effectLst/>
                        </a:rPr>
                        <a:t>Naproxen</a:t>
                      </a:r>
                      <a:r>
                        <a:rPr lang="nl-NL" sz="1800" b="0" dirty="0">
                          <a:solidFill>
                            <a:schemeClr val="tx1"/>
                          </a:solidFill>
                          <a:effectLst/>
                        </a:rPr>
                        <a:t> met </a:t>
                      </a:r>
                      <a:r>
                        <a:rPr lang="nl-NL" sz="1800" b="0" dirty="0" err="1">
                          <a:solidFill>
                            <a:schemeClr val="tx1"/>
                          </a:solidFill>
                          <a:effectLst/>
                        </a:rPr>
                        <a:t>esomeprazol</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3314969910"/>
                  </a:ext>
                </a:extLst>
              </a:tr>
              <a:tr h="320065">
                <a:tc>
                  <a:txBody>
                    <a:bodyPr/>
                    <a:lstStyle/>
                    <a:p>
                      <a:pPr marL="0" marR="0" fontAlgn="auto" hangingPunct="1">
                        <a:lnSpc>
                          <a:spcPts val="1200"/>
                        </a:lnSpc>
                        <a:spcBef>
                          <a:spcPts val="0"/>
                        </a:spcBef>
                        <a:spcAft>
                          <a:spcPts val="0"/>
                        </a:spcAft>
                      </a:pPr>
                      <a:r>
                        <a:rPr lang="nl-NL" sz="1800" b="0" dirty="0">
                          <a:solidFill>
                            <a:schemeClr val="tx1"/>
                          </a:solidFill>
                          <a:effectLst/>
                        </a:rPr>
                        <a:t>Paracetamol</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268642366"/>
                  </a:ext>
                </a:extLst>
              </a:tr>
              <a:tr h="494369">
                <a:tc>
                  <a:txBody>
                    <a:bodyPr/>
                    <a:lstStyle/>
                    <a:p>
                      <a:pPr marL="0" marR="0" fontAlgn="auto" hangingPunct="1">
                        <a:lnSpc>
                          <a:spcPts val="1200"/>
                        </a:lnSpc>
                        <a:spcBef>
                          <a:spcPts val="0"/>
                        </a:spcBef>
                        <a:spcAft>
                          <a:spcPts val="0"/>
                        </a:spcAft>
                      </a:pPr>
                      <a:r>
                        <a:rPr lang="nl-NL" sz="1800" b="0" dirty="0" err="1">
                          <a:solidFill>
                            <a:schemeClr val="tx1"/>
                          </a:solidFill>
                          <a:effectLst/>
                        </a:rPr>
                        <a:t>Tramadol</a:t>
                      </a:r>
                      <a:r>
                        <a:rPr lang="nl-NL" sz="1800" b="0" dirty="0">
                          <a:solidFill>
                            <a:schemeClr val="tx1"/>
                          </a:solidFill>
                          <a:effectLst/>
                        </a:rPr>
                        <a:t> met paracetamol</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136099052"/>
                  </a:ext>
                </a:extLst>
              </a:tr>
            </a:tbl>
          </a:graphicData>
        </a:graphic>
      </p:graphicFrame>
      <p:sp>
        <p:nvSpPr>
          <p:cNvPr id="10" name="Rectangle 9">
            <a:extLst>
              <a:ext uri="{FF2B5EF4-FFF2-40B4-BE49-F238E27FC236}">
                <a16:creationId xmlns:a16="http://schemas.microsoft.com/office/drawing/2014/main" id="{222BE9C9-61AD-4812-A0FE-CF11585CB650}"/>
              </a:ext>
            </a:extLst>
          </p:cNvPr>
          <p:cNvSpPr/>
          <p:nvPr/>
        </p:nvSpPr>
        <p:spPr>
          <a:xfrm>
            <a:off x="6888260" y="2265028"/>
            <a:ext cx="5315807" cy="3912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8" name="Table 7">
            <a:extLst>
              <a:ext uri="{FF2B5EF4-FFF2-40B4-BE49-F238E27FC236}">
                <a16:creationId xmlns:a16="http://schemas.microsoft.com/office/drawing/2014/main" id="{25AA043B-23DE-9294-D569-5F99339F3D90}"/>
              </a:ext>
            </a:extLst>
          </p:cNvPr>
          <p:cNvGraphicFramePr>
            <a:graphicFrameLocks noGrp="1"/>
          </p:cNvGraphicFramePr>
          <p:nvPr>
            <p:extLst>
              <p:ext uri="{D42A27DB-BD31-4B8C-83A1-F6EECF244321}">
                <p14:modId xmlns:p14="http://schemas.microsoft.com/office/powerpoint/2010/main" val="2735324987"/>
              </p:ext>
            </p:extLst>
          </p:nvPr>
        </p:nvGraphicFramePr>
        <p:xfrm>
          <a:off x="8179199" y="1731002"/>
          <a:ext cx="1376343" cy="4769386"/>
        </p:xfrm>
        <a:graphic>
          <a:graphicData uri="http://schemas.openxmlformats.org/drawingml/2006/table">
            <a:tbl>
              <a:tblPr firstRow="1" firstCol="1" bandRow="1">
                <a:tableStyleId>{5C22544A-7EE6-4342-B048-85BDC9FD1C3A}</a:tableStyleId>
              </a:tblPr>
              <a:tblGrid>
                <a:gridCol w="1376343">
                  <a:extLst>
                    <a:ext uri="{9D8B030D-6E8A-4147-A177-3AD203B41FA5}">
                      <a16:colId xmlns:a16="http://schemas.microsoft.com/office/drawing/2014/main" val="3470937708"/>
                    </a:ext>
                  </a:extLst>
                </a:gridCol>
              </a:tblGrid>
              <a:tr h="580072">
                <a:tc>
                  <a:txBody>
                    <a:bodyPr/>
                    <a:lstStyle/>
                    <a:p>
                      <a:pPr marL="0" marR="0" algn="l" fontAlgn="auto" hangingPunct="1">
                        <a:lnSpc>
                          <a:spcPts val="1200"/>
                        </a:lnSpc>
                        <a:spcBef>
                          <a:spcPts val="0"/>
                        </a:spcBef>
                        <a:spcAft>
                          <a:spcPts val="0"/>
                        </a:spcAft>
                      </a:pPr>
                      <a:r>
                        <a:rPr lang="nl-NL" sz="1800" b="0" dirty="0">
                          <a:solidFill>
                            <a:schemeClr val="tx1"/>
                          </a:solidFill>
                          <a:effectLst/>
                        </a:rPr>
                        <a:t>g CO</a:t>
                      </a:r>
                      <a:r>
                        <a:rPr lang="nl-NL" sz="1800" b="0" baseline="-25000" dirty="0">
                          <a:solidFill>
                            <a:schemeClr val="tx1"/>
                          </a:solidFill>
                          <a:effectLst/>
                        </a:rPr>
                        <a:t>2</a:t>
                      </a:r>
                      <a:r>
                        <a:rPr lang="nl-NL" sz="1800" b="0" dirty="0">
                          <a:solidFill>
                            <a:schemeClr val="tx1"/>
                          </a:solidFill>
                          <a:effectLst/>
                        </a:rPr>
                        <a:t>-eq</a:t>
                      </a:r>
                    </a:p>
                    <a:p>
                      <a:pPr marL="0" marR="0" algn="l" fontAlgn="auto" hangingPunct="1">
                        <a:lnSpc>
                          <a:spcPts val="1200"/>
                        </a:lnSpc>
                        <a:spcBef>
                          <a:spcPts val="0"/>
                        </a:spcBef>
                        <a:spcAft>
                          <a:spcPts val="0"/>
                        </a:spcAft>
                      </a:pPr>
                      <a:endParaRPr lang="en-US" sz="1800" b="0" dirty="0">
                        <a:solidFill>
                          <a:schemeClr val="tx1"/>
                        </a:solidFill>
                        <a:effectLst/>
                      </a:endParaRPr>
                    </a:p>
                    <a:p>
                      <a:pPr marL="0" marR="0" algn="r" fontAlgn="auto" hangingPunct="1">
                        <a:lnSpc>
                          <a:spcPts val="1200"/>
                        </a:lnSpc>
                        <a:spcBef>
                          <a:spcPts val="0"/>
                        </a:spcBef>
                        <a:spcAft>
                          <a:spcPts val="0"/>
                        </a:spcAft>
                      </a:pPr>
                      <a:r>
                        <a:rPr lang="nl-NL" sz="1800" b="0" dirty="0">
                          <a:solidFill>
                            <a:schemeClr val="tx1"/>
                          </a:solidFill>
                          <a:effectLst/>
                        </a:rPr>
                        <a:t>/DD</a:t>
                      </a:r>
                      <a:endParaRPr lang="en-US" sz="1800" b="0" dirty="0">
                        <a:solidFill>
                          <a:schemeClr val="tx1"/>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45183" marR="45183" marT="0" marB="0" anchor="ctr">
                    <a:solidFill>
                      <a:schemeClr val="accent5">
                        <a:lumMod val="20000"/>
                        <a:lumOff val="80000"/>
                      </a:schemeClr>
                    </a:solidFill>
                  </a:tcPr>
                </a:tc>
                <a:extLst>
                  <a:ext uri="{0D108BD9-81ED-4DB2-BD59-A6C34878D82A}">
                    <a16:rowId xmlns:a16="http://schemas.microsoft.com/office/drawing/2014/main" val="3355635881"/>
                  </a:ext>
                </a:extLst>
              </a:tr>
              <a:tr h="655269">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0,49</a:t>
                      </a:r>
                    </a:p>
                  </a:txBody>
                  <a:tcPr marL="45183" marR="45183" marT="0" marB="0" anchor="ctr">
                    <a:solidFill>
                      <a:schemeClr val="bg1">
                        <a:lumMod val="75000"/>
                      </a:schemeClr>
                    </a:solidFill>
                  </a:tcPr>
                </a:tc>
                <a:extLst>
                  <a:ext uri="{0D108BD9-81ED-4DB2-BD59-A6C34878D82A}">
                    <a16:rowId xmlns:a16="http://schemas.microsoft.com/office/drawing/2014/main" val="1136738357"/>
                  </a:ext>
                </a:extLst>
              </a:tr>
              <a:tr h="484458">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0,37</a:t>
                      </a:r>
                    </a:p>
                  </a:txBody>
                  <a:tcPr marL="45183" marR="45183" marT="0" marB="0" anchor="ctr">
                    <a:solidFill>
                      <a:schemeClr val="bg1">
                        <a:lumMod val="75000"/>
                      </a:schemeClr>
                    </a:solidFill>
                  </a:tcPr>
                </a:tc>
                <a:extLst>
                  <a:ext uri="{0D108BD9-81ED-4DB2-BD59-A6C34878D82A}">
                    <a16:rowId xmlns:a16="http://schemas.microsoft.com/office/drawing/2014/main" val="20295150"/>
                  </a:ext>
                </a:extLst>
              </a:tr>
              <a:tr h="484458">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4,9</a:t>
                      </a:r>
                    </a:p>
                  </a:txBody>
                  <a:tcPr marL="45183" marR="45183" marT="0" marB="0" anchor="ctr">
                    <a:solidFill>
                      <a:schemeClr val="bg1">
                        <a:lumMod val="75000"/>
                      </a:schemeClr>
                    </a:solidFill>
                  </a:tcPr>
                </a:tc>
                <a:extLst>
                  <a:ext uri="{0D108BD9-81ED-4DB2-BD59-A6C34878D82A}">
                    <a16:rowId xmlns:a16="http://schemas.microsoft.com/office/drawing/2014/main" val="1106950771"/>
                  </a:ext>
                </a:extLst>
              </a:tr>
              <a:tr h="655269">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13,23</a:t>
                      </a:r>
                    </a:p>
                  </a:txBody>
                  <a:tcPr marL="45183" marR="45183" marT="0" marB="0" anchor="ctr">
                    <a:solidFill>
                      <a:schemeClr val="bg1">
                        <a:lumMod val="75000"/>
                      </a:schemeClr>
                    </a:solidFill>
                  </a:tcPr>
                </a:tc>
                <a:extLst>
                  <a:ext uri="{0D108BD9-81ED-4DB2-BD59-A6C34878D82A}">
                    <a16:rowId xmlns:a16="http://schemas.microsoft.com/office/drawing/2014/main" val="2643141467"/>
                  </a:ext>
                </a:extLst>
              </a:tr>
              <a:tr h="313648">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3,72</a:t>
                      </a:r>
                    </a:p>
                  </a:txBody>
                  <a:tcPr marL="45183" marR="45183" marT="0" marB="0" anchor="ctr">
                    <a:solidFill>
                      <a:schemeClr val="bg1">
                        <a:lumMod val="75000"/>
                      </a:schemeClr>
                    </a:solidFill>
                  </a:tcPr>
                </a:tc>
                <a:extLst>
                  <a:ext uri="{0D108BD9-81ED-4DB2-BD59-A6C34878D82A}">
                    <a16:rowId xmlns:a16="http://schemas.microsoft.com/office/drawing/2014/main" val="816808062"/>
                  </a:ext>
                </a:extLst>
              </a:tr>
              <a:tr h="313648">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1,15</a:t>
                      </a:r>
                    </a:p>
                  </a:txBody>
                  <a:tcPr marL="45183" marR="45183" marT="0" marB="0" anchor="ctr">
                    <a:solidFill>
                      <a:schemeClr val="bg1">
                        <a:lumMod val="75000"/>
                      </a:schemeClr>
                    </a:solidFill>
                  </a:tcPr>
                </a:tc>
                <a:extLst>
                  <a:ext uri="{0D108BD9-81ED-4DB2-BD59-A6C34878D82A}">
                    <a16:rowId xmlns:a16="http://schemas.microsoft.com/office/drawing/2014/main" val="2111833566"/>
                  </a:ext>
                </a:extLst>
              </a:tr>
              <a:tr h="484458">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1,15</a:t>
                      </a:r>
                    </a:p>
                  </a:txBody>
                  <a:tcPr marL="45183" marR="45183" marT="0" marB="0" anchor="ctr">
                    <a:solidFill>
                      <a:schemeClr val="bg1">
                        <a:lumMod val="75000"/>
                      </a:schemeClr>
                    </a:solidFill>
                  </a:tcPr>
                </a:tc>
                <a:extLst>
                  <a:ext uri="{0D108BD9-81ED-4DB2-BD59-A6C34878D82A}">
                    <a16:rowId xmlns:a16="http://schemas.microsoft.com/office/drawing/2014/main" val="3788326114"/>
                  </a:ext>
                </a:extLst>
              </a:tr>
              <a:tr h="313648">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23,4</a:t>
                      </a:r>
                    </a:p>
                  </a:txBody>
                  <a:tcPr marL="45183" marR="45183" marT="0" marB="0" anchor="ctr">
                    <a:solidFill>
                      <a:schemeClr val="bg1">
                        <a:lumMod val="75000"/>
                      </a:schemeClr>
                    </a:solidFill>
                  </a:tcPr>
                </a:tc>
                <a:extLst>
                  <a:ext uri="{0D108BD9-81ED-4DB2-BD59-A6C34878D82A}">
                    <a16:rowId xmlns:a16="http://schemas.microsoft.com/office/drawing/2014/main" val="1403386615"/>
                  </a:ext>
                </a:extLst>
              </a:tr>
              <a:tr h="484458">
                <a:tc>
                  <a:txBody>
                    <a:bodyPr/>
                    <a:lstStyle/>
                    <a:p>
                      <a:pPr marL="0" marR="0" algn="r" fontAlgn="auto" hangingPunct="1">
                        <a:lnSpc>
                          <a:spcPts val="1200"/>
                        </a:lnSpc>
                        <a:spcBef>
                          <a:spcPts val="0"/>
                        </a:spcBef>
                        <a:spcAft>
                          <a:spcPts val="0"/>
                        </a:spcAft>
                      </a:pPr>
                      <a:r>
                        <a:rPr lang="en-US" sz="1800" b="0" dirty="0">
                          <a:solidFill>
                            <a:schemeClr val="tx1"/>
                          </a:solidFill>
                          <a:effectLst/>
                          <a:latin typeface="+mn-lt"/>
                          <a:ea typeface="MS Mincho" panose="02020609040205080304" pitchFamily="49" charset="-128"/>
                          <a:cs typeface="Times New Roman" panose="02020603050405020304" pitchFamily="18" charset="0"/>
                        </a:rPr>
                        <a:t>23,4</a:t>
                      </a:r>
                    </a:p>
                  </a:txBody>
                  <a:tcPr marL="45183" marR="45183" marT="0" marB="0" anchor="ctr">
                    <a:solidFill>
                      <a:schemeClr val="bg1">
                        <a:lumMod val="75000"/>
                      </a:schemeClr>
                    </a:solidFill>
                  </a:tcPr>
                </a:tc>
                <a:extLst>
                  <a:ext uri="{0D108BD9-81ED-4DB2-BD59-A6C34878D82A}">
                    <a16:rowId xmlns:a16="http://schemas.microsoft.com/office/drawing/2014/main" val="2965023002"/>
                  </a:ext>
                </a:extLst>
              </a:tr>
            </a:tbl>
          </a:graphicData>
        </a:graphic>
      </p:graphicFrame>
      <p:sp>
        <p:nvSpPr>
          <p:cNvPr id="14" name="Callout: Right Arrow 13">
            <a:extLst>
              <a:ext uri="{FF2B5EF4-FFF2-40B4-BE49-F238E27FC236}">
                <a16:creationId xmlns:a16="http://schemas.microsoft.com/office/drawing/2014/main" id="{854EFA1A-077D-4ADA-8B83-668A2B51B760}"/>
              </a:ext>
            </a:extLst>
          </p:cNvPr>
          <p:cNvSpPr/>
          <p:nvPr/>
        </p:nvSpPr>
        <p:spPr>
          <a:xfrm>
            <a:off x="6695904" y="2575476"/>
            <a:ext cx="1910686" cy="3173895"/>
          </a:xfrm>
          <a:prstGeom prst="rightArrowCallout">
            <a:avLst>
              <a:gd name="adj1" fmla="val 13695"/>
              <a:gd name="adj2" fmla="val 25000"/>
              <a:gd name="adj3" fmla="val 22082"/>
              <a:gd name="adj4" fmla="val 74899"/>
            </a:avLst>
          </a:prstGeom>
          <a:solidFill>
            <a:schemeClr val="accent5">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gCO</a:t>
            </a:r>
            <a:r>
              <a:rPr lang="en-US" baseline="-25000" dirty="0">
                <a:solidFill>
                  <a:schemeClr val="tx1"/>
                </a:solidFill>
              </a:rPr>
              <a:t>2</a:t>
            </a:r>
            <a:r>
              <a:rPr lang="en-US" dirty="0">
                <a:solidFill>
                  <a:schemeClr val="tx1"/>
                </a:solidFill>
              </a:rPr>
              <a:t>(eq)/ </a:t>
            </a:r>
          </a:p>
          <a:p>
            <a:pPr algn="ctr"/>
            <a:r>
              <a:rPr lang="en-US" dirty="0" err="1">
                <a:solidFill>
                  <a:schemeClr val="tx1"/>
                </a:solidFill>
              </a:rPr>
              <a:t>werkzame</a:t>
            </a:r>
            <a:r>
              <a:rPr lang="en-US" dirty="0">
                <a:solidFill>
                  <a:schemeClr val="tx1"/>
                </a:solidFill>
              </a:rPr>
              <a:t> </a:t>
            </a:r>
            <a:r>
              <a:rPr lang="en-US" dirty="0" err="1">
                <a:solidFill>
                  <a:schemeClr val="tx1"/>
                </a:solidFill>
              </a:rPr>
              <a:t>stof</a:t>
            </a:r>
            <a:endParaRPr lang="nl-NL" dirty="0">
              <a:solidFill>
                <a:schemeClr val="tx1"/>
              </a:solidFill>
            </a:endParaRPr>
          </a:p>
        </p:txBody>
      </p:sp>
      <p:sp>
        <p:nvSpPr>
          <p:cNvPr id="19" name="Callout: Right Arrow 18">
            <a:extLst>
              <a:ext uri="{FF2B5EF4-FFF2-40B4-BE49-F238E27FC236}">
                <a16:creationId xmlns:a16="http://schemas.microsoft.com/office/drawing/2014/main" id="{D6E1EB4D-A7F4-411F-87A5-73DB861F068E}"/>
              </a:ext>
            </a:extLst>
          </p:cNvPr>
          <p:cNvSpPr/>
          <p:nvPr/>
        </p:nvSpPr>
        <p:spPr>
          <a:xfrm>
            <a:off x="4860770" y="2579830"/>
            <a:ext cx="1910686" cy="3169541"/>
          </a:xfrm>
          <a:prstGeom prst="rightArrowCallout">
            <a:avLst>
              <a:gd name="adj1" fmla="val 13695"/>
              <a:gd name="adj2" fmla="val 25000"/>
              <a:gd name="adj3" fmla="val 22082"/>
              <a:gd name="adj4" fmla="val 74899"/>
            </a:avLst>
          </a:prstGeom>
          <a:solidFill>
            <a:schemeClr val="accent5">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werkzame</a:t>
            </a:r>
            <a:r>
              <a:rPr lang="en-US" dirty="0">
                <a:solidFill>
                  <a:schemeClr val="tx1"/>
                </a:solidFill>
              </a:rPr>
              <a:t> </a:t>
            </a:r>
            <a:r>
              <a:rPr lang="en-US" dirty="0" err="1">
                <a:solidFill>
                  <a:schemeClr val="tx1"/>
                </a:solidFill>
              </a:rPr>
              <a:t>stof</a:t>
            </a:r>
            <a:r>
              <a:rPr lang="en-US" dirty="0">
                <a:solidFill>
                  <a:schemeClr val="tx1"/>
                </a:solidFill>
              </a:rPr>
              <a:t>/ </a:t>
            </a:r>
            <a:r>
              <a:rPr lang="en-US" dirty="0" err="1">
                <a:solidFill>
                  <a:schemeClr val="tx1"/>
                </a:solidFill>
              </a:rPr>
              <a:t>Dosis</a:t>
            </a:r>
            <a:r>
              <a:rPr lang="en-US" dirty="0">
                <a:solidFill>
                  <a:schemeClr val="tx1"/>
                </a:solidFill>
              </a:rPr>
              <a:t>; </a:t>
            </a:r>
          </a:p>
          <a:p>
            <a:pPr algn="ctr"/>
            <a:r>
              <a:rPr lang="en-US" dirty="0">
                <a:solidFill>
                  <a:schemeClr val="tx1"/>
                </a:solidFill>
              </a:rPr>
              <a:t>NB </a:t>
            </a:r>
            <a:r>
              <a:rPr lang="en-US" dirty="0" err="1">
                <a:solidFill>
                  <a:schemeClr val="tx1"/>
                </a:solidFill>
              </a:rPr>
              <a:t>toediening</a:t>
            </a:r>
            <a:endParaRPr lang="nl-NL" dirty="0">
              <a:solidFill>
                <a:schemeClr val="tx1"/>
              </a:solidFill>
            </a:endParaRPr>
          </a:p>
        </p:txBody>
      </p:sp>
      <p:sp>
        <p:nvSpPr>
          <p:cNvPr id="17" name="Callout: Right Arrow 16">
            <a:extLst>
              <a:ext uri="{FF2B5EF4-FFF2-40B4-BE49-F238E27FC236}">
                <a16:creationId xmlns:a16="http://schemas.microsoft.com/office/drawing/2014/main" id="{79281A6A-F7FF-4638-BDE0-687DE68AC236}"/>
              </a:ext>
            </a:extLst>
          </p:cNvPr>
          <p:cNvSpPr/>
          <p:nvPr/>
        </p:nvSpPr>
        <p:spPr>
          <a:xfrm>
            <a:off x="3788290" y="2579830"/>
            <a:ext cx="1357165" cy="3169617"/>
          </a:xfrm>
          <a:prstGeom prst="rightArrowCallout">
            <a:avLst>
              <a:gd name="adj1" fmla="val 20966"/>
              <a:gd name="adj2" fmla="val 36537"/>
              <a:gd name="adj3" fmla="val 25000"/>
              <a:gd name="adj4" fmla="val 64977"/>
            </a:avLst>
          </a:prstGeom>
          <a:solidFill>
            <a:schemeClr val="accent5">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Daily Doses (DD)</a:t>
            </a:r>
            <a:endParaRPr lang="nl-NL" dirty="0">
              <a:solidFill>
                <a:schemeClr val="tx1"/>
              </a:solidFill>
            </a:endParaRPr>
          </a:p>
        </p:txBody>
      </p:sp>
      <p:sp>
        <p:nvSpPr>
          <p:cNvPr id="15" name="Callout: Right Arrow 14">
            <a:extLst>
              <a:ext uri="{FF2B5EF4-FFF2-40B4-BE49-F238E27FC236}">
                <a16:creationId xmlns:a16="http://schemas.microsoft.com/office/drawing/2014/main" id="{1A3A3701-F062-49DF-BF74-07640EE32ABA}"/>
              </a:ext>
            </a:extLst>
          </p:cNvPr>
          <p:cNvSpPr/>
          <p:nvPr/>
        </p:nvSpPr>
        <p:spPr>
          <a:xfrm>
            <a:off x="9698248" y="1731002"/>
            <a:ext cx="2445736" cy="4769386"/>
          </a:xfrm>
          <a:prstGeom prst="rightArrowCallout">
            <a:avLst>
              <a:gd name="adj1" fmla="val 13695"/>
              <a:gd name="adj2" fmla="val 25000"/>
              <a:gd name="adj3" fmla="val 22082"/>
              <a:gd name="adj4" fmla="val 74899"/>
            </a:avLst>
          </a:prstGeom>
          <a:solidFill>
            <a:schemeClr val="accent5">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Geen</a:t>
            </a:r>
            <a:r>
              <a:rPr lang="en-US" dirty="0">
                <a:solidFill>
                  <a:schemeClr val="tx1"/>
                </a:solidFill>
              </a:rPr>
              <a:t> </a:t>
            </a:r>
            <a:r>
              <a:rPr lang="en-US" dirty="0" err="1">
                <a:solidFill>
                  <a:schemeClr val="tx1"/>
                </a:solidFill>
              </a:rPr>
              <a:t>levenscyclus</a:t>
            </a:r>
            <a:r>
              <a:rPr lang="en-US" dirty="0">
                <a:solidFill>
                  <a:schemeClr val="tx1"/>
                </a:solidFill>
              </a:rPr>
              <a:t>!</a:t>
            </a:r>
          </a:p>
          <a:p>
            <a:r>
              <a:rPr lang="en-US" dirty="0">
                <a:solidFill>
                  <a:schemeClr val="tx1"/>
                </a:solidFill>
              </a:rPr>
              <a:t> </a:t>
            </a:r>
          </a:p>
          <a:p>
            <a:r>
              <a:rPr lang="en-US" dirty="0">
                <a:solidFill>
                  <a:schemeClr val="tx1"/>
                </a:solidFill>
              </a:rPr>
              <a:t>Mist:</a:t>
            </a:r>
          </a:p>
          <a:p>
            <a:pPr marL="285750" indent="-285750">
              <a:buFont typeface="Arial" panose="020B0604020202020204" pitchFamily="34" charset="0"/>
              <a:buChar char="•"/>
            </a:pPr>
            <a:r>
              <a:rPr lang="en-US" sz="1600" dirty="0" err="1">
                <a:solidFill>
                  <a:schemeClr val="tx1"/>
                </a:solidFill>
              </a:rPr>
              <a:t>Additieven</a:t>
            </a:r>
            <a:endParaRPr lang="en-US" sz="1600" dirty="0">
              <a:solidFill>
                <a:schemeClr val="tx1"/>
              </a:solidFill>
            </a:endParaRPr>
          </a:p>
          <a:p>
            <a:pPr marL="285750" indent="-285750">
              <a:buFont typeface="Arial" panose="020B0604020202020204" pitchFamily="34" charset="0"/>
              <a:buChar char="•"/>
            </a:pPr>
            <a:r>
              <a:rPr lang="en-US" sz="1600" dirty="0" err="1">
                <a:solidFill>
                  <a:schemeClr val="tx1"/>
                </a:solidFill>
              </a:rPr>
              <a:t>Verpakking</a:t>
            </a:r>
            <a:endParaRPr lang="en-US" sz="1600" dirty="0">
              <a:solidFill>
                <a:schemeClr val="tx1"/>
              </a:solidFill>
            </a:endParaRPr>
          </a:p>
          <a:p>
            <a:pPr marL="285750" indent="-285750">
              <a:buFont typeface="Arial" panose="020B0604020202020204" pitchFamily="34" charset="0"/>
              <a:buChar char="•"/>
            </a:pPr>
            <a:r>
              <a:rPr lang="en-US" sz="1600" dirty="0" err="1">
                <a:solidFill>
                  <a:schemeClr val="tx1"/>
                </a:solidFill>
              </a:rPr>
              <a:t>E.a.</a:t>
            </a:r>
            <a:endParaRPr lang="en-US" sz="1600" dirty="0">
              <a:solidFill>
                <a:schemeClr val="tx1"/>
              </a:solidFill>
            </a:endParaRPr>
          </a:p>
          <a:p>
            <a:endParaRPr lang="en-US" dirty="0">
              <a:solidFill>
                <a:schemeClr val="tx1"/>
              </a:solidFill>
            </a:endParaRPr>
          </a:p>
          <a:p>
            <a:r>
              <a:rPr lang="en-US" dirty="0">
                <a:solidFill>
                  <a:schemeClr val="tx1"/>
                </a:solidFill>
              </a:rPr>
              <a:t>Mist:</a:t>
            </a:r>
          </a:p>
          <a:p>
            <a:pPr marL="285750" indent="-285750">
              <a:buFont typeface="Arial" panose="020B0604020202020204" pitchFamily="34" charset="0"/>
              <a:buChar char="•"/>
            </a:pPr>
            <a:r>
              <a:rPr lang="en-US" sz="1600" dirty="0" err="1">
                <a:solidFill>
                  <a:schemeClr val="tx1"/>
                </a:solidFill>
              </a:rPr>
              <a:t>Ecotoxiciteit</a:t>
            </a:r>
            <a:endParaRPr lang="en-US" sz="1600" dirty="0">
              <a:solidFill>
                <a:schemeClr val="tx1"/>
              </a:solidFill>
            </a:endParaRPr>
          </a:p>
          <a:p>
            <a:pPr marL="285750" indent="-285750">
              <a:buFont typeface="Arial" panose="020B0604020202020204" pitchFamily="34" charset="0"/>
              <a:buChar char="•"/>
            </a:pPr>
            <a:r>
              <a:rPr lang="en-US" sz="1600" dirty="0" err="1">
                <a:solidFill>
                  <a:schemeClr val="tx1"/>
                </a:solidFill>
              </a:rPr>
              <a:t>Landgebruik</a:t>
            </a:r>
            <a:endParaRPr lang="en-US" sz="1600" dirty="0">
              <a:solidFill>
                <a:schemeClr val="tx1"/>
              </a:solidFill>
            </a:endParaRPr>
          </a:p>
          <a:p>
            <a:pPr marL="285750" indent="-285750">
              <a:buFont typeface="Arial" panose="020B0604020202020204" pitchFamily="34" charset="0"/>
              <a:buChar char="•"/>
            </a:pPr>
            <a:r>
              <a:rPr lang="en-US" sz="1600" dirty="0" err="1">
                <a:solidFill>
                  <a:schemeClr val="tx1"/>
                </a:solidFill>
              </a:rPr>
              <a:t>E.a.</a:t>
            </a:r>
            <a:endParaRPr lang="nl-NL" sz="1600" dirty="0">
              <a:solidFill>
                <a:schemeClr val="tx1"/>
              </a:solidFill>
            </a:endParaRPr>
          </a:p>
        </p:txBody>
      </p:sp>
      <p:sp>
        <p:nvSpPr>
          <p:cNvPr id="18" name="TextBox 17">
            <a:extLst>
              <a:ext uri="{FF2B5EF4-FFF2-40B4-BE49-F238E27FC236}">
                <a16:creationId xmlns:a16="http://schemas.microsoft.com/office/drawing/2014/main" id="{3397A787-C87D-4792-B212-36234E00E3B4}"/>
              </a:ext>
            </a:extLst>
          </p:cNvPr>
          <p:cNvSpPr txBox="1"/>
          <p:nvPr/>
        </p:nvSpPr>
        <p:spPr>
          <a:xfrm>
            <a:off x="926689" y="909991"/>
            <a:ext cx="10338621" cy="369332"/>
          </a:xfrm>
          <a:prstGeom prst="rect">
            <a:avLst/>
          </a:prstGeom>
          <a:noFill/>
          <a:ln w="57150">
            <a:solidFill>
              <a:schemeClr val="accent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We </a:t>
            </a:r>
            <a:r>
              <a:rPr kumimoji="0" lang="en-US" altLang="en-US" sz="1800" b="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leren</a:t>
            </a: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nu </a:t>
            </a:r>
            <a:r>
              <a:rPr kumimoji="0" lang="en-US" altLang="en-US" sz="1800" b="0" i="1"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waar</a:t>
            </a:r>
            <a:r>
              <a:rPr kumimoji="0" lang="en-US" altLang="en-US" sz="1800" b="0" i="1"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/hoe</a:t>
            </a: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in de </a:t>
            </a:r>
            <a:r>
              <a:rPr kumimoji="0" lang="en-US" altLang="en-US" sz="1800" b="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keten</a:t>
            </a: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het </a:t>
            </a:r>
            <a:r>
              <a:rPr kumimoji="0" lang="en-US" altLang="en-US" sz="1800" b="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duurzamer</a:t>
            </a: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en-US" altLang="en-US" sz="1800" b="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kan</a:t>
            </a: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en-US" altLang="en-US" sz="1800" b="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niet</a:t>
            </a: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welk </a:t>
            </a:r>
            <a:r>
              <a:rPr kumimoji="0" lang="en-US" altLang="en-US" sz="1800" b="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medicijn</a:t>
            </a: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a:t>
            </a:r>
            <a:r>
              <a:rPr kumimoji="0" lang="en-US" altLang="en-US" sz="1800" b="0" u="none" strike="noStrike" cap="none" normalizeH="0" baseline="0" dirty="0" err="1">
                <a:ln>
                  <a:noFill/>
                </a:ln>
                <a:solidFill>
                  <a:schemeClr val="tx1"/>
                </a:solidFill>
                <a:effectLst/>
                <a:ea typeface="MS Mincho" panose="02020609040205080304" pitchFamily="49" charset="-128"/>
                <a:cs typeface="Times New Roman" panose="02020603050405020304" pitchFamily="18" charset="0"/>
              </a:rPr>
              <a:t>duurzamer</a:t>
            </a:r>
            <a:r>
              <a:rPr kumimoji="0" lang="en-US" altLang="en-US" sz="1800" b="0" u="none" strike="noStrike" cap="none" normalizeH="0" baseline="0" dirty="0">
                <a:ln>
                  <a:noFill/>
                </a:ln>
                <a:solidFill>
                  <a:schemeClr val="tx1"/>
                </a:solidFill>
                <a:effectLst/>
                <a:ea typeface="MS Mincho" panose="02020609040205080304" pitchFamily="49" charset="-128"/>
                <a:cs typeface="Times New Roman" panose="02020603050405020304" pitchFamily="18" charset="0"/>
              </a:rPr>
              <a:t> is!</a:t>
            </a:r>
            <a:endParaRPr kumimoji="0" lang="en-US" altLang="en-US" sz="1600" b="0" u="none" strike="noStrike" cap="none" normalizeH="0" baseline="0" dirty="0">
              <a:ln>
                <a:noFill/>
              </a:ln>
              <a:solidFill>
                <a:schemeClr val="tx1"/>
              </a:solidFill>
              <a:effectLst/>
            </a:endParaRPr>
          </a:p>
        </p:txBody>
      </p:sp>
      <p:sp>
        <p:nvSpPr>
          <p:cNvPr id="21" name="Date Placeholder 4">
            <a:extLst>
              <a:ext uri="{FF2B5EF4-FFF2-40B4-BE49-F238E27FC236}">
                <a16:creationId xmlns:a16="http://schemas.microsoft.com/office/drawing/2014/main" id="{6A8D239A-7771-44F2-A013-F59EAC57169B}"/>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
        <p:nvSpPr>
          <p:cNvPr id="2" name="TextBox 1">
            <a:extLst>
              <a:ext uri="{FF2B5EF4-FFF2-40B4-BE49-F238E27FC236}">
                <a16:creationId xmlns:a16="http://schemas.microsoft.com/office/drawing/2014/main" id="{9BEC9ACE-DA70-F3F9-FD5E-3D502F9C7532}"/>
              </a:ext>
            </a:extLst>
          </p:cNvPr>
          <p:cNvSpPr txBox="1"/>
          <p:nvPr/>
        </p:nvSpPr>
        <p:spPr>
          <a:xfrm>
            <a:off x="407138" y="6460223"/>
            <a:ext cx="7784959" cy="246221"/>
          </a:xfrm>
          <a:prstGeom prst="rect">
            <a:avLst/>
          </a:prstGeom>
          <a:noFill/>
        </p:spPr>
        <p:txBody>
          <a:bodyPr wrap="square">
            <a:spAutoFit/>
          </a:bodyPr>
          <a:lstStyle/>
          <a:p>
            <a:r>
              <a:rPr lang="nl-NL" sz="1000" dirty="0">
                <a:solidFill>
                  <a:schemeClr val="tx2">
                    <a:lumMod val="50000"/>
                  </a:schemeClr>
                </a:solidFill>
              </a:rPr>
              <a:t>Bron: Het effect van de Nederlandse zorg op het milieu, RIVM rapport 2022-0127</a:t>
            </a:r>
            <a:endParaRPr lang="en-US" sz="1000" dirty="0">
              <a:solidFill>
                <a:schemeClr val="tx2">
                  <a:lumMod val="50000"/>
                </a:schemeClr>
              </a:solidFill>
            </a:endParaRPr>
          </a:p>
        </p:txBody>
      </p:sp>
    </p:spTree>
    <p:extLst>
      <p:ext uri="{BB962C8B-B14F-4D97-AF65-F5344CB8AC3E}">
        <p14:creationId xmlns:p14="http://schemas.microsoft.com/office/powerpoint/2010/main" val="240315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1CEE472B-C676-599C-79EF-65EA4A85B7F3}"/>
              </a:ext>
            </a:extLst>
          </p:cNvPr>
          <p:cNvSpPr>
            <a:spLocks noGrp="1"/>
          </p:cNvSpPr>
          <p:nvPr>
            <p:ph sz="half" idx="1"/>
          </p:nvPr>
        </p:nvSpPr>
        <p:spPr>
          <a:xfrm>
            <a:off x="648057" y="1134800"/>
            <a:ext cx="11222906" cy="4866962"/>
          </a:xfrm>
        </p:spPr>
        <p:txBody>
          <a:bodyPr>
            <a:normAutofit/>
          </a:bodyPr>
          <a:lstStyle/>
          <a:p>
            <a:pPr marL="0" indent="0">
              <a:buNone/>
            </a:pPr>
            <a:r>
              <a:rPr lang="en-US" sz="2200" dirty="0"/>
              <a:t>“Milieu </a:t>
            </a:r>
            <a:r>
              <a:rPr lang="en-US" sz="2200" dirty="0" err="1"/>
              <a:t>effecten</a:t>
            </a:r>
            <a:r>
              <a:rPr lang="en-US" sz="2200" dirty="0"/>
              <a:t> </a:t>
            </a:r>
            <a:r>
              <a:rPr lang="en-US" sz="2200" dirty="0" err="1"/>
              <a:t>meten</a:t>
            </a:r>
            <a:r>
              <a:rPr lang="en-US" sz="2200" dirty="0"/>
              <a:t> om </a:t>
            </a:r>
            <a:r>
              <a:rPr lang="en-US" sz="2200" dirty="0" err="1"/>
              <a:t>te</a:t>
            </a:r>
            <a:r>
              <a:rPr lang="en-US" sz="2200" dirty="0"/>
              <a:t> </a:t>
            </a:r>
            <a:r>
              <a:rPr lang="en-US" sz="2200" i="1" dirty="0" err="1"/>
              <a:t>zorgen</a:t>
            </a:r>
            <a:r>
              <a:rPr lang="en-US" sz="2200" i="1" dirty="0"/>
              <a:t> </a:t>
            </a:r>
            <a:r>
              <a:rPr lang="en-US" sz="2200" i="1" dirty="0" err="1"/>
              <a:t>voor</a:t>
            </a:r>
            <a:r>
              <a:rPr lang="en-US" sz="2200" i="1" dirty="0"/>
              <a:t> de </a:t>
            </a:r>
            <a:r>
              <a:rPr lang="en-US" sz="2200" i="1" dirty="0" err="1"/>
              <a:t>toekomst</a:t>
            </a:r>
            <a:r>
              <a:rPr lang="en-US" sz="2200" dirty="0"/>
              <a:t>.”</a:t>
            </a:r>
          </a:p>
          <a:p>
            <a:pPr marL="0" indent="0">
              <a:buNone/>
            </a:pPr>
            <a:endParaRPr lang="en-US" sz="2200" dirty="0"/>
          </a:p>
          <a:p>
            <a:pPr marL="0" indent="0">
              <a:buNone/>
            </a:pPr>
            <a:r>
              <a:rPr lang="en-US" sz="2200" dirty="0" err="1"/>
              <a:t>Zorgen</a:t>
            </a:r>
            <a:r>
              <a:rPr lang="en-US" sz="2200" dirty="0"/>
              <a:t> </a:t>
            </a:r>
            <a:r>
              <a:rPr lang="en-US" sz="2200" dirty="0" err="1"/>
              <a:t>voor</a:t>
            </a:r>
            <a:r>
              <a:rPr lang="en-US" sz="2200" dirty="0"/>
              <a:t> de </a:t>
            </a:r>
            <a:r>
              <a:rPr lang="en-US" sz="2200" dirty="0" err="1"/>
              <a:t>toekomst</a:t>
            </a:r>
            <a:r>
              <a:rPr lang="en-US" sz="2200" dirty="0"/>
              <a:t>:</a:t>
            </a:r>
          </a:p>
          <a:p>
            <a:r>
              <a:rPr lang="en-US" sz="2200" dirty="0"/>
              <a:t>is </a:t>
            </a:r>
            <a:r>
              <a:rPr lang="en-US" sz="2200" dirty="0" err="1"/>
              <a:t>zorgen</a:t>
            </a:r>
            <a:r>
              <a:rPr lang="en-US" sz="2200" dirty="0"/>
              <a:t> </a:t>
            </a:r>
            <a:r>
              <a:rPr lang="en-US" sz="2200" dirty="0" err="1"/>
              <a:t>voor</a:t>
            </a:r>
            <a:r>
              <a:rPr lang="en-US" sz="2200" dirty="0"/>
              <a:t> </a:t>
            </a:r>
            <a:r>
              <a:rPr lang="en-US" sz="2200" dirty="0" err="1"/>
              <a:t>mens</a:t>
            </a:r>
            <a:r>
              <a:rPr lang="en-US" sz="2200" dirty="0"/>
              <a:t> </a:t>
            </a:r>
            <a:r>
              <a:rPr lang="en-US" sz="2200" dirty="0" err="1"/>
              <a:t>en</a:t>
            </a:r>
            <a:r>
              <a:rPr lang="en-US" sz="2200" dirty="0"/>
              <a:t> milieu, nu </a:t>
            </a:r>
            <a:r>
              <a:rPr lang="en-US" sz="2200" dirty="0" err="1"/>
              <a:t>en</a:t>
            </a:r>
            <a:r>
              <a:rPr lang="en-US" sz="2200" dirty="0"/>
              <a:t> later, </a:t>
            </a:r>
            <a:r>
              <a:rPr lang="en-US" sz="2200" dirty="0" err="1"/>
              <a:t>hier</a:t>
            </a:r>
            <a:r>
              <a:rPr lang="en-US" sz="2200" dirty="0"/>
              <a:t> </a:t>
            </a:r>
            <a:r>
              <a:rPr lang="en-US" sz="2200" dirty="0" err="1"/>
              <a:t>en</a:t>
            </a:r>
            <a:r>
              <a:rPr lang="en-US" sz="2200" dirty="0"/>
              <a:t> </a:t>
            </a:r>
            <a:r>
              <a:rPr lang="en-US" sz="2200" dirty="0" err="1"/>
              <a:t>verder</a:t>
            </a:r>
            <a:r>
              <a:rPr lang="en-US" sz="2200" dirty="0"/>
              <a:t> </a:t>
            </a:r>
            <a:r>
              <a:rPr lang="en-US" sz="2200" dirty="0" err="1"/>
              <a:t>weg</a:t>
            </a:r>
            <a:r>
              <a:rPr lang="en-US" sz="2200" dirty="0"/>
              <a:t>, </a:t>
            </a:r>
          </a:p>
          <a:p>
            <a:r>
              <a:rPr lang="en-US" sz="2200" dirty="0" err="1"/>
              <a:t>en</a:t>
            </a:r>
            <a:r>
              <a:rPr lang="en-US" sz="2200" dirty="0"/>
              <a:t> </a:t>
            </a:r>
            <a:r>
              <a:rPr lang="en-US" sz="2200" dirty="0" err="1"/>
              <a:t>dit</a:t>
            </a:r>
            <a:r>
              <a:rPr lang="en-US" sz="2200" dirty="0"/>
              <a:t> </a:t>
            </a:r>
            <a:r>
              <a:rPr lang="en-US" sz="2200" dirty="0" err="1"/>
              <a:t>noemen</a:t>
            </a:r>
            <a:r>
              <a:rPr lang="en-US" sz="2200" dirty="0"/>
              <a:t> we </a:t>
            </a:r>
            <a:r>
              <a:rPr lang="en-US" sz="2200" dirty="0" err="1"/>
              <a:t>duurzame</a:t>
            </a:r>
            <a:r>
              <a:rPr lang="en-US" sz="2200" dirty="0"/>
              <a:t> </a:t>
            </a:r>
            <a:r>
              <a:rPr lang="en-US" sz="2200" dirty="0" err="1"/>
              <a:t>zorg</a:t>
            </a:r>
            <a:r>
              <a:rPr lang="en-US" sz="2200" dirty="0"/>
              <a:t>. </a:t>
            </a:r>
          </a:p>
          <a:p>
            <a:r>
              <a:rPr lang="en-US" sz="2200" dirty="0"/>
              <a:t>(</a:t>
            </a:r>
            <a:r>
              <a:rPr lang="en-US" sz="2200" dirty="0" err="1"/>
              <a:t>En</a:t>
            </a:r>
            <a:r>
              <a:rPr lang="en-US" sz="2200" dirty="0"/>
              <a:t> is </a:t>
            </a:r>
            <a:r>
              <a:rPr lang="en-US" sz="2200" dirty="0" err="1"/>
              <a:t>wellicht</a:t>
            </a:r>
            <a:r>
              <a:rPr lang="en-US" sz="2200" dirty="0"/>
              <a:t> </a:t>
            </a:r>
            <a:r>
              <a:rPr lang="en-US" sz="2200" dirty="0" err="1"/>
              <a:t>meest</a:t>
            </a:r>
            <a:r>
              <a:rPr lang="en-US" sz="2200" dirty="0"/>
              <a:t> </a:t>
            </a:r>
            <a:r>
              <a:rPr lang="en-US" sz="2200" dirty="0" err="1"/>
              <a:t>houdbare</a:t>
            </a:r>
            <a:r>
              <a:rPr lang="en-US" sz="2200" dirty="0"/>
              <a:t> </a:t>
            </a:r>
            <a:r>
              <a:rPr lang="en-US" sz="2200" dirty="0" err="1"/>
              <a:t>zorg</a:t>
            </a:r>
            <a:r>
              <a:rPr lang="en-US" sz="2200" dirty="0"/>
              <a:t>?)</a:t>
            </a:r>
          </a:p>
          <a:p>
            <a:pPr marL="0" indent="0">
              <a:buNone/>
            </a:pPr>
            <a:endParaRPr lang="en-US" sz="2200" dirty="0"/>
          </a:p>
          <a:p>
            <a:pPr marL="0" indent="0">
              <a:buNone/>
            </a:pPr>
            <a:r>
              <a:rPr lang="en-US" sz="2200" dirty="0"/>
              <a:t>De </a:t>
            </a:r>
            <a:r>
              <a:rPr lang="en-US" sz="2200" dirty="0" err="1"/>
              <a:t>zorg</a:t>
            </a:r>
            <a:r>
              <a:rPr lang="en-US" sz="2200" dirty="0"/>
              <a:t> van </a:t>
            </a:r>
            <a:r>
              <a:rPr lang="en-US" sz="2200" dirty="0" err="1"/>
              <a:t>vandaag</a:t>
            </a:r>
            <a:r>
              <a:rPr lang="en-US" sz="2200" dirty="0"/>
              <a:t> is </a:t>
            </a:r>
            <a:r>
              <a:rPr lang="en-US" sz="2200" dirty="0" err="1"/>
              <a:t>geen</a:t>
            </a:r>
            <a:r>
              <a:rPr lang="en-US" sz="2200" dirty="0"/>
              <a:t> </a:t>
            </a:r>
            <a:r>
              <a:rPr lang="en-US" sz="2200" dirty="0" err="1"/>
              <a:t>duurzame</a:t>
            </a:r>
            <a:r>
              <a:rPr lang="en-US" sz="2200" dirty="0"/>
              <a:t> </a:t>
            </a:r>
            <a:r>
              <a:rPr lang="en-US" sz="2200" dirty="0" err="1"/>
              <a:t>zorg</a:t>
            </a:r>
            <a:r>
              <a:rPr lang="en-US" sz="2200" dirty="0"/>
              <a:t>. </a:t>
            </a:r>
          </a:p>
          <a:p>
            <a:pPr marL="0" indent="0">
              <a:buNone/>
            </a:pPr>
            <a:endParaRPr lang="en-US" sz="2200" dirty="0"/>
          </a:p>
          <a:p>
            <a:pPr marL="0" indent="0">
              <a:buNone/>
            </a:pPr>
            <a:r>
              <a:rPr lang="en-US" sz="2200" dirty="0" err="1"/>
              <a:t>Vragen</a:t>
            </a:r>
            <a:r>
              <a:rPr lang="en-US" sz="2200" dirty="0"/>
              <a:t> </a:t>
            </a:r>
            <a:r>
              <a:rPr lang="en-US" sz="2200" dirty="0" err="1"/>
              <a:t>mogen</a:t>
            </a:r>
            <a:r>
              <a:rPr lang="en-US" sz="2200" dirty="0"/>
              <a:t> nu (</a:t>
            </a:r>
            <a:r>
              <a:rPr lang="en-US" sz="2200" dirty="0" err="1"/>
              <a:t>en</a:t>
            </a:r>
            <a:r>
              <a:rPr lang="en-US" sz="2200" dirty="0"/>
              <a:t> in de </a:t>
            </a:r>
            <a:r>
              <a:rPr lang="en-US" sz="2200" dirty="0" err="1"/>
              <a:t>toekomst</a:t>
            </a:r>
            <a:r>
              <a:rPr lang="en-US" sz="2200" dirty="0"/>
              <a:t>).  </a:t>
            </a:r>
          </a:p>
        </p:txBody>
      </p:sp>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a:xfrm>
            <a:off x="635000" y="84329"/>
            <a:ext cx="10923588" cy="948047"/>
          </a:xfrm>
        </p:spPr>
        <p:txBody>
          <a:bodyPr anchor="b">
            <a:normAutofit/>
          </a:bodyPr>
          <a:lstStyle/>
          <a:p>
            <a:r>
              <a:rPr lang="en-US" dirty="0"/>
              <a:t>&amp; </a:t>
            </a:r>
            <a:r>
              <a:rPr lang="en-US" dirty="0" err="1"/>
              <a:t>ik</a:t>
            </a:r>
            <a:r>
              <a:rPr lang="en-US" dirty="0"/>
              <a:t> </a:t>
            </a:r>
            <a:r>
              <a:rPr lang="en-US" dirty="0" err="1"/>
              <a:t>stel</a:t>
            </a:r>
            <a:r>
              <a:rPr lang="en-US" dirty="0"/>
              <a:t> </a:t>
            </a:r>
            <a:r>
              <a:rPr lang="en-US" dirty="0" err="1"/>
              <a:t>voor</a:t>
            </a:r>
            <a:endParaRPr lang="nl-NL" dirty="0"/>
          </a:p>
        </p:txBody>
      </p:sp>
      <p:sp>
        <p:nvSpPr>
          <p:cNvPr id="26" name="Date Placeholder 4">
            <a:extLst>
              <a:ext uri="{FF2B5EF4-FFF2-40B4-BE49-F238E27FC236}">
                <a16:creationId xmlns:a16="http://schemas.microsoft.com/office/drawing/2014/main" id="{150CC2AD-5620-C56B-C587-1DFBB631BCE6}"/>
              </a:ext>
            </a:extLst>
          </p:cNvPr>
          <p:cNvSpPr>
            <a:spLocks noGrp="1"/>
          </p:cNvSpPr>
          <p:nvPr>
            <p:ph type="dt" sz="half" idx="10"/>
          </p:nvPr>
        </p:nvSpPr>
        <p:spPr>
          <a:xfrm>
            <a:off x="635000" y="6543488"/>
            <a:ext cx="5003800" cy="264272"/>
          </a:xfrm>
        </p:spPr>
        <p:txBody>
          <a:bodyPr/>
          <a:lstStyle/>
          <a:p>
            <a:endParaRPr lang="nl-NL"/>
          </a:p>
        </p:txBody>
      </p:sp>
      <p:sp>
        <p:nvSpPr>
          <p:cNvPr id="28" name="Footer Placeholder 5">
            <a:extLst>
              <a:ext uri="{FF2B5EF4-FFF2-40B4-BE49-F238E27FC236}">
                <a16:creationId xmlns:a16="http://schemas.microsoft.com/office/drawing/2014/main" id="{55E71A13-FC0C-989D-D86E-BD6CEC0D3ADF}"/>
              </a:ext>
            </a:extLst>
          </p:cNvPr>
          <p:cNvSpPr>
            <a:spLocks noGrp="1"/>
          </p:cNvSpPr>
          <p:nvPr>
            <p:ph type="ftr" sz="quarter" idx="11"/>
          </p:nvPr>
        </p:nvSpPr>
        <p:spPr>
          <a:xfrm>
            <a:off x="635000" y="6221413"/>
            <a:ext cx="5003800" cy="322075"/>
          </a:xfrm>
        </p:spPr>
        <p:txBody>
          <a:bodyPr/>
          <a:lstStyle/>
          <a:p>
            <a:endParaRPr lang="nl-NL"/>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3</a:t>
            </a:fld>
            <a:endParaRPr lang="nl-NL"/>
          </a:p>
        </p:txBody>
      </p:sp>
      <p:sp>
        <p:nvSpPr>
          <p:cNvPr id="29" name="Date Placeholder 4">
            <a:extLst>
              <a:ext uri="{FF2B5EF4-FFF2-40B4-BE49-F238E27FC236}">
                <a16:creationId xmlns:a16="http://schemas.microsoft.com/office/drawing/2014/main" id="{4460B8BE-4874-4BA2-84DF-1CB64FF4E7D9}"/>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pic>
        <p:nvPicPr>
          <p:cNvPr id="5" name="Graphic 6" descr="Thought bubble outline">
            <a:extLst>
              <a:ext uri="{FF2B5EF4-FFF2-40B4-BE49-F238E27FC236}">
                <a16:creationId xmlns:a16="http://schemas.microsoft.com/office/drawing/2014/main" id="{774B38AF-48F0-F61F-16DF-92999B920BC9}"/>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8899988" y="3236252"/>
            <a:ext cx="2455523" cy="2455523"/>
          </a:xfrm>
        </p:spPr>
      </p:pic>
    </p:spTree>
    <p:extLst>
      <p:ext uri="{BB962C8B-B14F-4D97-AF65-F5344CB8AC3E}">
        <p14:creationId xmlns:p14="http://schemas.microsoft.com/office/powerpoint/2010/main" val="2174496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24401-10A1-4885-93AD-67894376CC9F}"/>
              </a:ext>
            </a:extLst>
          </p:cNvPr>
          <p:cNvSpPr>
            <a:spLocks noGrp="1"/>
          </p:cNvSpPr>
          <p:nvPr>
            <p:ph idx="1"/>
          </p:nvPr>
        </p:nvSpPr>
        <p:spPr>
          <a:xfrm>
            <a:off x="153450" y="1006857"/>
            <a:ext cx="10923588" cy="5075939"/>
          </a:xfrm>
        </p:spPr>
        <p:txBody>
          <a:bodyPr vert="horz" lIns="91440" tIns="45720" rIns="91440" bIns="45720" numCol="1" spcCol="468000" rtlCol="0" anchor="t">
            <a:noAutofit/>
          </a:bodyPr>
          <a:lstStyle/>
          <a:p>
            <a:pPr marL="316230" indent="-316230"/>
            <a:r>
              <a:rPr lang="en-US" sz="1800" b="1" dirty="0">
                <a:latin typeface="RijksoverheidSansTextTT"/>
              </a:rPr>
              <a:t>Om </a:t>
            </a:r>
            <a:r>
              <a:rPr lang="en-US" sz="1800" b="1" dirty="0" err="1">
                <a:latin typeface="RijksoverheidSansTextTT"/>
              </a:rPr>
              <a:t>transitie</a:t>
            </a:r>
            <a:r>
              <a:rPr lang="en-US" sz="1800" b="1" dirty="0">
                <a:latin typeface="RijksoverheidSansTextTT"/>
              </a:rPr>
              <a:t> </a:t>
            </a:r>
            <a:r>
              <a:rPr lang="en-US" sz="1800" b="1" dirty="0" err="1">
                <a:latin typeface="RijksoverheidSansTextTT"/>
              </a:rPr>
              <a:t>naar</a:t>
            </a:r>
            <a:r>
              <a:rPr lang="en-US" sz="1800" b="1" dirty="0">
                <a:latin typeface="RijksoverheidSansTextTT"/>
              </a:rPr>
              <a:t> </a:t>
            </a:r>
            <a:r>
              <a:rPr lang="en-US" sz="1800" b="1" dirty="0" err="1">
                <a:latin typeface="RijksoverheidSansTextTT"/>
              </a:rPr>
              <a:t>duurzame</a:t>
            </a:r>
            <a:r>
              <a:rPr lang="en-US" sz="1800" b="1" dirty="0">
                <a:latin typeface="RijksoverheidSansTextTT"/>
              </a:rPr>
              <a:t> </a:t>
            </a:r>
            <a:r>
              <a:rPr lang="en-US" sz="1800" b="1" dirty="0" err="1">
                <a:latin typeface="RijksoverheidSansTextTT"/>
              </a:rPr>
              <a:t>zorg</a:t>
            </a:r>
            <a:r>
              <a:rPr lang="en-US" sz="1800" b="1" dirty="0">
                <a:latin typeface="RijksoverheidSansTextTT"/>
              </a:rPr>
              <a:t> </a:t>
            </a:r>
            <a:r>
              <a:rPr lang="en-US" sz="1800" b="1" dirty="0" err="1">
                <a:latin typeface="RijksoverheidSansTextTT"/>
              </a:rPr>
              <a:t>te</a:t>
            </a:r>
            <a:r>
              <a:rPr lang="en-US" sz="1800" b="1" dirty="0">
                <a:latin typeface="RijksoverheidSansTextTT"/>
              </a:rPr>
              <a:t> </a:t>
            </a:r>
            <a:r>
              <a:rPr lang="en-US" sz="1800" b="1" dirty="0" err="1">
                <a:latin typeface="RijksoverheidSansTextTT"/>
              </a:rPr>
              <a:t>volgen</a:t>
            </a:r>
            <a:r>
              <a:rPr lang="en-US" sz="1800" b="1" dirty="0">
                <a:latin typeface="RijksoverheidSansTextTT"/>
              </a:rPr>
              <a:t> </a:t>
            </a:r>
            <a:r>
              <a:rPr lang="en-US" sz="1800" b="1" dirty="0" err="1">
                <a:latin typeface="RijksoverheidSansTextTT"/>
              </a:rPr>
              <a:t>moeten</a:t>
            </a:r>
            <a:r>
              <a:rPr lang="en-US" sz="1800" b="1" dirty="0">
                <a:latin typeface="RijksoverheidSansTextTT"/>
              </a:rPr>
              <a:t> we (</a:t>
            </a:r>
            <a:r>
              <a:rPr lang="en-US" sz="1800" b="1" dirty="0" err="1">
                <a:latin typeface="RijksoverheidSansTextTT"/>
              </a:rPr>
              <a:t>blijven</a:t>
            </a:r>
            <a:r>
              <a:rPr lang="en-US" sz="1800" b="1" dirty="0">
                <a:latin typeface="RijksoverheidSansTextTT"/>
              </a:rPr>
              <a:t>) </a:t>
            </a:r>
            <a:r>
              <a:rPr lang="en-US" sz="1800" b="1" dirty="0" err="1">
                <a:latin typeface="RijksoverheidSansTextTT"/>
              </a:rPr>
              <a:t>meten</a:t>
            </a:r>
            <a:r>
              <a:rPr lang="en-US" sz="1800" b="1" dirty="0">
                <a:latin typeface="RijksoverheidSansTextTT"/>
              </a:rPr>
              <a:t> &amp; </a:t>
            </a:r>
            <a:r>
              <a:rPr lang="en-US" sz="1800" b="1" dirty="0" err="1">
                <a:latin typeface="RijksoverheidSansTextTT"/>
              </a:rPr>
              <a:t>evalueren</a:t>
            </a:r>
            <a:endParaRPr lang="en-US" sz="1800" b="1" dirty="0">
              <a:latin typeface="RijksoverheidSansTextTT"/>
              <a:ea typeface="Verdana"/>
            </a:endParaRPr>
          </a:p>
          <a:p>
            <a:pPr marL="629920" lvl="1" indent="-316230"/>
            <a:r>
              <a:rPr lang="en-US" sz="1800" dirty="0" err="1">
                <a:latin typeface="RijksoverheidSansTextTT"/>
              </a:rPr>
              <a:t>proces</a:t>
            </a:r>
            <a:r>
              <a:rPr lang="en-US" sz="1800" dirty="0">
                <a:latin typeface="RijksoverheidSansTextTT"/>
              </a:rPr>
              <a:t> </a:t>
            </a:r>
            <a:r>
              <a:rPr lang="en-US" sz="1800" dirty="0" err="1">
                <a:latin typeface="RijksoverheidSansTextTT"/>
              </a:rPr>
              <a:t>indicatoren</a:t>
            </a:r>
            <a:r>
              <a:rPr lang="en-US" sz="1800" dirty="0">
                <a:latin typeface="RijksoverheidSansTextTT"/>
              </a:rPr>
              <a:t> </a:t>
            </a:r>
            <a:endParaRPr lang="en-US" sz="1800" dirty="0">
              <a:latin typeface="RijksoverheidSansTextTT"/>
              <a:ea typeface="Verdana"/>
            </a:endParaRPr>
          </a:p>
          <a:p>
            <a:pPr marL="629920" lvl="1" indent="-316230"/>
            <a:r>
              <a:rPr lang="en-US" sz="1800" dirty="0">
                <a:latin typeface="RijksoverheidSansTextTT"/>
              </a:rPr>
              <a:t>effect </a:t>
            </a:r>
            <a:r>
              <a:rPr lang="en-US" sz="1800" dirty="0" err="1">
                <a:latin typeface="RijksoverheidSansTextTT"/>
              </a:rPr>
              <a:t>indicatoren</a:t>
            </a:r>
            <a:endParaRPr lang="en-US" sz="1800" dirty="0">
              <a:latin typeface="RijksoverheidSansTextTT"/>
            </a:endParaRPr>
          </a:p>
          <a:p>
            <a:pPr marL="629920" lvl="1" indent="-316230"/>
            <a:endParaRPr lang="en-US" sz="1800" dirty="0">
              <a:latin typeface="RijksoverheidSansTextTT"/>
            </a:endParaRPr>
          </a:p>
          <a:p>
            <a:pPr marL="316230" indent="-316230"/>
            <a:r>
              <a:rPr lang="en-US" sz="1800" b="1" dirty="0">
                <a:latin typeface="RijksoverheidSansTextTT"/>
              </a:rPr>
              <a:t>Meten op product </a:t>
            </a:r>
            <a:r>
              <a:rPr lang="en-US" sz="1800" b="1" dirty="0" err="1">
                <a:latin typeface="RijksoverheidSansTextTT"/>
              </a:rPr>
              <a:t>niveau</a:t>
            </a:r>
            <a:r>
              <a:rPr lang="en-US" sz="1800" b="1" dirty="0">
                <a:latin typeface="RijksoverheidSansTextTT"/>
              </a:rPr>
              <a:t> </a:t>
            </a:r>
            <a:r>
              <a:rPr lang="en-US" sz="1800" b="1" dirty="0" err="1">
                <a:latin typeface="RijksoverheidSansTextTT"/>
              </a:rPr>
              <a:t>en</a:t>
            </a:r>
            <a:r>
              <a:rPr lang="en-US" sz="1800" b="1" dirty="0">
                <a:latin typeface="RijksoverheidSansTextTT"/>
              </a:rPr>
              <a:t> op </a:t>
            </a:r>
            <a:r>
              <a:rPr lang="en-US" sz="1800" b="1" dirty="0" err="1">
                <a:latin typeface="RijksoverheidSansTextTT"/>
              </a:rPr>
              <a:t>landelijk</a:t>
            </a:r>
            <a:r>
              <a:rPr lang="en-US" sz="1800" b="1" dirty="0">
                <a:latin typeface="RijksoverheidSansTextTT"/>
              </a:rPr>
              <a:t> </a:t>
            </a:r>
            <a:r>
              <a:rPr lang="en-US" sz="1800" b="1" dirty="0" err="1">
                <a:latin typeface="RijksoverheidSansTextTT"/>
              </a:rPr>
              <a:t>niveau</a:t>
            </a:r>
            <a:r>
              <a:rPr lang="en-US" sz="1800" b="1" dirty="0">
                <a:latin typeface="RijksoverheidSansTextTT"/>
              </a:rPr>
              <a:t> </a:t>
            </a:r>
            <a:r>
              <a:rPr lang="en-US" sz="1800" b="1" dirty="0" err="1">
                <a:latin typeface="RijksoverheidSansTextTT"/>
              </a:rPr>
              <a:t>geeft</a:t>
            </a:r>
            <a:r>
              <a:rPr lang="en-US" sz="1800" b="1" dirty="0">
                <a:latin typeface="RijksoverheidSansTextTT"/>
              </a:rPr>
              <a:t> </a:t>
            </a:r>
            <a:r>
              <a:rPr lang="en-US" sz="1800" b="1" dirty="0" err="1">
                <a:latin typeface="RijksoverheidSansTextTT"/>
              </a:rPr>
              <a:t>inzicht</a:t>
            </a:r>
            <a:r>
              <a:rPr lang="en-US" sz="1800" b="1" dirty="0">
                <a:latin typeface="RijksoverheidSansTextTT"/>
              </a:rPr>
              <a:t> in </a:t>
            </a:r>
            <a:r>
              <a:rPr lang="en-US" sz="1800" b="1" dirty="0" err="1">
                <a:latin typeface="RijksoverheidSansTextTT"/>
              </a:rPr>
              <a:t>effecten</a:t>
            </a:r>
          </a:p>
          <a:p>
            <a:pPr marL="629920" lvl="1" indent="-316230"/>
            <a:r>
              <a:rPr lang="en-US" sz="1800" dirty="0" err="1">
                <a:latin typeface="RijksoverheidSansTextTT"/>
              </a:rPr>
              <a:t>Verschillende</a:t>
            </a:r>
            <a:r>
              <a:rPr lang="en-US" sz="1800" dirty="0">
                <a:latin typeface="RijksoverheidSansTextTT"/>
              </a:rPr>
              <a:t> </a:t>
            </a:r>
            <a:r>
              <a:rPr lang="en-US" sz="1800" dirty="0" err="1">
                <a:latin typeface="RijksoverheidSansTextTT"/>
              </a:rPr>
              <a:t>mogelijkheden</a:t>
            </a:r>
            <a:r>
              <a:rPr lang="en-US" sz="1800" dirty="0">
                <a:latin typeface="RijksoverheidSansTextTT"/>
              </a:rPr>
              <a:t> </a:t>
            </a:r>
            <a:r>
              <a:rPr lang="en-US" sz="1800" dirty="0" err="1">
                <a:latin typeface="RijksoverheidSansTextTT"/>
              </a:rPr>
              <a:t>en</a:t>
            </a:r>
            <a:r>
              <a:rPr lang="en-US" sz="1800" dirty="0">
                <a:latin typeface="RijksoverheidSansTextTT"/>
              </a:rPr>
              <a:t> </a:t>
            </a:r>
            <a:r>
              <a:rPr lang="en-US" sz="1800" dirty="0" err="1">
                <a:latin typeface="RijksoverheidSansTextTT"/>
              </a:rPr>
              <a:t>onzekerheden</a:t>
            </a:r>
            <a:endParaRPr lang="en-US" sz="1800" dirty="0">
              <a:latin typeface="RijksoverheidSansTextTT"/>
            </a:endParaRPr>
          </a:p>
          <a:p>
            <a:pPr marL="629920" lvl="1" indent="-316230"/>
            <a:endParaRPr lang="en-US" sz="1800" dirty="0">
              <a:latin typeface="RijksoverheidSansTextTT"/>
            </a:endParaRPr>
          </a:p>
          <a:p>
            <a:pPr marL="316230" indent="-316230"/>
            <a:r>
              <a:rPr lang="en-US" sz="1800" b="1" dirty="0" err="1">
                <a:latin typeface="RijksoverheidSansTextTT"/>
              </a:rPr>
              <a:t>Eerste</a:t>
            </a:r>
            <a:r>
              <a:rPr lang="en-US" sz="1800" b="1" dirty="0">
                <a:latin typeface="RijksoverheidSansTextTT"/>
              </a:rPr>
              <a:t> </a:t>
            </a:r>
            <a:r>
              <a:rPr lang="en-US" sz="1800" b="1" dirty="0" err="1">
                <a:latin typeface="RijksoverheidSansTextTT"/>
              </a:rPr>
              <a:t>landelijke</a:t>
            </a:r>
            <a:r>
              <a:rPr lang="en-US" sz="1800" b="1" dirty="0">
                <a:latin typeface="RijksoverheidSansTextTT"/>
              </a:rPr>
              <a:t> </a:t>
            </a:r>
            <a:r>
              <a:rPr lang="en-US" sz="1800" b="1" dirty="0" err="1">
                <a:latin typeface="RijksoverheidSansTextTT"/>
              </a:rPr>
              <a:t>milieuvoetafdruk</a:t>
            </a:r>
            <a:r>
              <a:rPr lang="en-US" sz="1800" b="1" dirty="0">
                <a:latin typeface="RijksoverheidSansTextTT"/>
              </a:rPr>
              <a:t> </a:t>
            </a:r>
            <a:r>
              <a:rPr lang="en-US" sz="1800" b="1" dirty="0" err="1">
                <a:latin typeface="RijksoverheidSansTextTT"/>
              </a:rPr>
              <a:t>voor</a:t>
            </a:r>
            <a:r>
              <a:rPr lang="en-US" sz="1800" b="1" dirty="0">
                <a:latin typeface="RijksoverheidSansTextTT"/>
              </a:rPr>
              <a:t> de </a:t>
            </a:r>
            <a:r>
              <a:rPr lang="en-US" sz="1800" b="1" dirty="0" err="1">
                <a:latin typeface="RijksoverheidSansTextTT"/>
              </a:rPr>
              <a:t>zorg</a:t>
            </a:r>
            <a:r>
              <a:rPr lang="en-US" sz="1800" b="1" dirty="0">
                <a:latin typeface="RijksoverheidSansTextTT"/>
              </a:rPr>
              <a:t> in </a:t>
            </a:r>
            <a:r>
              <a:rPr lang="en-US" sz="1800" b="1" dirty="0" err="1">
                <a:latin typeface="RijksoverheidSansTextTT"/>
              </a:rPr>
              <a:t>kaart</a:t>
            </a:r>
          </a:p>
          <a:p>
            <a:pPr marL="629920" lvl="1" indent="-316230"/>
            <a:r>
              <a:rPr lang="nl-NL" sz="1800" dirty="0">
                <a:latin typeface="RijksoverheidSansTextTT"/>
              </a:rPr>
              <a:t>Grootste impacts door chemie &amp; </a:t>
            </a:r>
            <a:r>
              <a:rPr lang="nl-NL" sz="1800" dirty="0" err="1">
                <a:latin typeface="RijksoverheidSansTextTT"/>
              </a:rPr>
              <a:t>pharmacie</a:t>
            </a:r>
            <a:endParaRPr lang="nl-NL" sz="1800" dirty="0">
              <a:latin typeface="RijksoverheidSansTextTT"/>
            </a:endParaRPr>
          </a:p>
          <a:p>
            <a:pPr marL="629920" lvl="1" indent="-316230"/>
            <a:r>
              <a:rPr lang="nl-NL" sz="1800" dirty="0">
                <a:latin typeface="RijksoverheidSansTextTT"/>
              </a:rPr>
              <a:t>Betere data nodig, over bijvoorbeeld type grondstoffen  &amp; herkomst</a:t>
            </a:r>
          </a:p>
          <a:p>
            <a:pPr marL="629920" lvl="1" indent="-316230"/>
            <a:endParaRPr lang="nl-NL" sz="1800" dirty="0">
              <a:latin typeface="RijksoverheidSansTextTT"/>
            </a:endParaRPr>
          </a:p>
          <a:p>
            <a:pPr marL="316230" indent="-316230"/>
            <a:r>
              <a:rPr lang="en-US" sz="1800" b="1" dirty="0" err="1">
                <a:latin typeface="RijksoverheidSansTextTT"/>
              </a:rPr>
              <a:t>Eerste</a:t>
            </a:r>
            <a:r>
              <a:rPr lang="en-US" sz="1800" b="1" dirty="0">
                <a:latin typeface="RijksoverheidSansTextTT"/>
              </a:rPr>
              <a:t> </a:t>
            </a:r>
            <a:r>
              <a:rPr lang="en-US" sz="1800" b="1" dirty="0" err="1">
                <a:latin typeface="RijksoverheidSansTextTT"/>
              </a:rPr>
              <a:t>inzichten</a:t>
            </a:r>
            <a:r>
              <a:rPr lang="en-US" sz="1800" b="1" dirty="0">
                <a:latin typeface="RijksoverheidSansTextTT"/>
              </a:rPr>
              <a:t> in </a:t>
            </a:r>
            <a:r>
              <a:rPr lang="en-US" sz="1800" b="1" dirty="0" err="1">
                <a:latin typeface="RijksoverheidSansTextTT"/>
              </a:rPr>
              <a:t>milieuvoetafdruk</a:t>
            </a:r>
            <a:r>
              <a:rPr lang="en-US" sz="1800" b="1" dirty="0">
                <a:latin typeface="RijksoverheidSansTextTT"/>
              </a:rPr>
              <a:t> </a:t>
            </a:r>
            <a:r>
              <a:rPr lang="en-US" sz="1800" b="1" dirty="0" err="1">
                <a:latin typeface="RijksoverheidSansTextTT"/>
              </a:rPr>
              <a:t>medicatie</a:t>
            </a:r>
            <a:endParaRPr lang="en-US" sz="1800" b="1" dirty="0">
              <a:latin typeface="RijksoverheidSansTextTT"/>
            </a:endParaRPr>
          </a:p>
          <a:p>
            <a:pPr marL="629920" lvl="1" indent="-316230"/>
            <a:r>
              <a:rPr lang="en-US" sz="1800" dirty="0" err="1">
                <a:latin typeface="RijksoverheidSansTextTT"/>
              </a:rPr>
              <a:t>Waar</a:t>
            </a:r>
            <a:r>
              <a:rPr lang="en-US" sz="1800" dirty="0">
                <a:latin typeface="RijksoverheidSansTextTT"/>
              </a:rPr>
              <a:t> </a:t>
            </a:r>
            <a:r>
              <a:rPr lang="en-US" sz="1800" dirty="0" err="1">
                <a:latin typeface="RijksoverheidSansTextTT"/>
              </a:rPr>
              <a:t>en</a:t>
            </a:r>
            <a:r>
              <a:rPr lang="en-US" sz="1800" dirty="0">
                <a:latin typeface="RijksoverheidSansTextTT"/>
              </a:rPr>
              <a:t> hoe het </a:t>
            </a:r>
            <a:r>
              <a:rPr lang="en-US" sz="1800" dirty="0" err="1">
                <a:latin typeface="RijksoverheidSansTextTT"/>
              </a:rPr>
              <a:t>duurzamer</a:t>
            </a:r>
            <a:r>
              <a:rPr lang="en-US" sz="1800" dirty="0">
                <a:latin typeface="RijksoverheidSansTextTT"/>
              </a:rPr>
              <a:t> </a:t>
            </a:r>
            <a:r>
              <a:rPr lang="en-US" sz="1800" dirty="0" err="1">
                <a:latin typeface="RijksoverheidSansTextTT"/>
              </a:rPr>
              <a:t>kan</a:t>
            </a:r>
            <a:r>
              <a:rPr lang="en-US" sz="1800" dirty="0">
                <a:latin typeface="RijksoverheidSansTextTT"/>
              </a:rPr>
              <a:t> in </a:t>
            </a:r>
            <a:r>
              <a:rPr lang="en-US" sz="1800" dirty="0" err="1">
                <a:latin typeface="RijksoverheidSansTextTT"/>
              </a:rPr>
              <a:t>ketens</a:t>
            </a:r>
            <a:endParaRPr lang="en-US" sz="1800" dirty="0">
              <a:latin typeface="RijksoverheidSansTextTT"/>
            </a:endParaRPr>
          </a:p>
          <a:p>
            <a:pPr marL="629920" lvl="1" indent="-316230"/>
            <a:r>
              <a:rPr lang="en-US" sz="1800" dirty="0">
                <a:latin typeface="RijksoverheidSansTextTT"/>
              </a:rPr>
              <a:t>(</a:t>
            </a:r>
            <a:r>
              <a:rPr lang="en-US" sz="1800" dirty="0" err="1">
                <a:latin typeface="RijksoverheidSansTextTT"/>
              </a:rPr>
              <a:t>Nog</a:t>
            </a:r>
            <a:r>
              <a:rPr lang="en-US" sz="1800" dirty="0">
                <a:latin typeface="RijksoverheidSansTextTT"/>
              </a:rPr>
              <a:t>) </a:t>
            </a:r>
            <a:r>
              <a:rPr lang="en-US" sz="1800" dirty="0" err="1">
                <a:latin typeface="RijksoverheidSansTextTT"/>
              </a:rPr>
              <a:t>niet</a:t>
            </a:r>
            <a:r>
              <a:rPr lang="en-US" sz="1800" dirty="0">
                <a:latin typeface="RijksoverheidSansTextTT"/>
              </a:rPr>
              <a:t> </a:t>
            </a:r>
            <a:r>
              <a:rPr lang="en-US" sz="1800" dirty="0" err="1">
                <a:latin typeface="RijksoverheidSansTextTT"/>
              </a:rPr>
              <a:t>toereikend</a:t>
            </a:r>
            <a:r>
              <a:rPr lang="en-US" sz="1800" dirty="0">
                <a:latin typeface="RijksoverheidSansTextTT"/>
              </a:rPr>
              <a:t> </a:t>
            </a:r>
            <a:r>
              <a:rPr lang="en-US" sz="1800" dirty="0" err="1">
                <a:latin typeface="RijksoverheidSansTextTT"/>
              </a:rPr>
              <a:t>voor</a:t>
            </a:r>
            <a:r>
              <a:rPr lang="en-US" sz="1800" dirty="0">
                <a:latin typeface="RijksoverheidSansTextTT"/>
              </a:rPr>
              <a:t> </a:t>
            </a:r>
            <a:r>
              <a:rPr lang="en-US" sz="1800" dirty="0" err="1">
                <a:latin typeface="RijksoverheidSansTextTT"/>
              </a:rPr>
              <a:t>vergelijking</a:t>
            </a:r>
            <a:r>
              <a:rPr lang="en-US" sz="1800" dirty="0">
                <a:latin typeface="RijksoverheidSansTextTT"/>
              </a:rPr>
              <a:t> </a:t>
            </a:r>
            <a:r>
              <a:rPr lang="en-US" sz="1800" dirty="0" err="1">
                <a:latin typeface="RijksoverheidSansTextTT"/>
              </a:rPr>
              <a:t>alternatieven</a:t>
            </a:r>
            <a:r>
              <a:rPr lang="en-US" sz="1800" dirty="0">
                <a:latin typeface="RijksoverheidSansTextTT"/>
              </a:rPr>
              <a:t>/ </a:t>
            </a:r>
            <a:r>
              <a:rPr lang="en-US" sz="1800" dirty="0" err="1">
                <a:latin typeface="RijksoverheidSansTextTT"/>
              </a:rPr>
              <a:t>afweegkader</a:t>
            </a:r>
            <a:endParaRPr lang="en-US" sz="1800" dirty="0">
              <a:latin typeface="RijksoverheidSansTextTT"/>
            </a:endParaRPr>
          </a:p>
        </p:txBody>
      </p:sp>
      <p:sp>
        <p:nvSpPr>
          <p:cNvPr id="3" name="Title 2">
            <a:extLst>
              <a:ext uri="{FF2B5EF4-FFF2-40B4-BE49-F238E27FC236}">
                <a16:creationId xmlns:a16="http://schemas.microsoft.com/office/drawing/2014/main" id="{2468695D-F23B-4186-9CC9-892F48FDF633}"/>
              </a:ext>
            </a:extLst>
          </p:cNvPr>
          <p:cNvSpPr>
            <a:spLocks noGrp="1"/>
          </p:cNvSpPr>
          <p:nvPr>
            <p:ph type="title"/>
          </p:nvPr>
        </p:nvSpPr>
        <p:spPr>
          <a:xfrm>
            <a:off x="634206" y="-180000"/>
            <a:ext cx="10923588" cy="948047"/>
          </a:xfrm>
        </p:spPr>
        <p:txBody>
          <a:bodyPr>
            <a:normAutofit/>
          </a:bodyPr>
          <a:lstStyle/>
          <a:p>
            <a:r>
              <a:rPr lang="en-US" b="1" dirty="0" err="1"/>
              <a:t>Conclusie</a:t>
            </a:r>
            <a:endParaRPr lang="en-US" b="1" dirty="0" err="1">
              <a:ea typeface="Verdana"/>
            </a:endParaRPr>
          </a:p>
        </p:txBody>
      </p:sp>
      <p:sp>
        <p:nvSpPr>
          <p:cNvPr id="6" name="Slide Number Placeholder 5">
            <a:extLst>
              <a:ext uri="{FF2B5EF4-FFF2-40B4-BE49-F238E27FC236}">
                <a16:creationId xmlns:a16="http://schemas.microsoft.com/office/drawing/2014/main" id="{281EEDD4-C19B-4C03-A466-68CF9431A082}"/>
              </a:ext>
            </a:extLst>
          </p:cNvPr>
          <p:cNvSpPr>
            <a:spLocks noGrp="1"/>
          </p:cNvSpPr>
          <p:nvPr>
            <p:ph type="sldNum" sz="quarter" idx="12"/>
          </p:nvPr>
        </p:nvSpPr>
        <p:spPr/>
        <p:txBody>
          <a:bodyPr/>
          <a:lstStyle/>
          <a:p>
            <a:fld id="{10A0A6AF-03C5-477E-939A-E28F7E7F05EA}" type="slidenum">
              <a:rPr lang="nl-NL" b="1" smtClean="0"/>
              <a:pPr/>
              <a:t>30</a:t>
            </a:fld>
            <a:endParaRPr lang="nl-NL" b="1" dirty="0"/>
          </a:p>
        </p:txBody>
      </p:sp>
      <p:sp>
        <p:nvSpPr>
          <p:cNvPr id="7" name="TextBox 6">
            <a:extLst>
              <a:ext uri="{FF2B5EF4-FFF2-40B4-BE49-F238E27FC236}">
                <a16:creationId xmlns:a16="http://schemas.microsoft.com/office/drawing/2014/main" id="{D77102F5-7670-437C-A523-A9BBA5B81A8F}"/>
              </a:ext>
            </a:extLst>
          </p:cNvPr>
          <p:cNvSpPr txBox="1"/>
          <p:nvPr/>
        </p:nvSpPr>
        <p:spPr>
          <a:xfrm>
            <a:off x="633412" y="6420377"/>
            <a:ext cx="5339321" cy="246221"/>
          </a:xfrm>
          <a:prstGeom prst="rect">
            <a:avLst/>
          </a:prstGeom>
          <a:noFill/>
        </p:spPr>
        <p:txBody>
          <a:bodyPr wrap="square">
            <a:spAutoFit/>
          </a:bodyPr>
          <a:lstStyle/>
          <a:p>
            <a:r>
              <a:rPr lang="nl-NL" sz="1000" dirty="0">
                <a:solidFill>
                  <a:schemeClr val="tx2">
                    <a:lumMod val="50000"/>
                  </a:schemeClr>
                </a:solidFill>
              </a:rPr>
              <a:t>Bron: </a:t>
            </a:r>
            <a:r>
              <a:rPr lang="nl-NL" sz="1000" dirty="0">
                <a:solidFill>
                  <a:schemeClr val="tx2">
                    <a:lumMod val="50000"/>
                  </a:schemeClr>
                </a:solidFill>
                <a:hlinkClick r:id="rId3"/>
              </a:rPr>
              <a:t>www.rivm.nl/duurzamezorg</a:t>
            </a:r>
            <a:r>
              <a:rPr lang="nl-NL" sz="1000" dirty="0">
                <a:solidFill>
                  <a:schemeClr val="tx2">
                    <a:lumMod val="50000"/>
                  </a:schemeClr>
                </a:solidFill>
              </a:rPr>
              <a:t> publicaties onderzoek</a:t>
            </a:r>
            <a:endParaRPr lang="en-US" sz="1000" dirty="0">
              <a:solidFill>
                <a:schemeClr val="tx2">
                  <a:lumMod val="50000"/>
                </a:schemeClr>
              </a:solidFill>
            </a:endParaRPr>
          </a:p>
        </p:txBody>
      </p:sp>
      <p:pic>
        <p:nvPicPr>
          <p:cNvPr id="5" name="Picture 4" descr="Graphical user interface&#10;&#10;Description automatically generated with low confidence">
            <a:extLst>
              <a:ext uri="{FF2B5EF4-FFF2-40B4-BE49-F238E27FC236}">
                <a16:creationId xmlns:a16="http://schemas.microsoft.com/office/drawing/2014/main" id="{1E45674D-F531-31FC-2EC6-7ABD48870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620" y="1976508"/>
            <a:ext cx="3373707" cy="3209936"/>
          </a:xfrm>
          <a:prstGeom prst="rect">
            <a:avLst/>
          </a:prstGeom>
        </p:spPr>
      </p:pic>
      <p:sp>
        <p:nvSpPr>
          <p:cNvPr id="8" name="Date Placeholder 4">
            <a:extLst>
              <a:ext uri="{FF2B5EF4-FFF2-40B4-BE49-F238E27FC236}">
                <a16:creationId xmlns:a16="http://schemas.microsoft.com/office/drawing/2014/main" id="{01E76D79-425A-C609-B3EA-FEF7FEFEFABE}"/>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101569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24401-10A1-4885-93AD-67894376CC9F}"/>
              </a:ext>
            </a:extLst>
          </p:cNvPr>
          <p:cNvSpPr>
            <a:spLocks noGrp="1"/>
          </p:cNvSpPr>
          <p:nvPr>
            <p:ph idx="1"/>
          </p:nvPr>
        </p:nvSpPr>
        <p:spPr>
          <a:xfrm>
            <a:off x="634206" y="994502"/>
            <a:ext cx="10923588" cy="5722807"/>
          </a:xfrm>
        </p:spPr>
        <p:txBody>
          <a:bodyPr numCol="1">
            <a:noAutofit/>
          </a:bodyPr>
          <a:lstStyle/>
          <a:p>
            <a:r>
              <a:rPr lang="nl-NL" sz="1800" b="1" dirty="0">
                <a:latin typeface="RijksoverheidSansText" panose="020B0503040202060203" pitchFamily="34" charset="0"/>
              </a:rPr>
              <a:t>Betere openbare data van producenten van geneesmiddelen, medische hulpmiddelen en verbruiksartikelen </a:t>
            </a:r>
          </a:p>
          <a:p>
            <a:pPr lvl="1"/>
            <a:r>
              <a:rPr lang="nl-NL" sz="1800" dirty="0">
                <a:latin typeface="RijksoverheidSansText" panose="020B0503040202060203" pitchFamily="34" charset="0"/>
              </a:rPr>
              <a:t>productieproces en de productsamenstelling</a:t>
            </a:r>
          </a:p>
          <a:p>
            <a:pPr lvl="1"/>
            <a:r>
              <a:rPr lang="nl-NL" sz="1800" dirty="0">
                <a:latin typeface="RijksoverheidSansText" panose="020B0503040202060203" pitchFamily="34" charset="0"/>
              </a:rPr>
              <a:t>uitgevoerde duurzaamheidsstudies zoals levenscyclusanalyses</a:t>
            </a:r>
          </a:p>
          <a:p>
            <a:pPr lvl="1"/>
            <a:endParaRPr lang="nl-NL" sz="1800" dirty="0">
              <a:latin typeface="RijksoverheidSansText" panose="020B0503040202060203" pitchFamily="34" charset="0"/>
            </a:endParaRPr>
          </a:p>
          <a:p>
            <a:r>
              <a:rPr lang="en-US" sz="1800" b="1" dirty="0">
                <a:latin typeface="RijksoverheidSansText" panose="020B0503040202060203" pitchFamily="34" charset="0"/>
              </a:rPr>
              <a:t>Data plan </a:t>
            </a:r>
            <a:r>
              <a:rPr lang="en-US" sz="1800" b="1" dirty="0" err="1">
                <a:latin typeface="RijksoverheidSansText" panose="020B0503040202060203" pitchFamily="34" charset="0"/>
              </a:rPr>
              <a:t>nodig</a:t>
            </a:r>
            <a:endParaRPr lang="en-US" sz="1800" b="1" dirty="0">
              <a:latin typeface="RijksoverheidSansText" panose="020B0503040202060203" pitchFamily="34" charset="0"/>
            </a:endParaRPr>
          </a:p>
          <a:p>
            <a:pPr lvl="1"/>
            <a:r>
              <a:rPr lang="nl-NL" sz="1800" dirty="0">
                <a:latin typeface="RijksoverheidSansText" panose="020B0503040202060203" pitchFamily="34" charset="0"/>
              </a:rPr>
              <a:t>openbaar delen &amp; onderhouden van onafhankelijke en toegankelijke data (</a:t>
            </a:r>
            <a:r>
              <a:rPr lang="en-US" sz="1800" dirty="0">
                <a:latin typeface="RijksoverheidSansText" panose="020B0503040202060203" pitchFamily="34" charset="0"/>
                <a:hlinkClick r:id="rId3"/>
              </a:rPr>
              <a:t>https://en.wikipedia.org/wiki/FAIR_data</a:t>
            </a:r>
            <a:r>
              <a:rPr lang="en-US" sz="1800" dirty="0">
                <a:latin typeface="RijksoverheidSansText" panose="020B0503040202060203" pitchFamily="34" charset="0"/>
              </a:rPr>
              <a:t>)</a:t>
            </a:r>
          </a:p>
          <a:p>
            <a:pPr lvl="1"/>
            <a:endParaRPr lang="nl-NL" sz="1800" dirty="0">
              <a:latin typeface="RijksoverheidSansText" panose="020B0503040202060203" pitchFamily="34" charset="0"/>
            </a:endParaRPr>
          </a:p>
          <a:p>
            <a:r>
              <a:rPr lang="en-US" sz="1800" b="1" dirty="0" err="1">
                <a:latin typeface="RijksoverheidSansText" panose="020B0503040202060203" pitchFamily="34" charset="0"/>
              </a:rPr>
              <a:t>Milieuvoetafdruk</a:t>
            </a:r>
            <a:r>
              <a:rPr lang="en-US" sz="1800" b="1" dirty="0">
                <a:latin typeface="RijksoverheidSansText" panose="020B0503040202060203" pitchFamily="34" charset="0"/>
              </a:rPr>
              <a:t> </a:t>
            </a:r>
            <a:r>
              <a:rPr lang="en-US" sz="1800" b="1" dirty="0" err="1">
                <a:latin typeface="RijksoverheidSansText" panose="020B0503040202060203" pitchFamily="34" charset="0"/>
              </a:rPr>
              <a:t>verder</a:t>
            </a:r>
            <a:r>
              <a:rPr lang="en-US" sz="1800" b="1" dirty="0">
                <a:latin typeface="RijksoverheidSansText" panose="020B0503040202060203" pitchFamily="34" charset="0"/>
              </a:rPr>
              <a:t> </a:t>
            </a:r>
            <a:r>
              <a:rPr lang="en-US" sz="1800" b="1" u="sng" dirty="0" err="1">
                <a:latin typeface="RijksoverheidSansText" panose="020B0503040202060203" pitchFamily="34" charset="0"/>
              </a:rPr>
              <a:t>samen</a:t>
            </a:r>
            <a:r>
              <a:rPr lang="en-US" sz="1800" b="1" dirty="0">
                <a:latin typeface="RijksoverheidSansText" panose="020B0503040202060203" pitchFamily="34" charset="0"/>
              </a:rPr>
              <a:t> </a:t>
            </a:r>
            <a:r>
              <a:rPr lang="en-US" sz="1800" b="1" dirty="0" err="1">
                <a:latin typeface="RijksoverheidSansText" panose="020B0503040202060203" pitchFamily="34" charset="0"/>
              </a:rPr>
              <a:t>ontwikkelen</a:t>
            </a:r>
            <a:endParaRPr lang="nl-NL" sz="1800" dirty="0">
              <a:latin typeface="RijksoverheidSansText" panose="020B0503040202060203" pitchFamily="34" charset="0"/>
            </a:endParaRPr>
          </a:p>
          <a:p>
            <a:pPr lvl="1"/>
            <a:r>
              <a:rPr lang="nl-NL" sz="1800" dirty="0">
                <a:latin typeface="RijksoverheidSansText" panose="020B0503040202060203" pitchFamily="34" charset="0"/>
              </a:rPr>
              <a:t>Verschillende zorgverleners, verschillende productgroepen en diensten</a:t>
            </a:r>
          </a:p>
          <a:p>
            <a:pPr lvl="1"/>
            <a:r>
              <a:rPr lang="nl-NL" sz="1800" dirty="0">
                <a:latin typeface="RijksoverheidSansText" panose="020B0503040202060203" pitchFamily="34" charset="0"/>
              </a:rPr>
              <a:t>Nationale milieuvoetafdruk als start voor monitoring &amp; toekomst scenario’s</a:t>
            </a:r>
            <a:br>
              <a:rPr lang="nl-NL" sz="1800" dirty="0">
                <a:latin typeface="RijksoverheidSansText" panose="020B0503040202060203" pitchFamily="34" charset="0"/>
              </a:rPr>
            </a:br>
            <a:endParaRPr lang="nl-NL" sz="1800" dirty="0">
              <a:latin typeface="RijksoverheidSansText" panose="020B0503040202060203" pitchFamily="34" charset="0"/>
            </a:endParaRPr>
          </a:p>
          <a:p>
            <a:r>
              <a:rPr lang="nl-NL" sz="1800" b="1" dirty="0">
                <a:latin typeface="RijksoverheidSansText" panose="020B0503040202060203" pitchFamily="34" charset="0"/>
                <a:ea typeface="RijksoverheidSansWebText Regula" panose="020B0503040202060203" pitchFamily="34" charset="0"/>
              </a:rPr>
              <a:t>Voor nieuwe (internationale) wettelijke kaders &amp; (beleid) ambities</a:t>
            </a:r>
            <a:r>
              <a:rPr lang="nl-NL" sz="1800" dirty="0">
                <a:latin typeface="RijksoverheidSansText" panose="020B0503040202060203" pitchFamily="34" charset="0"/>
                <a:ea typeface="RijksoverheidSansWebText Regula" panose="020B0503040202060203" pitchFamily="34" charset="0"/>
              </a:rPr>
              <a:t>:  </a:t>
            </a:r>
          </a:p>
          <a:p>
            <a:pPr marL="0" indent="0">
              <a:buNone/>
            </a:pPr>
            <a:r>
              <a:rPr lang="nl-NL" sz="1800" dirty="0">
                <a:latin typeface="RijksoverheidSansText" panose="020B0503040202060203" pitchFamily="34" charset="0"/>
                <a:ea typeface="RijksoverheidSansWebText Regula" panose="020B0503040202060203" pitchFamily="34" charset="0"/>
              </a:rPr>
              <a:t>maak ruimte voor kwantitatieve en kwalitatieve onderzoeksresultaten over gedrag (gebruik), milieu impact en gezondheidswinst samen. (vgl. GR advies)</a:t>
            </a:r>
          </a:p>
          <a:p>
            <a:endParaRPr lang="en-US" sz="1800" b="1" dirty="0">
              <a:latin typeface="RijksoverheidSansText" panose="020B0503040202060203" pitchFamily="34" charset="0"/>
            </a:endParaRPr>
          </a:p>
          <a:p>
            <a:pPr marL="0" indent="0">
              <a:buNone/>
            </a:pPr>
            <a:endParaRPr lang="en-US" sz="1800" dirty="0">
              <a:latin typeface="RijksoverheidSansText" panose="020B0503040202060203" pitchFamily="34" charset="0"/>
            </a:endParaRPr>
          </a:p>
        </p:txBody>
      </p:sp>
      <p:sp>
        <p:nvSpPr>
          <p:cNvPr id="3" name="Title 2">
            <a:extLst>
              <a:ext uri="{FF2B5EF4-FFF2-40B4-BE49-F238E27FC236}">
                <a16:creationId xmlns:a16="http://schemas.microsoft.com/office/drawing/2014/main" id="{2468695D-F23B-4186-9CC9-892F48FDF633}"/>
              </a:ext>
            </a:extLst>
          </p:cNvPr>
          <p:cNvSpPr>
            <a:spLocks noGrp="1"/>
          </p:cNvSpPr>
          <p:nvPr>
            <p:ph type="title"/>
          </p:nvPr>
        </p:nvSpPr>
        <p:spPr>
          <a:xfrm>
            <a:off x="634206" y="-180000"/>
            <a:ext cx="10923588" cy="948047"/>
          </a:xfrm>
        </p:spPr>
        <p:txBody>
          <a:bodyPr>
            <a:normAutofit/>
          </a:bodyPr>
          <a:lstStyle/>
          <a:p>
            <a:r>
              <a:rPr lang="en-US" dirty="0" err="1"/>
              <a:t>Aanbevelingen</a:t>
            </a:r>
            <a:r>
              <a:rPr lang="en-US" dirty="0"/>
              <a:t>, </a:t>
            </a:r>
            <a:r>
              <a:rPr lang="en-US" dirty="0" err="1"/>
              <a:t>o.a.</a:t>
            </a:r>
            <a:endParaRPr lang="nl-NL" dirty="0"/>
          </a:p>
        </p:txBody>
      </p:sp>
      <p:sp>
        <p:nvSpPr>
          <p:cNvPr id="6" name="Slide Number Placeholder 5">
            <a:extLst>
              <a:ext uri="{FF2B5EF4-FFF2-40B4-BE49-F238E27FC236}">
                <a16:creationId xmlns:a16="http://schemas.microsoft.com/office/drawing/2014/main" id="{281EEDD4-C19B-4C03-A466-68CF9431A082}"/>
              </a:ext>
            </a:extLst>
          </p:cNvPr>
          <p:cNvSpPr>
            <a:spLocks noGrp="1"/>
          </p:cNvSpPr>
          <p:nvPr>
            <p:ph type="sldNum" sz="quarter" idx="12"/>
          </p:nvPr>
        </p:nvSpPr>
        <p:spPr/>
        <p:txBody>
          <a:bodyPr/>
          <a:lstStyle/>
          <a:p>
            <a:fld id="{10A0A6AF-03C5-477E-939A-E28F7E7F05EA}" type="slidenum">
              <a:rPr lang="nl-NL" smtClean="0"/>
              <a:pPr/>
              <a:t>31</a:t>
            </a:fld>
            <a:endParaRPr lang="nl-NL" dirty="0"/>
          </a:p>
        </p:txBody>
      </p:sp>
      <p:pic>
        <p:nvPicPr>
          <p:cNvPr id="8" name="Graphic 7" descr="Lights On with solid fill">
            <a:extLst>
              <a:ext uri="{FF2B5EF4-FFF2-40B4-BE49-F238E27FC236}">
                <a16:creationId xmlns:a16="http://schemas.microsoft.com/office/drawing/2014/main" id="{B659660A-EEA5-F2F2-FC58-C2AFE3FFE9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8272" y="2384502"/>
            <a:ext cx="2088995" cy="2088995"/>
          </a:xfrm>
          <a:prstGeom prst="rect">
            <a:avLst/>
          </a:prstGeom>
        </p:spPr>
      </p:pic>
      <p:sp>
        <p:nvSpPr>
          <p:cNvPr id="4" name="TextBox 3">
            <a:extLst>
              <a:ext uri="{FF2B5EF4-FFF2-40B4-BE49-F238E27FC236}">
                <a16:creationId xmlns:a16="http://schemas.microsoft.com/office/drawing/2014/main" id="{B8046C2D-355A-DA93-BBF5-79EC8948CFC5}"/>
              </a:ext>
            </a:extLst>
          </p:cNvPr>
          <p:cNvSpPr txBox="1"/>
          <p:nvPr/>
        </p:nvSpPr>
        <p:spPr>
          <a:xfrm>
            <a:off x="633412" y="6420377"/>
            <a:ext cx="5339321" cy="246221"/>
          </a:xfrm>
          <a:prstGeom prst="rect">
            <a:avLst/>
          </a:prstGeom>
          <a:noFill/>
        </p:spPr>
        <p:txBody>
          <a:bodyPr wrap="square">
            <a:spAutoFit/>
          </a:bodyPr>
          <a:lstStyle/>
          <a:p>
            <a:r>
              <a:rPr lang="nl-NL" sz="1000" dirty="0">
                <a:solidFill>
                  <a:schemeClr val="tx2">
                    <a:lumMod val="50000"/>
                  </a:schemeClr>
                </a:solidFill>
              </a:rPr>
              <a:t>Bron: </a:t>
            </a:r>
            <a:r>
              <a:rPr lang="nl-NL" sz="1000" dirty="0">
                <a:solidFill>
                  <a:schemeClr val="tx2">
                    <a:lumMod val="50000"/>
                  </a:schemeClr>
                </a:solidFill>
                <a:hlinkClick r:id="rId6"/>
              </a:rPr>
              <a:t>www.rivm.nl/duurzamezorg</a:t>
            </a:r>
            <a:r>
              <a:rPr lang="nl-NL" sz="1000" dirty="0">
                <a:solidFill>
                  <a:schemeClr val="tx2">
                    <a:lumMod val="50000"/>
                  </a:schemeClr>
                </a:solidFill>
              </a:rPr>
              <a:t> publicaties onderzoek</a:t>
            </a:r>
            <a:endParaRPr lang="en-US" sz="1000" dirty="0">
              <a:solidFill>
                <a:schemeClr val="tx2">
                  <a:lumMod val="50000"/>
                </a:schemeClr>
              </a:solidFill>
            </a:endParaRPr>
          </a:p>
        </p:txBody>
      </p:sp>
      <p:sp>
        <p:nvSpPr>
          <p:cNvPr id="5" name="Date Placeholder 4">
            <a:extLst>
              <a:ext uri="{FF2B5EF4-FFF2-40B4-BE49-F238E27FC236}">
                <a16:creationId xmlns:a16="http://schemas.microsoft.com/office/drawing/2014/main" id="{2BC4BA77-6655-D473-905A-37A8B93383A0}"/>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3718395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24401-10A1-4885-93AD-67894376CC9F}"/>
              </a:ext>
            </a:extLst>
          </p:cNvPr>
          <p:cNvSpPr>
            <a:spLocks noGrp="1"/>
          </p:cNvSpPr>
          <p:nvPr>
            <p:ph idx="1"/>
          </p:nvPr>
        </p:nvSpPr>
        <p:spPr>
          <a:xfrm>
            <a:off x="633412" y="815317"/>
            <a:ext cx="10923588" cy="6237446"/>
          </a:xfrm>
        </p:spPr>
        <p:txBody>
          <a:bodyPr numCol="2">
            <a:noAutofit/>
          </a:bodyPr>
          <a:lstStyle/>
          <a:p>
            <a:pPr marL="0" indent="0">
              <a:buNone/>
            </a:pPr>
            <a:r>
              <a:rPr lang="nl-NL" sz="1600" b="1" dirty="0"/>
              <a:t>Dank u wel voor uw aandacht!</a:t>
            </a:r>
          </a:p>
          <a:p>
            <a:pPr marL="0" indent="0">
              <a:buNone/>
            </a:pPr>
            <a:endParaRPr lang="nl-NL" sz="1600" dirty="0"/>
          </a:p>
        </p:txBody>
      </p:sp>
      <p:sp>
        <p:nvSpPr>
          <p:cNvPr id="6" name="Slide Number Placeholder 5">
            <a:extLst>
              <a:ext uri="{FF2B5EF4-FFF2-40B4-BE49-F238E27FC236}">
                <a16:creationId xmlns:a16="http://schemas.microsoft.com/office/drawing/2014/main" id="{281EEDD4-C19B-4C03-A466-68CF9431A082}"/>
              </a:ext>
            </a:extLst>
          </p:cNvPr>
          <p:cNvSpPr>
            <a:spLocks noGrp="1"/>
          </p:cNvSpPr>
          <p:nvPr>
            <p:ph type="sldNum" sz="quarter" idx="12"/>
          </p:nvPr>
        </p:nvSpPr>
        <p:spPr/>
        <p:txBody>
          <a:bodyPr/>
          <a:lstStyle/>
          <a:p>
            <a:fld id="{10A0A6AF-03C5-477E-939A-E28F7E7F05EA}" type="slidenum">
              <a:rPr lang="nl-NL" smtClean="0"/>
              <a:pPr/>
              <a:t>32</a:t>
            </a:fld>
            <a:endParaRPr lang="nl-NL" dirty="0"/>
          </a:p>
        </p:txBody>
      </p:sp>
      <p:sp>
        <p:nvSpPr>
          <p:cNvPr id="9" name="Date Placeholder 4">
            <a:extLst>
              <a:ext uri="{FF2B5EF4-FFF2-40B4-BE49-F238E27FC236}">
                <a16:creationId xmlns:a16="http://schemas.microsoft.com/office/drawing/2014/main" id="{CD115FA9-BD9A-5135-B01E-0D67F75692D0}"/>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pic>
        <p:nvPicPr>
          <p:cNvPr id="4" name="Picture 3">
            <a:extLst>
              <a:ext uri="{FF2B5EF4-FFF2-40B4-BE49-F238E27FC236}">
                <a16:creationId xmlns:a16="http://schemas.microsoft.com/office/drawing/2014/main" id="{E7758FF2-42BB-30A1-8150-7897B83F49C9}"/>
              </a:ext>
            </a:extLst>
          </p:cNvPr>
          <p:cNvPicPr>
            <a:picLocks noChangeAspect="1"/>
          </p:cNvPicPr>
          <p:nvPr/>
        </p:nvPicPr>
        <p:blipFill>
          <a:blip r:embed="rId3"/>
          <a:stretch>
            <a:fillRect/>
          </a:stretch>
        </p:blipFill>
        <p:spPr>
          <a:xfrm>
            <a:off x="631824" y="1340273"/>
            <a:ext cx="5972961" cy="3978085"/>
          </a:xfrm>
          <a:prstGeom prst="rect">
            <a:avLst/>
          </a:prstGeom>
        </p:spPr>
      </p:pic>
      <p:sp>
        <p:nvSpPr>
          <p:cNvPr id="7" name="TextBox 6">
            <a:extLst>
              <a:ext uri="{FF2B5EF4-FFF2-40B4-BE49-F238E27FC236}">
                <a16:creationId xmlns:a16="http://schemas.microsoft.com/office/drawing/2014/main" id="{07669C8C-E161-7309-5966-5F35E6DDBB3A}"/>
              </a:ext>
            </a:extLst>
          </p:cNvPr>
          <p:cNvSpPr txBox="1"/>
          <p:nvPr/>
        </p:nvSpPr>
        <p:spPr>
          <a:xfrm>
            <a:off x="7090656" y="4438848"/>
            <a:ext cx="2978092" cy="1477328"/>
          </a:xfrm>
          <a:prstGeom prst="rect">
            <a:avLst/>
          </a:prstGeom>
          <a:noFill/>
        </p:spPr>
        <p:txBody>
          <a:bodyPr wrap="square">
            <a:spAutoFit/>
          </a:bodyPr>
          <a:lstStyle/>
          <a:p>
            <a:r>
              <a:rPr lang="nl-NL" dirty="0">
                <a:latin typeface="RijksoverheidSansText" panose="020B0503040202060203" pitchFamily="34" charset="0"/>
                <a:hlinkClick r:id="rId4"/>
              </a:rPr>
              <a:t>www.rivm.nl/duurzamezorg</a:t>
            </a:r>
            <a:endParaRPr lang="nl-NL" dirty="0">
              <a:latin typeface="RijksoverheidSansText" panose="020B0503040202060203" pitchFamily="34" charset="0"/>
            </a:endParaRPr>
          </a:p>
          <a:p>
            <a:r>
              <a:rPr lang="nl-NL" dirty="0">
                <a:latin typeface="RijksoverheidSansText" panose="020B0503040202060203" pitchFamily="34" charset="0"/>
                <a:hlinkClick r:id="rId5"/>
              </a:rPr>
              <a:t>duurzamezorg@rivm.nl</a:t>
            </a:r>
            <a:r>
              <a:rPr lang="nl-NL" dirty="0">
                <a:latin typeface="RijksoverheidSansText" panose="020B0503040202060203" pitchFamily="34" charset="0"/>
              </a:rPr>
              <a:t> </a:t>
            </a:r>
          </a:p>
          <a:p>
            <a:r>
              <a:rPr lang="nl-NL" dirty="0">
                <a:latin typeface="RijksoverheidSansText" panose="020B0503040202060203" pitchFamily="34" charset="0"/>
                <a:hlinkClick r:id="rId6"/>
              </a:rPr>
              <a:t>s</a:t>
            </a:r>
            <a:r>
              <a:rPr lang="nl-NL" sz="1800" dirty="0">
                <a:latin typeface="RijksoverheidSansText" panose="020B0503040202060203" pitchFamily="34" charset="0"/>
                <a:hlinkClick r:id="rId6"/>
              </a:rPr>
              <a:t>usanne.waaijers</a:t>
            </a:r>
            <a:r>
              <a:rPr lang="nl-NL" dirty="0">
                <a:latin typeface="RijksoverheidSansText" panose="020B0503040202060203" pitchFamily="34" charset="0"/>
                <a:hlinkClick r:id="rId6"/>
              </a:rPr>
              <a:t>@rivm.nl</a:t>
            </a:r>
            <a:endParaRPr lang="nl-NL" dirty="0">
              <a:latin typeface="RijksoverheidSansText" panose="020B0503040202060203" pitchFamily="34" charset="0"/>
            </a:endParaRPr>
          </a:p>
          <a:p>
            <a:endParaRPr lang="nl-NL" dirty="0">
              <a:latin typeface="RijksoverheidSansText" panose="020B0503040202060203" pitchFamily="34" charset="0"/>
            </a:endParaRPr>
          </a:p>
          <a:p>
            <a:endParaRPr lang="en-US" dirty="0"/>
          </a:p>
        </p:txBody>
      </p:sp>
    </p:spTree>
    <p:extLst>
      <p:ext uri="{BB962C8B-B14F-4D97-AF65-F5344CB8AC3E}">
        <p14:creationId xmlns:p14="http://schemas.microsoft.com/office/powerpoint/2010/main" val="189443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24401-10A1-4885-93AD-67894376CC9F}"/>
              </a:ext>
            </a:extLst>
          </p:cNvPr>
          <p:cNvSpPr>
            <a:spLocks noGrp="1"/>
          </p:cNvSpPr>
          <p:nvPr>
            <p:ph idx="1"/>
          </p:nvPr>
        </p:nvSpPr>
        <p:spPr>
          <a:xfrm>
            <a:off x="635000" y="177754"/>
            <a:ext cx="10923588" cy="6237446"/>
          </a:xfrm>
        </p:spPr>
        <p:txBody>
          <a:bodyPr numCol="2">
            <a:noAutofit/>
          </a:bodyPr>
          <a:lstStyle/>
          <a:p>
            <a:pPr marL="0" indent="0">
              <a:buNone/>
            </a:pPr>
            <a:r>
              <a:rPr lang="nl-NL" sz="1600" dirty="0"/>
              <a:t>Deze presentatie is mogelijk gemaakt door:</a:t>
            </a:r>
          </a:p>
          <a:p>
            <a:pPr marL="0" indent="0">
              <a:buNone/>
            </a:pPr>
            <a:endParaRPr lang="nl-NL" sz="1600" dirty="0"/>
          </a:p>
          <a:p>
            <a:pPr marL="0" indent="0">
              <a:buNone/>
            </a:pPr>
            <a:r>
              <a:rPr lang="nl-NL" sz="1600" dirty="0"/>
              <a:t>Michelle </a:t>
            </a:r>
            <a:r>
              <a:rPr lang="nl-NL" sz="1600" dirty="0" err="1"/>
              <a:t>Steenmeijer</a:t>
            </a:r>
            <a:endParaRPr lang="nl-NL" sz="1600" dirty="0"/>
          </a:p>
          <a:p>
            <a:pPr marL="0" indent="0">
              <a:buNone/>
            </a:pPr>
            <a:r>
              <a:rPr lang="nl-NL" sz="1600" dirty="0"/>
              <a:t>Lowik Pieters</a:t>
            </a:r>
          </a:p>
          <a:p>
            <a:pPr marL="0" indent="0">
              <a:buNone/>
            </a:pPr>
            <a:r>
              <a:rPr lang="nl-NL" sz="1600" dirty="0"/>
              <a:t>Martijn van Bodegraven</a:t>
            </a:r>
          </a:p>
          <a:p>
            <a:pPr marL="0" indent="0">
              <a:buNone/>
            </a:pPr>
            <a:r>
              <a:rPr lang="nl-NL" sz="1600" dirty="0"/>
              <a:t>Rosalie van Zelm</a:t>
            </a:r>
          </a:p>
          <a:p>
            <a:pPr marL="0" indent="0">
              <a:buNone/>
            </a:pPr>
            <a:r>
              <a:rPr lang="nl-NL" sz="1600" dirty="0"/>
              <a:t>Merel Houtman</a:t>
            </a:r>
          </a:p>
          <a:p>
            <a:pPr marL="0" indent="0">
              <a:buNone/>
            </a:pPr>
            <a:r>
              <a:rPr lang="nl-NL" sz="1600" dirty="0"/>
              <a:t>Michiel Zijp</a:t>
            </a:r>
          </a:p>
          <a:p>
            <a:pPr marL="0" indent="0">
              <a:buNone/>
            </a:pPr>
            <a:r>
              <a:rPr lang="nl-NL" sz="1600" dirty="0"/>
              <a:t>Theo Traas</a:t>
            </a:r>
          </a:p>
          <a:p>
            <a:pPr marL="0" indent="0">
              <a:buNone/>
            </a:pPr>
            <a:endParaRPr lang="nl-NL" sz="1600" dirty="0"/>
          </a:p>
          <a:p>
            <a:pPr marL="0" indent="0">
              <a:buNone/>
            </a:pPr>
            <a:r>
              <a:rPr lang="nl-NL" sz="1600" dirty="0"/>
              <a:t>Rosanne Fikke</a:t>
            </a:r>
          </a:p>
          <a:p>
            <a:pPr marL="0" indent="0">
              <a:buNone/>
            </a:pPr>
            <a:r>
              <a:rPr lang="nl-NL" sz="1600" dirty="0"/>
              <a:t>Liesbeth Claassen</a:t>
            </a:r>
          </a:p>
          <a:p>
            <a:pPr marL="0" indent="0">
              <a:buNone/>
            </a:pPr>
            <a:r>
              <a:rPr lang="nl-NL" sz="1600" dirty="0"/>
              <a:t>Adrie de Bruijn</a:t>
            </a:r>
          </a:p>
          <a:p>
            <a:pPr marL="0" indent="0">
              <a:buNone/>
            </a:pPr>
            <a:r>
              <a:rPr lang="nl-NL" sz="1600" dirty="0"/>
              <a:t>Bastiaan Venhuis</a:t>
            </a:r>
          </a:p>
          <a:p>
            <a:pPr marL="0" indent="0">
              <a:buNone/>
            </a:pPr>
            <a:r>
              <a:rPr lang="nl-NL" sz="1600" dirty="0"/>
              <a:t>Klaartje Weijdema</a:t>
            </a:r>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r>
              <a:rPr lang="nl-NL" sz="1600" dirty="0"/>
              <a:t>Nicolette Warmenhoven </a:t>
            </a:r>
          </a:p>
          <a:p>
            <a:pPr marL="0" indent="0">
              <a:buNone/>
            </a:pPr>
            <a:r>
              <a:rPr lang="nl-NL" sz="1600" dirty="0"/>
              <a:t>Marije Stoelinga </a:t>
            </a:r>
          </a:p>
          <a:p>
            <a:pPr marL="0" indent="0">
              <a:buNone/>
            </a:pPr>
            <a:r>
              <a:rPr lang="nl-NL" sz="1600" dirty="0"/>
              <a:t>Kim van Rijn</a:t>
            </a:r>
          </a:p>
          <a:p>
            <a:pPr marL="0" indent="0">
              <a:buNone/>
            </a:pPr>
            <a:r>
              <a:rPr lang="nl-NL" sz="1600" dirty="0"/>
              <a:t>Janet Hollander</a:t>
            </a:r>
          </a:p>
          <a:p>
            <a:pPr marL="0" indent="0">
              <a:buNone/>
            </a:pPr>
            <a:r>
              <a:rPr lang="nl-NL" sz="1600" dirty="0"/>
              <a:t>Koen Croese</a:t>
            </a:r>
          </a:p>
          <a:p>
            <a:pPr marL="0" indent="0">
              <a:buNone/>
            </a:pPr>
            <a:r>
              <a:rPr lang="nl-NL" sz="1600" dirty="0"/>
              <a:t>Eva Huiberts</a:t>
            </a:r>
          </a:p>
          <a:p>
            <a:pPr marL="0" indent="0">
              <a:buNone/>
            </a:pPr>
            <a:r>
              <a:rPr lang="nl-NL" sz="1600" dirty="0"/>
              <a:t>Caroline Moermond</a:t>
            </a:r>
          </a:p>
          <a:p>
            <a:pPr marL="0" indent="0">
              <a:buNone/>
            </a:pPr>
            <a:r>
              <a:rPr lang="nl-NL" sz="1600" dirty="0"/>
              <a:t>Peter Keizers</a:t>
            </a:r>
          </a:p>
          <a:p>
            <a:pPr marL="0" indent="0">
              <a:buNone/>
            </a:pPr>
            <a:endParaRPr lang="nl-NL" sz="1600" dirty="0"/>
          </a:p>
          <a:p>
            <a:pPr marL="0" indent="0">
              <a:buNone/>
            </a:pPr>
            <a:r>
              <a:rPr lang="nl-NL" sz="1600" dirty="0"/>
              <a:t>Radboud UMC Nijmegen</a:t>
            </a:r>
          </a:p>
          <a:p>
            <a:pPr marL="0" indent="0">
              <a:buNone/>
            </a:pPr>
            <a:r>
              <a:rPr lang="nl-NL" sz="1600" dirty="0"/>
              <a:t>Radboud Universiteit Nijmegen</a:t>
            </a:r>
          </a:p>
          <a:p>
            <a:pPr marL="0" indent="0">
              <a:buNone/>
            </a:pPr>
            <a:r>
              <a:rPr lang="nl-NL" sz="1600" dirty="0"/>
              <a:t>Leiden UMC</a:t>
            </a:r>
          </a:p>
          <a:p>
            <a:pPr marL="0" indent="0">
              <a:buNone/>
            </a:pPr>
            <a:r>
              <a:rPr lang="nl-NL" sz="1600" dirty="0"/>
              <a:t>Esther Putman</a:t>
            </a:r>
          </a:p>
          <a:p>
            <a:pPr marL="0" indent="0">
              <a:buNone/>
            </a:pPr>
            <a:r>
              <a:rPr lang="nl-NL" sz="1600" dirty="0"/>
              <a:t>Ministerie van Volksgezondheid, Welzijn en Sport</a:t>
            </a:r>
          </a:p>
        </p:txBody>
      </p:sp>
      <p:sp>
        <p:nvSpPr>
          <p:cNvPr id="6" name="Slide Number Placeholder 5">
            <a:extLst>
              <a:ext uri="{FF2B5EF4-FFF2-40B4-BE49-F238E27FC236}">
                <a16:creationId xmlns:a16="http://schemas.microsoft.com/office/drawing/2014/main" id="{281EEDD4-C19B-4C03-A466-68CF9431A082}"/>
              </a:ext>
            </a:extLst>
          </p:cNvPr>
          <p:cNvSpPr>
            <a:spLocks noGrp="1"/>
          </p:cNvSpPr>
          <p:nvPr>
            <p:ph type="sldNum" sz="quarter" idx="12"/>
          </p:nvPr>
        </p:nvSpPr>
        <p:spPr/>
        <p:txBody>
          <a:bodyPr/>
          <a:lstStyle/>
          <a:p>
            <a:fld id="{10A0A6AF-03C5-477E-939A-E28F7E7F05EA}" type="slidenum">
              <a:rPr lang="nl-NL" smtClean="0"/>
              <a:pPr/>
              <a:t>4</a:t>
            </a:fld>
            <a:endParaRPr lang="nl-NL" dirty="0"/>
          </a:p>
        </p:txBody>
      </p:sp>
      <p:sp>
        <p:nvSpPr>
          <p:cNvPr id="9" name="Date Placeholder 4">
            <a:extLst>
              <a:ext uri="{FF2B5EF4-FFF2-40B4-BE49-F238E27FC236}">
                <a16:creationId xmlns:a16="http://schemas.microsoft.com/office/drawing/2014/main" id="{CD115FA9-BD9A-5135-B01E-0D67F75692D0}"/>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389181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65B2A632-EF1B-4358-899D-8A23BFDE58C3}"/>
              </a:ext>
            </a:extLst>
          </p:cNvPr>
          <p:cNvSpPr>
            <a:spLocks noGrp="1"/>
          </p:cNvSpPr>
          <p:nvPr>
            <p:ph type="title"/>
          </p:nvPr>
        </p:nvSpPr>
        <p:spPr>
          <a:xfrm>
            <a:off x="326558" y="-72461"/>
            <a:ext cx="10923588" cy="948047"/>
          </a:xfrm>
        </p:spPr>
        <p:txBody>
          <a:bodyPr>
            <a:normAutofit/>
          </a:bodyPr>
          <a:lstStyle/>
          <a:p>
            <a:r>
              <a:rPr lang="en-US" dirty="0"/>
              <a:t>Wat </a:t>
            </a:r>
            <a:r>
              <a:rPr lang="en-US" dirty="0" err="1"/>
              <a:t>gebeurt</a:t>
            </a:r>
            <a:r>
              <a:rPr lang="en-US" dirty="0"/>
              <a:t> er?</a:t>
            </a:r>
          </a:p>
        </p:txBody>
      </p:sp>
      <p:sp>
        <p:nvSpPr>
          <p:cNvPr id="4" name="Slide Number Placeholder 3">
            <a:extLst>
              <a:ext uri="{FF2B5EF4-FFF2-40B4-BE49-F238E27FC236}">
                <a16:creationId xmlns:a16="http://schemas.microsoft.com/office/drawing/2014/main" id="{972DD7E6-7FB6-44FB-8207-8FC5D650FC39}"/>
              </a:ext>
            </a:extLst>
          </p:cNvPr>
          <p:cNvSpPr>
            <a:spLocks noGrp="1"/>
          </p:cNvSpPr>
          <p:nvPr>
            <p:ph type="sldNum" sz="quarter" idx="12"/>
          </p:nvPr>
        </p:nvSpPr>
        <p:spPr/>
        <p:txBody>
          <a:bodyPr/>
          <a:lstStyle/>
          <a:p>
            <a:fld id="{10A0A6AF-03C5-477E-939A-E28F7E7F05EA}" type="slidenum">
              <a:rPr lang="nl-NL" smtClean="0"/>
              <a:pPr/>
              <a:t>5</a:t>
            </a:fld>
            <a:endParaRPr lang="nl-NL"/>
          </a:p>
        </p:txBody>
      </p:sp>
      <p:sp>
        <p:nvSpPr>
          <p:cNvPr id="8" name="Date Placeholder 4">
            <a:extLst>
              <a:ext uri="{FF2B5EF4-FFF2-40B4-BE49-F238E27FC236}">
                <a16:creationId xmlns:a16="http://schemas.microsoft.com/office/drawing/2014/main" id="{12A6472A-D648-483D-AED7-9BEFC269DFEF}"/>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pic>
        <p:nvPicPr>
          <p:cNvPr id="9" name="Picture 8" descr="Diagram&#10;&#10;Description automatically generated">
            <a:extLst>
              <a:ext uri="{FF2B5EF4-FFF2-40B4-BE49-F238E27FC236}">
                <a16:creationId xmlns:a16="http://schemas.microsoft.com/office/drawing/2014/main" id="{85EE01D7-A0B8-BB6F-CAA2-D8C041644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516" y="1102634"/>
            <a:ext cx="9844968" cy="5376366"/>
          </a:xfrm>
          <a:prstGeom prst="rect">
            <a:avLst/>
          </a:prstGeom>
        </p:spPr>
      </p:pic>
      <p:sp>
        <p:nvSpPr>
          <p:cNvPr id="10" name="TextBox 9">
            <a:extLst>
              <a:ext uri="{FF2B5EF4-FFF2-40B4-BE49-F238E27FC236}">
                <a16:creationId xmlns:a16="http://schemas.microsoft.com/office/drawing/2014/main" id="{669FF3C1-C451-417B-8C38-56C3E7659722}"/>
              </a:ext>
            </a:extLst>
          </p:cNvPr>
          <p:cNvSpPr txBox="1"/>
          <p:nvPr/>
        </p:nvSpPr>
        <p:spPr>
          <a:xfrm>
            <a:off x="-353715" y="6630334"/>
            <a:ext cx="7492745" cy="261610"/>
          </a:xfrm>
          <a:prstGeom prst="rect">
            <a:avLst/>
          </a:prstGeom>
          <a:noFill/>
        </p:spPr>
        <p:txBody>
          <a:bodyPr wrap="square">
            <a:spAutoFit/>
          </a:bodyPr>
          <a:lstStyle/>
          <a:p>
            <a:pPr lvl="0" algn="r"/>
            <a:r>
              <a:rPr lang="nl-NL" sz="1000" dirty="0">
                <a:hlinkClick r:id="rId4"/>
              </a:rPr>
              <a:t>Achtergrond</a:t>
            </a:r>
            <a:r>
              <a:rPr lang="nl-NL" sz="1100" dirty="0">
                <a:hlinkClick r:id="rId4"/>
              </a:rPr>
              <a:t> info: https://www.rivm.nl/klimaat-en-gezondheid</a:t>
            </a:r>
            <a:r>
              <a:rPr lang="nl-NL" sz="1100" dirty="0"/>
              <a:t>; </a:t>
            </a:r>
            <a:r>
              <a:rPr lang="nl-NL" sz="1100" dirty="0">
                <a:solidFill>
                  <a:srgbClr val="44546A"/>
                </a:solidFill>
                <a:effectLst/>
                <a:ea typeface="Times New Roman" panose="02020603050405020304" pitchFamily="18" charset="0"/>
                <a:hlinkClick r:id="rId5"/>
              </a:rPr>
              <a:t>2021 Report - Lancet Countdown</a:t>
            </a:r>
            <a:r>
              <a:rPr lang="nl-NL" sz="1100" dirty="0">
                <a:solidFill>
                  <a:srgbClr val="44546A"/>
                </a:solidFill>
                <a:effectLst/>
                <a:ea typeface="Times New Roman" panose="02020603050405020304" pitchFamily="18" charset="0"/>
              </a:rPr>
              <a:t>   </a:t>
            </a:r>
            <a:endParaRPr lang="nl-NL" sz="1100" dirty="0">
              <a:solidFill>
                <a:srgbClr val="44546A"/>
              </a:solidFill>
              <a:effectLst/>
              <a:ea typeface="Calibri" panose="020F0502020204030204" pitchFamily="34" charset="0"/>
            </a:endParaRPr>
          </a:p>
        </p:txBody>
      </p:sp>
    </p:spTree>
    <p:extLst>
      <p:ext uri="{BB962C8B-B14F-4D97-AF65-F5344CB8AC3E}">
        <p14:creationId xmlns:p14="http://schemas.microsoft.com/office/powerpoint/2010/main" val="46654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F16A5C-F45B-239D-4775-1AEE1DC4F947}"/>
              </a:ext>
            </a:extLst>
          </p:cNvPr>
          <p:cNvSpPr>
            <a:spLocks noGrp="1"/>
          </p:cNvSpPr>
          <p:nvPr>
            <p:ph idx="1"/>
          </p:nvPr>
        </p:nvSpPr>
        <p:spPr>
          <a:xfrm>
            <a:off x="634206" y="1463035"/>
            <a:ext cx="10923588" cy="4758377"/>
          </a:xfrm>
        </p:spPr>
        <p:txBody>
          <a:bodyPr>
            <a:noAutofit/>
          </a:bodyPr>
          <a:lstStyle/>
          <a:p>
            <a:pPr marL="0" indent="0">
              <a:buNone/>
            </a:pPr>
            <a:r>
              <a:rPr lang="nl-NL" sz="1800" b="1" dirty="0">
                <a:effectLst/>
                <a:ea typeface="MS Mincho" panose="02020609040205080304" pitchFamily="49" charset="-128"/>
                <a:cs typeface="Times New Roman" panose="02020603050405020304" pitchFamily="18" charset="0"/>
              </a:rPr>
              <a:t>Green Deal Duurzame Zorg 3.0 (2022 … 2050)</a:t>
            </a:r>
          </a:p>
          <a:p>
            <a:r>
              <a:rPr lang="nl-NL" sz="1800" dirty="0">
                <a:effectLst/>
                <a:ea typeface="MS Mincho" panose="02020609040205080304" pitchFamily="49" charset="-128"/>
                <a:cs typeface="Times New Roman" panose="02020603050405020304" pitchFamily="18" charset="0"/>
              </a:rPr>
              <a:t>Gezondheidsbevordering en preventie</a:t>
            </a:r>
          </a:p>
          <a:p>
            <a:r>
              <a:rPr lang="nl-NL" sz="1800" dirty="0">
                <a:effectLst/>
                <a:ea typeface="MS Mincho" panose="02020609040205080304" pitchFamily="49" charset="-128"/>
                <a:cs typeface="Times New Roman" panose="02020603050405020304" pitchFamily="18" charset="0"/>
              </a:rPr>
              <a:t>Bewustwording en kennis</a:t>
            </a:r>
          </a:p>
          <a:p>
            <a:r>
              <a:rPr lang="nl-NL" sz="1800" dirty="0">
                <a:ea typeface="MS Mincho" panose="02020609040205080304" pitchFamily="49" charset="-128"/>
                <a:cs typeface="Times New Roman" panose="02020603050405020304" pitchFamily="18" charset="0"/>
              </a:rPr>
              <a:t>Klimaat neutraal</a:t>
            </a:r>
          </a:p>
          <a:p>
            <a:r>
              <a:rPr lang="nl-NL" sz="1800" dirty="0">
                <a:effectLst/>
                <a:ea typeface="MS Mincho" panose="02020609040205080304" pitchFamily="49" charset="-128"/>
                <a:cs typeface="Times New Roman" panose="02020603050405020304" pitchFamily="18" charset="0"/>
              </a:rPr>
              <a:t>Maximaal circulair (NL 100%)</a:t>
            </a:r>
          </a:p>
          <a:p>
            <a:r>
              <a:rPr lang="nl-NL" sz="1800" dirty="0">
                <a:effectLst/>
                <a:ea typeface="MS Mincho" panose="02020609040205080304" pitchFamily="49" charset="-128"/>
                <a:cs typeface="Times New Roman" panose="02020603050405020304" pitchFamily="18" charset="0"/>
              </a:rPr>
              <a:t>Vermindering milieubelasting medicatie</a:t>
            </a:r>
          </a:p>
          <a:p>
            <a:endParaRPr lang="nl-NL" sz="1800" dirty="0">
              <a:effectLst/>
              <a:ea typeface="MS Mincho" panose="02020609040205080304" pitchFamily="49" charset="-128"/>
              <a:cs typeface="Times New Roman" panose="02020603050405020304" pitchFamily="18" charset="0"/>
            </a:endParaRPr>
          </a:p>
          <a:p>
            <a:pPr marL="0" indent="0">
              <a:buNone/>
            </a:pPr>
            <a:r>
              <a:rPr lang="nl-NL" sz="1800" b="1" dirty="0">
                <a:effectLst/>
                <a:ea typeface="MS Mincho" panose="02020609040205080304" pitchFamily="49" charset="-128"/>
                <a:cs typeface="Times New Roman" panose="02020603050405020304" pitchFamily="18" charset="0"/>
              </a:rPr>
              <a:t>VWS COP26 (2021) emissiereductie-acties</a:t>
            </a:r>
            <a:r>
              <a:rPr lang="nl-NL" sz="1800" dirty="0">
                <a:effectLst/>
                <a:ea typeface="MS Mincho" panose="02020609040205080304" pitchFamily="49" charset="-128"/>
                <a:cs typeface="Times New Roman" panose="02020603050405020304" pitchFamily="18" charset="0"/>
              </a:rPr>
              <a:t>: </a:t>
            </a:r>
          </a:p>
          <a:p>
            <a:pPr>
              <a:buFont typeface="Wingdings" panose="05000000000000000000" pitchFamily="2" charset="2"/>
              <a:buChar char="§"/>
            </a:pPr>
            <a:r>
              <a:rPr lang="nl-NL" sz="1800" dirty="0">
                <a:effectLst/>
                <a:ea typeface="MS Mincho" panose="02020609040205080304" pitchFamily="49" charset="-128"/>
                <a:cs typeface="Times New Roman" panose="02020603050405020304" pitchFamily="18" charset="0"/>
              </a:rPr>
              <a:t>monitoren van de ecologische voetafdruk</a:t>
            </a:r>
          </a:p>
          <a:p>
            <a:pPr>
              <a:buFont typeface="Wingdings" panose="05000000000000000000" pitchFamily="2" charset="2"/>
              <a:buChar char="§"/>
            </a:pPr>
            <a:r>
              <a:rPr lang="nl-NL" sz="1800" dirty="0">
                <a:effectLst/>
                <a:ea typeface="MS Mincho" panose="02020609040205080304" pitchFamily="49" charset="-128"/>
                <a:cs typeface="Times New Roman" panose="02020603050405020304" pitchFamily="18" charset="0"/>
              </a:rPr>
              <a:t>de zorgsector te ondersteunen</a:t>
            </a:r>
          </a:p>
          <a:p>
            <a:pPr>
              <a:buFont typeface="Wingdings" panose="05000000000000000000" pitchFamily="2" charset="2"/>
              <a:buChar char="§"/>
            </a:pPr>
            <a:r>
              <a:rPr lang="nl-NL" sz="1800" dirty="0">
                <a:effectLst/>
                <a:ea typeface="MS Mincho" panose="02020609040205080304" pitchFamily="49" charset="-128"/>
                <a:cs typeface="Times New Roman" panose="02020603050405020304" pitchFamily="18" charset="0"/>
              </a:rPr>
              <a:t>ontwikkeling van groenere aanbodketens</a:t>
            </a:r>
          </a:p>
          <a:p>
            <a:pPr marL="0" indent="0">
              <a:buNone/>
            </a:pPr>
            <a:endParaRPr lang="nl-NL" sz="1800" dirty="0">
              <a:effectLst/>
              <a:ea typeface="MS Mincho" panose="02020609040205080304" pitchFamily="49" charset="-128"/>
              <a:cs typeface="Times New Roman" panose="02020603050405020304" pitchFamily="18" charset="0"/>
            </a:endParaRPr>
          </a:p>
          <a:p>
            <a:pPr marL="0" indent="0">
              <a:buFont typeface="Verdana" panose="020B0604030504040204" pitchFamily="34" charset="0"/>
              <a:buNone/>
            </a:pPr>
            <a:r>
              <a:rPr lang="nl-NL" sz="1800" b="1" dirty="0">
                <a:ea typeface="MS Mincho" panose="02020609040205080304" pitchFamily="49" charset="-128"/>
                <a:cs typeface="Times New Roman" panose="02020603050405020304" pitchFamily="18" charset="0"/>
              </a:rPr>
              <a:t>Gezondheidsraad Advies (2022)</a:t>
            </a:r>
          </a:p>
          <a:p>
            <a:r>
              <a:rPr lang="nl-NL" sz="1800" dirty="0">
                <a:solidFill>
                  <a:srgbClr val="000000"/>
                </a:solidFill>
              </a:rPr>
              <a:t>Ex</a:t>
            </a:r>
            <a:r>
              <a:rPr lang="nl-NL" sz="1800" b="0" i="0" u="none" strike="noStrike" baseline="0" dirty="0">
                <a:solidFill>
                  <a:srgbClr val="000000"/>
                </a:solidFill>
              </a:rPr>
              <a:t>pliciteer duurzaamheid en afwegingskader </a:t>
            </a:r>
          </a:p>
          <a:p>
            <a:r>
              <a:rPr lang="nl-NL" sz="1800" b="0" i="0" u="none" strike="noStrike" baseline="0" dirty="0">
                <a:solidFill>
                  <a:srgbClr val="000000"/>
                </a:solidFill>
              </a:rPr>
              <a:t>Veranker duurzaamheid in organisatiestructuur. </a:t>
            </a:r>
          </a:p>
          <a:p>
            <a:r>
              <a:rPr lang="nl-NL" sz="1800" b="0" i="0" u="none" strike="noStrike" baseline="0" dirty="0">
                <a:solidFill>
                  <a:srgbClr val="000000"/>
                </a:solidFill>
              </a:rPr>
              <a:t>Duurzaamheid in medische richtlijnen, standaarden en verzekerde zorg. </a:t>
            </a:r>
          </a:p>
          <a:p>
            <a:r>
              <a:rPr lang="nl-NL" sz="1800" b="0" i="0" u="none" strike="noStrike" baseline="0" dirty="0">
                <a:solidFill>
                  <a:srgbClr val="000000"/>
                </a:solidFill>
              </a:rPr>
              <a:t>Interdepartementale beleidsagenda </a:t>
            </a:r>
          </a:p>
          <a:p>
            <a:r>
              <a:rPr lang="nl-NL" sz="1800" b="0" i="0" u="none" strike="noStrike" baseline="0" dirty="0">
                <a:solidFill>
                  <a:srgbClr val="000000"/>
                </a:solidFill>
              </a:rPr>
              <a:t>wettelijke eisen duurzaamheid</a:t>
            </a:r>
          </a:p>
          <a:p>
            <a:r>
              <a:rPr lang="nl-NL" sz="1800" b="0" i="0" u="none" strike="noStrike" baseline="0" dirty="0">
                <a:solidFill>
                  <a:srgbClr val="000000"/>
                </a:solidFill>
              </a:rPr>
              <a:t>innovatie van producten en van diensten voor hergebruik, herverwerking en afvalverwerking </a:t>
            </a:r>
          </a:p>
          <a:p>
            <a:r>
              <a:rPr lang="nl-NL" sz="1800" b="0" i="0" u="none" strike="noStrike" baseline="0" dirty="0">
                <a:solidFill>
                  <a:srgbClr val="000000"/>
                </a:solidFill>
              </a:rPr>
              <a:t>Faciliteer onderzoek en monitor de milieu-impact. </a:t>
            </a:r>
          </a:p>
          <a:p>
            <a:pPr marL="0" indent="0">
              <a:buNone/>
            </a:pPr>
            <a:endParaRPr lang="nl-NL" sz="1800" b="1" dirty="0">
              <a:effectLst/>
              <a:ea typeface="MS Mincho" panose="02020609040205080304" pitchFamily="49" charset="-128"/>
              <a:cs typeface="Times New Roman" panose="02020603050405020304" pitchFamily="18" charset="0"/>
            </a:endParaRPr>
          </a:p>
          <a:p>
            <a:endParaRPr lang="en-US" sz="1800" dirty="0"/>
          </a:p>
        </p:txBody>
      </p:sp>
      <p:sp>
        <p:nvSpPr>
          <p:cNvPr id="3" name="Title 2">
            <a:extLst>
              <a:ext uri="{FF2B5EF4-FFF2-40B4-BE49-F238E27FC236}">
                <a16:creationId xmlns:a16="http://schemas.microsoft.com/office/drawing/2014/main" id="{B3108292-C70A-D9E9-501B-61FB658DA7CF}"/>
              </a:ext>
            </a:extLst>
          </p:cNvPr>
          <p:cNvSpPr>
            <a:spLocks noGrp="1"/>
          </p:cNvSpPr>
          <p:nvPr>
            <p:ph type="title"/>
          </p:nvPr>
        </p:nvSpPr>
        <p:spPr>
          <a:xfrm>
            <a:off x="634206" y="240854"/>
            <a:ext cx="10923588" cy="948047"/>
          </a:xfrm>
        </p:spPr>
        <p:txBody>
          <a:bodyPr/>
          <a:lstStyle/>
          <a:p>
            <a:r>
              <a:rPr lang="en-US" dirty="0" err="1"/>
              <a:t>Duurzame</a:t>
            </a:r>
            <a:r>
              <a:rPr lang="en-US" dirty="0"/>
              <a:t> Zorg </a:t>
            </a:r>
            <a:r>
              <a:rPr lang="en-US" dirty="0" err="1"/>
              <a:t>Opgave</a:t>
            </a:r>
            <a:r>
              <a:rPr lang="en-US" dirty="0"/>
              <a:t> </a:t>
            </a:r>
          </a:p>
        </p:txBody>
      </p:sp>
      <p:sp>
        <p:nvSpPr>
          <p:cNvPr id="6" name="Slide Number Placeholder 5">
            <a:extLst>
              <a:ext uri="{FF2B5EF4-FFF2-40B4-BE49-F238E27FC236}">
                <a16:creationId xmlns:a16="http://schemas.microsoft.com/office/drawing/2014/main" id="{74C74E1F-EEDE-1C3F-3F00-475136E2DFC9}"/>
              </a:ext>
            </a:extLst>
          </p:cNvPr>
          <p:cNvSpPr>
            <a:spLocks noGrp="1"/>
          </p:cNvSpPr>
          <p:nvPr>
            <p:ph type="sldNum" sz="quarter" idx="12"/>
          </p:nvPr>
        </p:nvSpPr>
        <p:spPr/>
        <p:txBody>
          <a:bodyPr/>
          <a:lstStyle/>
          <a:p>
            <a:fld id="{10A0A6AF-03C5-477E-939A-E28F7E7F05EA}" type="slidenum">
              <a:rPr lang="nl-NL" smtClean="0"/>
              <a:pPr/>
              <a:t>6</a:t>
            </a:fld>
            <a:endParaRPr lang="nl-NL"/>
          </a:p>
        </p:txBody>
      </p:sp>
      <p:sp>
        <p:nvSpPr>
          <p:cNvPr id="7" name="Date Placeholder 4">
            <a:extLst>
              <a:ext uri="{FF2B5EF4-FFF2-40B4-BE49-F238E27FC236}">
                <a16:creationId xmlns:a16="http://schemas.microsoft.com/office/drawing/2014/main" id="{199D36FB-2268-4B6D-B5C6-F2C8B5D6A09F}"/>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259822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8BBFE6-2A78-4C69-9AFE-EB4A43AA2216}"/>
              </a:ext>
            </a:extLst>
          </p:cNvPr>
          <p:cNvSpPr>
            <a:spLocks noGrp="1"/>
          </p:cNvSpPr>
          <p:nvPr>
            <p:ph type="sldNum" sz="quarter" idx="12"/>
          </p:nvPr>
        </p:nvSpPr>
        <p:spPr/>
        <p:txBody>
          <a:bodyPr/>
          <a:lstStyle/>
          <a:p>
            <a:fld id="{8FC21E99-CB6E-4E1C-8709-25BF64FEA530}" type="slidenum">
              <a:rPr lang="nl-NL" smtClean="0"/>
              <a:pPr/>
              <a:t>7</a:t>
            </a:fld>
            <a:endParaRPr lang="nl-NL"/>
          </a:p>
        </p:txBody>
      </p:sp>
      <p:pic>
        <p:nvPicPr>
          <p:cNvPr id="6" name="Content Placeholder 5" descr="Diagram&#10;&#10;Description automatically generated">
            <a:extLst>
              <a:ext uri="{FF2B5EF4-FFF2-40B4-BE49-F238E27FC236}">
                <a16:creationId xmlns:a16="http://schemas.microsoft.com/office/drawing/2014/main" id="{ADAB8DBB-754E-46B1-A91C-2E68130696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1216" y="1124745"/>
            <a:ext cx="7056784" cy="5572349"/>
          </a:xfrm>
          <a:prstGeom prst="rect">
            <a:avLst/>
          </a:prstGeom>
        </p:spPr>
      </p:pic>
      <p:sp>
        <p:nvSpPr>
          <p:cNvPr id="7" name="Rectangle 6">
            <a:extLst>
              <a:ext uri="{FF2B5EF4-FFF2-40B4-BE49-F238E27FC236}">
                <a16:creationId xmlns:a16="http://schemas.microsoft.com/office/drawing/2014/main" id="{77188CD1-8B99-4B7D-887D-B499473241D8}"/>
              </a:ext>
            </a:extLst>
          </p:cNvPr>
          <p:cNvSpPr/>
          <p:nvPr/>
        </p:nvSpPr>
        <p:spPr>
          <a:xfrm>
            <a:off x="556239" y="2579857"/>
            <a:ext cx="3143695" cy="1698285"/>
          </a:xfrm>
          <a:prstGeom prst="rect">
            <a:avLst/>
          </a:prstGeom>
        </p:spPr>
        <p:txBody>
          <a:bodyPr wrap="square">
            <a:spAutoFit/>
          </a:bodyPr>
          <a:lstStyle/>
          <a:p>
            <a:pPr>
              <a:lnSpc>
                <a:spcPct val="150000"/>
              </a:lnSpc>
            </a:pPr>
            <a:r>
              <a:rPr lang="nl-NL" dirty="0">
                <a:solidFill>
                  <a:srgbClr val="000000"/>
                </a:solidFill>
                <a:ea typeface="DejaVu Sans"/>
                <a:cs typeface="Lohit Hindi"/>
              </a:rPr>
              <a:t>In een transitie zijn proces en toestand van belang om de richting te kunnen duiden.</a:t>
            </a:r>
          </a:p>
        </p:txBody>
      </p:sp>
      <p:sp>
        <p:nvSpPr>
          <p:cNvPr id="8" name="Rectangle 7">
            <a:extLst>
              <a:ext uri="{FF2B5EF4-FFF2-40B4-BE49-F238E27FC236}">
                <a16:creationId xmlns:a16="http://schemas.microsoft.com/office/drawing/2014/main" id="{B82340E9-7C95-48AC-86D0-F1EF1D508728}"/>
              </a:ext>
            </a:extLst>
          </p:cNvPr>
          <p:cNvSpPr/>
          <p:nvPr/>
        </p:nvSpPr>
        <p:spPr>
          <a:xfrm>
            <a:off x="107421" y="6452419"/>
            <a:ext cx="4041329" cy="312008"/>
          </a:xfrm>
          <a:prstGeom prst="rect">
            <a:avLst/>
          </a:prstGeom>
        </p:spPr>
        <p:txBody>
          <a:bodyPr wrap="square">
            <a:spAutoFit/>
          </a:bodyPr>
          <a:lstStyle/>
          <a:p>
            <a:pPr>
              <a:lnSpc>
                <a:spcPct val="150000"/>
              </a:lnSpc>
            </a:pPr>
            <a:r>
              <a:rPr lang="en-US" sz="1050" dirty="0" err="1">
                <a:solidFill>
                  <a:schemeClr val="tx2">
                    <a:lumMod val="50000"/>
                  </a:schemeClr>
                </a:solidFill>
                <a:ea typeface="DejaVu Sans"/>
                <a:cs typeface="Lohit Hindi"/>
              </a:rPr>
              <a:t>Bron</a:t>
            </a:r>
            <a:r>
              <a:rPr lang="en-US" sz="1050" dirty="0">
                <a:solidFill>
                  <a:schemeClr val="tx2">
                    <a:lumMod val="50000"/>
                  </a:schemeClr>
                </a:solidFill>
                <a:ea typeface="DejaVu Sans"/>
                <a:cs typeface="Lohit Hindi"/>
              </a:rPr>
              <a:t>: V</a:t>
            </a:r>
            <a:r>
              <a:rPr lang="nl-NL" sz="1050" dirty="0" err="1">
                <a:solidFill>
                  <a:schemeClr val="tx2">
                    <a:lumMod val="50000"/>
                  </a:schemeClr>
                </a:solidFill>
                <a:ea typeface="DejaVu Sans"/>
                <a:cs typeface="Lohit Hindi"/>
              </a:rPr>
              <a:t>an</a:t>
            </a:r>
            <a:r>
              <a:rPr lang="nl-NL" sz="1050" dirty="0">
                <a:solidFill>
                  <a:schemeClr val="tx2">
                    <a:lumMod val="50000"/>
                  </a:schemeClr>
                </a:solidFill>
                <a:ea typeface="DejaVu Sans"/>
                <a:cs typeface="Lohit Hindi"/>
              </a:rPr>
              <a:t> Geels 2002 Research Policy</a:t>
            </a:r>
          </a:p>
        </p:txBody>
      </p:sp>
      <p:sp>
        <p:nvSpPr>
          <p:cNvPr id="9" name="Title 1">
            <a:extLst>
              <a:ext uri="{FF2B5EF4-FFF2-40B4-BE49-F238E27FC236}">
                <a16:creationId xmlns:a16="http://schemas.microsoft.com/office/drawing/2014/main" id="{F17DC319-1ED5-4F40-A598-E36E90325BD6}"/>
              </a:ext>
            </a:extLst>
          </p:cNvPr>
          <p:cNvSpPr txBox="1">
            <a:spLocks/>
          </p:cNvSpPr>
          <p:nvPr/>
        </p:nvSpPr>
        <p:spPr>
          <a:xfrm>
            <a:off x="291042" y="693827"/>
            <a:ext cx="8172450" cy="444500"/>
          </a:xfrm>
          <a:prstGeom prst="rect">
            <a:avLst/>
          </a:prstGeom>
        </p:spPr>
        <p:txBody>
          <a:bodyPr vert="horz" lIns="91440" tIns="45720" rIns="91440" bIns="45720" rtlCol="0" anchor="b" anchorCtr="0">
            <a:normAutofit fontScale="82500" lnSpcReduction="20000"/>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en-US" dirty="0" err="1"/>
              <a:t>Transitie</a:t>
            </a:r>
            <a:r>
              <a:rPr lang="en-US" dirty="0"/>
              <a:t> </a:t>
            </a:r>
            <a:r>
              <a:rPr lang="en-US" dirty="0" err="1"/>
              <a:t>naar</a:t>
            </a:r>
            <a:r>
              <a:rPr lang="en-US" dirty="0"/>
              <a:t> </a:t>
            </a:r>
            <a:r>
              <a:rPr lang="en-US" dirty="0" err="1"/>
              <a:t>Duurzame</a:t>
            </a:r>
            <a:r>
              <a:rPr lang="en-US" dirty="0"/>
              <a:t> Zorg</a:t>
            </a:r>
            <a:endParaRPr lang="nl-NL" dirty="0"/>
          </a:p>
        </p:txBody>
      </p:sp>
      <p:sp>
        <p:nvSpPr>
          <p:cNvPr id="12" name="Date Placeholder 4">
            <a:extLst>
              <a:ext uri="{FF2B5EF4-FFF2-40B4-BE49-F238E27FC236}">
                <a16:creationId xmlns:a16="http://schemas.microsoft.com/office/drawing/2014/main" id="{A134205A-0B5A-4240-A252-70F254F22DC5}"/>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319587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6DBD99-E26F-418B-9E99-3AE5AA2A8FDE}"/>
              </a:ext>
            </a:extLst>
          </p:cNvPr>
          <p:cNvSpPr>
            <a:spLocks noGrp="1"/>
          </p:cNvSpPr>
          <p:nvPr>
            <p:ph type="sldNum" sz="quarter" idx="12"/>
          </p:nvPr>
        </p:nvSpPr>
        <p:spPr/>
        <p:txBody>
          <a:bodyPr/>
          <a:lstStyle/>
          <a:p>
            <a:fld id="{8FC21E99-CB6E-4E1C-8709-25BF64FEA530}" type="slidenum">
              <a:rPr lang="nl-NL" smtClean="0"/>
              <a:pPr/>
              <a:t>8</a:t>
            </a:fld>
            <a:endParaRPr lang="nl-NL"/>
          </a:p>
        </p:txBody>
      </p:sp>
      <p:sp>
        <p:nvSpPr>
          <p:cNvPr id="8" name="Title 1">
            <a:extLst>
              <a:ext uri="{FF2B5EF4-FFF2-40B4-BE49-F238E27FC236}">
                <a16:creationId xmlns:a16="http://schemas.microsoft.com/office/drawing/2014/main" id="{EA4A8A52-AF91-4474-A22A-97AC6A5F5D1D}"/>
              </a:ext>
            </a:extLst>
          </p:cNvPr>
          <p:cNvSpPr>
            <a:spLocks noGrp="1"/>
          </p:cNvSpPr>
          <p:nvPr>
            <p:ph type="title"/>
          </p:nvPr>
        </p:nvSpPr>
        <p:spPr>
          <a:xfrm>
            <a:off x="214631" y="519086"/>
            <a:ext cx="10923587" cy="444500"/>
          </a:xfrm>
        </p:spPr>
        <p:txBody>
          <a:bodyPr>
            <a:noAutofit/>
          </a:bodyPr>
          <a:lstStyle/>
          <a:p>
            <a:r>
              <a:rPr lang="en-US" sz="2800" dirty="0" err="1"/>
              <a:t>Voorbeeld</a:t>
            </a:r>
            <a:r>
              <a:rPr lang="en-US" sz="2800" dirty="0"/>
              <a:t> </a:t>
            </a:r>
            <a:r>
              <a:rPr lang="en-US" sz="2800" dirty="0" err="1"/>
              <a:t>Circulaire</a:t>
            </a:r>
            <a:r>
              <a:rPr lang="en-US" sz="2800" dirty="0"/>
              <a:t> </a:t>
            </a:r>
            <a:br>
              <a:rPr lang="en-US" sz="2800" dirty="0"/>
            </a:br>
            <a:r>
              <a:rPr lang="en-US" sz="2800" dirty="0" err="1"/>
              <a:t>Economie</a:t>
            </a:r>
            <a:r>
              <a:rPr lang="en-US" sz="2800" dirty="0"/>
              <a:t> (</a:t>
            </a:r>
            <a:r>
              <a:rPr lang="en-US" sz="2800" dirty="0" err="1"/>
              <a:t>pbl</a:t>
            </a:r>
            <a:r>
              <a:rPr lang="en-US" sz="2800" dirty="0"/>
              <a:t>, </a:t>
            </a:r>
            <a:r>
              <a:rPr lang="en-US" sz="2800" dirty="0" err="1"/>
              <a:t>cbs</a:t>
            </a:r>
            <a:r>
              <a:rPr lang="en-US" sz="2800" dirty="0"/>
              <a:t>, </a:t>
            </a:r>
            <a:r>
              <a:rPr lang="en-US" sz="2800" dirty="0" err="1"/>
              <a:t>rivm</a:t>
            </a:r>
            <a:r>
              <a:rPr lang="en-US" sz="2800" dirty="0"/>
              <a:t>)</a:t>
            </a:r>
            <a:endParaRPr lang="nl-NL" sz="2800" dirty="0"/>
          </a:p>
        </p:txBody>
      </p:sp>
      <p:sp>
        <p:nvSpPr>
          <p:cNvPr id="11" name="Rectangle 10">
            <a:extLst>
              <a:ext uri="{FF2B5EF4-FFF2-40B4-BE49-F238E27FC236}">
                <a16:creationId xmlns:a16="http://schemas.microsoft.com/office/drawing/2014/main" id="{4F1FF3F0-3A41-4084-BE1F-619C667B9C33}"/>
              </a:ext>
            </a:extLst>
          </p:cNvPr>
          <p:cNvSpPr/>
          <p:nvPr/>
        </p:nvSpPr>
        <p:spPr>
          <a:xfrm>
            <a:off x="1721768" y="6567156"/>
            <a:ext cx="7758608" cy="246221"/>
          </a:xfrm>
          <a:prstGeom prst="rect">
            <a:avLst/>
          </a:prstGeom>
        </p:spPr>
        <p:txBody>
          <a:bodyPr wrap="square">
            <a:spAutoFit/>
          </a:bodyPr>
          <a:lstStyle/>
          <a:p>
            <a:r>
              <a:rPr lang="nl-NL" sz="1000" dirty="0">
                <a:solidFill>
                  <a:schemeClr val="bg1"/>
                </a:solidFill>
              </a:rPr>
              <a:t>GDDZ Monitor Verkenning RIVM, Intern overleg VWS, Februari 2021</a:t>
            </a:r>
          </a:p>
        </p:txBody>
      </p:sp>
      <p:pic>
        <p:nvPicPr>
          <p:cNvPr id="4" name="Picture 3" descr="Timeline&#10;&#10;Description automatically generated">
            <a:extLst>
              <a:ext uri="{FF2B5EF4-FFF2-40B4-BE49-F238E27FC236}">
                <a16:creationId xmlns:a16="http://schemas.microsoft.com/office/drawing/2014/main" id="{381FE04C-D518-476A-A013-EF1C74B0B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25" y="1197670"/>
            <a:ext cx="9646061" cy="5553793"/>
          </a:xfrm>
          <a:prstGeom prst="rect">
            <a:avLst/>
          </a:prstGeom>
        </p:spPr>
      </p:pic>
      <p:sp>
        <p:nvSpPr>
          <p:cNvPr id="14" name="Date Placeholder 4">
            <a:extLst>
              <a:ext uri="{FF2B5EF4-FFF2-40B4-BE49-F238E27FC236}">
                <a16:creationId xmlns:a16="http://schemas.microsoft.com/office/drawing/2014/main" id="{AB686772-E226-4E34-AC53-BF82B699A4F1}"/>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206002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7CB2-BD39-486D-98A4-60E5D86187F4}"/>
              </a:ext>
            </a:extLst>
          </p:cNvPr>
          <p:cNvSpPr>
            <a:spLocks noGrp="1"/>
          </p:cNvSpPr>
          <p:nvPr>
            <p:ph type="title"/>
          </p:nvPr>
        </p:nvSpPr>
        <p:spPr>
          <a:xfrm>
            <a:off x="575733" y="1052736"/>
            <a:ext cx="9606492" cy="444500"/>
          </a:xfrm>
        </p:spPr>
        <p:txBody>
          <a:bodyPr>
            <a:normAutofit fontScale="90000"/>
          </a:bodyPr>
          <a:lstStyle/>
          <a:p>
            <a:r>
              <a:rPr lang="en-US" dirty="0" err="1"/>
              <a:t>Initiatieven</a:t>
            </a:r>
            <a:r>
              <a:rPr lang="en-US" dirty="0"/>
              <a:t> (</a:t>
            </a:r>
            <a:r>
              <a:rPr lang="en-US" dirty="0" err="1"/>
              <a:t>voorbeelden</a:t>
            </a:r>
            <a:r>
              <a:rPr lang="en-US" dirty="0"/>
              <a:t>)</a:t>
            </a:r>
            <a:endParaRPr lang="nl-NL" dirty="0"/>
          </a:p>
        </p:txBody>
      </p:sp>
      <p:sp>
        <p:nvSpPr>
          <p:cNvPr id="3" name="Content Placeholder 2">
            <a:extLst>
              <a:ext uri="{FF2B5EF4-FFF2-40B4-BE49-F238E27FC236}">
                <a16:creationId xmlns:a16="http://schemas.microsoft.com/office/drawing/2014/main" id="{806A147A-AB9F-44DB-9D10-0D353BC0A65E}"/>
              </a:ext>
            </a:extLst>
          </p:cNvPr>
          <p:cNvSpPr>
            <a:spLocks noGrp="1"/>
          </p:cNvSpPr>
          <p:nvPr>
            <p:ph idx="1"/>
          </p:nvPr>
        </p:nvSpPr>
        <p:spPr>
          <a:xfrm>
            <a:off x="920492" y="1700808"/>
            <a:ext cx="9755718" cy="4866348"/>
          </a:xfrm>
        </p:spPr>
        <p:txBody>
          <a:bodyPr>
            <a:normAutofit fontScale="92500" lnSpcReduction="10000"/>
          </a:bodyPr>
          <a:lstStyle/>
          <a:p>
            <a:r>
              <a:rPr lang="en-US" dirty="0" err="1"/>
              <a:t>Nationaal</a:t>
            </a:r>
            <a:r>
              <a:rPr lang="en-US" dirty="0"/>
              <a:t>;</a:t>
            </a:r>
          </a:p>
          <a:p>
            <a:pPr lvl="1"/>
            <a:r>
              <a:rPr lang="en-US" dirty="0"/>
              <a:t>Green Deal </a:t>
            </a:r>
            <a:r>
              <a:rPr lang="en-US" dirty="0" err="1"/>
              <a:t>Duurzame</a:t>
            </a:r>
            <a:r>
              <a:rPr lang="en-US" dirty="0"/>
              <a:t> Zorg 3.0</a:t>
            </a:r>
          </a:p>
          <a:p>
            <a:pPr lvl="1"/>
            <a:r>
              <a:rPr lang="en-US" dirty="0" err="1"/>
              <a:t>Groene</a:t>
            </a:r>
            <a:r>
              <a:rPr lang="en-US" dirty="0"/>
              <a:t> Zorg </a:t>
            </a:r>
            <a:r>
              <a:rPr lang="en-US" dirty="0" err="1"/>
              <a:t>Alliantie</a:t>
            </a:r>
            <a:endParaRPr lang="en-US" dirty="0"/>
          </a:p>
          <a:p>
            <a:pPr lvl="1"/>
            <a:r>
              <a:rPr lang="en-US" dirty="0"/>
              <a:t>CO</a:t>
            </a:r>
            <a:r>
              <a:rPr lang="en-US" baseline="-25000" dirty="0"/>
              <a:t>2</a:t>
            </a:r>
            <a:r>
              <a:rPr lang="en-US" dirty="0"/>
              <a:t> </a:t>
            </a:r>
            <a:r>
              <a:rPr lang="en-US" dirty="0" err="1"/>
              <a:t>Routekaart</a:t>
            </a:r>
            <a:r>
              <a:rPr lang="en-US" dirty="0"/>
              <a:t> Zorg (MPZ)</a:t>
            </a:r>
          </a:p>
          <a:p>
            <a:pPr lvl="1"/>
            <a:r>
              <a:rPr lang="en-US" dirty="0" err="1"/>
              <a:t>Groene</a:t>
            </a:r>
            <a:r>
              <a:rPr lang="en-US" dirty="0"/>
              <a:t> OK, IC, </a:t>
            </a:r>
            <a:r>
              <a:rPr lang="en-US" dirty="0" err="1"/>
              <a:t>Duurzame</a:t>
            </a:r>
            <a:r>
              <a:rPr lang="en-US" dirty="0"/>
              <a:t> </a:t>
            </a:r>
            <a:r>
              <a:rPr lang="en-US" dirty="0" err="1"/>
              <a:t>Verpleegkundige</a:t>
            </a:r>
            <a:r>
              <a:rPr lang="en-US" dirty="0"/>
              <a:t> …</a:t>
            </a:r>
          </a:p>
          <a:p>
            <a:pPr lvl="1"/>
            <a:r>
              <a:rPr lang="en-US" dirty="0" err="1"/>
              <a:t>Ketenaanpak</a:t>
            </a:r>
            <a:r>
              <a:rPr lang="en-US" dirty="0"/>
              <a:t> </a:t>
            </a:r>
            <a:r>
              <a:rPr lang="en-US" dirty="0" err="1"/>
              <a:t>medicijnresten</a:t>
            </a:r>
            <a:r>
              <a:rPr lang="en-US" dirty="0"/>
              <a:t> </a:t>
            </a:r>
            <a:r>
              <a:rPr lang="en-US" dirty="0" err="1"/>
              <a:t>uit</a:t>
            </a:r>
            <a:r>
              <a:rPr lang="en-US" dirty="0"/>
              <a:t> water</a:t>
            </a:r>
          </a:p>
          <a:p>
            <a:pPr lvl="1"/>
            <a:r>
              <a:rPr lang="en-US" dirty="0"/>
              <a:t>…</a:t>
            </a:r>
          </a:p>
          <a:p>
            <a:pPr marL="0" indent="0">
              <a:buNone/>
            </a:pPr>
            <a:endParaRPr lang="en-US" dirty="0"/>
          </a:p>
          <a:p>
            <a:r>
              <a:rPr lang="en-US" dirty="0"/>
              <a:t>Internationaal;</a:t>
            </a:r>
          </a:p>
          <a:p>
            <a:pPr lvl="1"/>
            <a:r>
              <a:rPr lang="en-US" dirty="0"/>
              <a:t>WHO climate working group</a:t>
            </a:r>
          </a:p>
          <a:p>
            <a:pPr lvl="1"/>
            <a:r>
              <a:rPr lang="en-US" dirty="0"/>
              <a:t>Operation Zero (Health Care Without Harm)</a:t>
            </a:r>
          </a:p>
          <a:p>
            <a:pPr lvl="1"/>
            <a:r>
              <a:rPr lang="en-US" dirty="0"/>
              <a:t>UN Climate Change Conference of the Parties (COP)</a:t>
            </a:r>
          </a:p>
          <a:p>
            <a:pPr lvl="1"/>
            <a:r>
              <a:rPr lang="en-US" dirty="0"/>
              <a:t>….</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3ED1A3E2-67A2-49BF-A6DF-E761DC7BBF37}"/>
              </a:ext>
            </a:extLst>
          </p:cNvPr>
          <p:cNvSpPr>
            <a:spLocks noGrp="1"/>
          </p:cNvSpPr>
          <p:nvPr>
            <p:ph type="sldNum" sz="quarter" idx="12"/>
          </p:nvPr>
        </p:nvSpPr>
        <p:spPr/>
        <p:txBody>
          <a:bodyPr/>
          <a:lstStyle/>
          <a:p>
            <a:fld id="{8FC21E99-CB6E-4E1C-8709-25BF64FEA530}" type="slidenum">
              <a:rPr lang="nl-NL" smtClean="0"/>
              <a:pPr/>
              <a:t>9</a:t>
            </a:fld>
            <a:endParaRPr lang="nl-NL"/>
          </a:p>
        </p:txBody>
      </p:sp>
      <p:pic>
        <p:nvPicPr>
          <p:cNvPr id="9" name="Graphic 8" descr="Playbook">
            <a:extLst>
              <a:ext uri="{FF2B5EF4-FFF2-40B4-BE49-F238E27FC236}">
                <a16:creationId xmlns:a16="http://schemas.microsoft.com/office/drawing/2014/main" id="{A314499E-1A3D-4CCC-AC44-58530D5828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95033" y="3352642"/>
            <a:ext cx="2502049" cy="2502049"/>
          </a:xfrm>
          <a:prstGeom prst="rect">
            <a:avLst/>
          </a:prstGeom>
        </p:spPr>
      </p:pic>
      <p:sp>
        <p:nvSpPr>
          <p:cNvPr id="13" name="Rectangle 12">
            <a:extLst>
              <a:ext uri="{FF2B5EF4-FFF2-40B4-BE49-F238E27FC236}">
                <a16:creationId xmlns:a16="http://schemas.microsoft.com/office/drawing/2014/main" id="{DB2F380B-7300-41DE-8CAF-C505EDF708DE}"/>
              </a:ext>
            </a:extLst>
          </p:cNvPr>
          <p:cNvSpPr/>
          <p:nvPr/>
        </p:nvSpPr>
        <p:spPr>
          <a:xfrm>
            <a:off x="1721768" y="6567156"/>
            <a:ext cx="7758608" cy="246221"/>
          </a:xfrm>
          <a:prstGeom prst="rect">
            <a:avLst/>
          </a:prstGeom>
        </p:spPr>
        <p:txBody>
          <a:bodyPr wrap="square">
            <a:spAutoFit/>
          </a:bodyPr>
          <a:lstStyle/>
          <a:p>
            <a:r>
              <a:rPr lang="nl-NL" sz="1000" dirty="0">
                <a:solidFill>
                  <a:schemeClr val="bg1"/>
                </a:solidFill>
              </a:rPr>
              <a:t>GDDZ Monitor Verkenning RIVM, Intern overleg VWS, Februari 2021</a:t>
            </a:r>
          </a:p>
        </p:txBody>
      </p:sp>
      <p:sp>
        <p:nvSpPr>
          <p:cNvPr id="10" name="Date Placeholder 4">
            <a:extLst>
              <a:ext uri="{FF2B5EF4-FFF2-40B4-BE49-F238E27FC236}">
                <a16:creationId xmlns:a16="http://schemas.microsoft.com/office/drawing/2014/main" id="{0EEA61CA-A54D-43FC-A0EF-7A0E984E5870}"/>
              </a:ext>
            </a:extLst>
          </p:cNvPr>
          <p:cNvSpPr txBox="1">
            <a:spLocks/>
          </p:cNvSpPr>
          <p:nvPr/>
        </p:nvSpPr>
        <p:spPr>
          <a:xfrm>
            <a:off x="10449734" y="6506264"/>
            <a:ext cx="1315066" cy="264272"/>
          </a:xfrm>
          <a:prstGeom prst="rect">
            <a:avLst/>
          </a:prstGeom>
        </p:spPr>
        <p:txBody>
          <a:bodyPr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sz="1000" dirty="0">
                <a:solidFill>
                  <a:schemeClr val="bg1">
                    <a:lumMod val="65000"/>
                  </a:schemeClr>
                </a:solidFill>
              </a:rPr>
              <a:t>16 januari 2023</a:t>
            </a:r>
          </a:p>
        </p:txBody>
      </p:sp>
    </p:spTree>
    <p:extLst>
      <p:ext uri="{BB962C8B-B14F-4D97-AF65-F5344CB8AC3E}">
        <p14:creationId xmlns:p14="http://schemas.microsoft.com/office/powerpoint/2010/main" val="2472221963"/>
      </p:ext>
    </p:extLst>
  </p:cSld>
  <p:clrMapOvr>
    <a:masterClrMapping/>
  </p:clrMapOvr>
</p:sld>
</file>

<file path=ppt/theme/theme1.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0808B3F3-159F-4EDB-8FF3-42411BE8ABCD}"/>
    </a:ext>
  </a:extLst>
</a:theme>
</file>

<file path=ppt/theme/theme10.xml><?xml version="1.0" encoding="utf-8"?>
<a:theme xmlns:a="http://schemas.openxmlformats.org/drawingml/2006/main" name="Rijkshuisstijl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88F348BF-961C-432D-8943-053223C08343}"/>
    </a:ext>
  </a:extLst>
</a:theme>
</file>

<file path=ppt/theme/theme11.xml><?xml version="1.0" encoding="utf-8"?>
<a:theme xmlns:a="http://schemas.openxmlformats.org/drawingml/2006/main" name="Rijkshuisstijl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EE1EDDF9-44DD-4242-A804-C220E358788C}"/>
    </a:ext>
  </a:extLst>
</a:theme>
</file>

<file path=ppt/theme/theme12.xml><?xml version="1.0" encoding="utf-8"?>
<a:theme xmlns:a="http://schemas.openxmlformats.org/drawingml/2006/main" name="Rijkshuisstijl Violet">
  <a:themeElements>
    <a:clrScheme name="Rijks Oranje">
      <a:dk1>
        <a:srgbClr val="000000"/>
      </a:dk1>
      <a:lt1>
        <a:srgbClr val="FFFFFF"/>
      </a:lt1>
      <a:dk2>
        <a:srgbClr val="E17000"/>
      </a:dk2>
      <a:lt2>
        <a:srgbClr val="FBE9D8"/>
      </a:lt2>
      <a:accent1>
        <a:srgbClr val="777C00"/>
      </a:accent1>
      <a:accent2>
        <a:srgbClr val="42145F"/>
      </a:accent2>
      <a:accent3>
        <a:srgbClr val="00689A"/>
      </a:accent3>
      <a:accent4>
        <a:srgbClr val="663227"/>
      </a:accent4>
      <a:accent5>
        <a:srgbClr val="38870D"/>
      </a:accent5>
      <a:accent6>
        <a:srgbClr val="FFB612"/>
      </a:accent6>
      <a:hlink>
        <a:srgbClr val="E17000"/>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466FC9E-56E5-49A4-B1C8-66A152A584CE}"/>
    </a:ext>
  </a:extLst>
</a:theme>
</file>

<file path=ppt/theme/theme13.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3D20115-AE46-4A9D-B5CB-DB5BD7727E54}"/>
    </a:ext>
  </a:extLst>
</a:theme>
</file>

<file path=ppt/theme/theme14.xml><?xml version="1.0" encoding="utf-8"?>
<a:theme xmlns:a="http://schemas.openxmlformats.org/drawingml/2006/main" name="Rijkshuisstijl Bruin">
  <a:themeElements>
    <a:clrScheme name="Rijks Bruin 1">
      <a:dk1>
        <a:srgbClr val="000000"/>
      </a:dk1>
      <a:lt1>
        <a:srgbClr val="FFFFFF"/>
      </a:lt1>
      <a:dk2>
        <a:srgbClr val="94700A"/>
      </a:dk2>
      <a:lt2>
        <a:srgbClr val="EFEADA"/>
      </a:lt2>
      <a:accent1>
        <a:srgbClr val="42145F"/>
      </a:accent1>
      <a:accent2>
        <a:srgbClr val="F9E11E"/>
      </a:accent2>
      <a:accent3>
        <a:srgbClr val="38870D"/>
      </a:accent3>
      <a:accent4>
        <a:srgbClr val="D52A1C"/>
      </a:accent4>
      <a:accent5>
        <a:srgbClr val="017BC6"/>
      </a:accent5>
      <a:accent6>
        <a:srgbClr val="E17000"/>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B2ADCE66-0746-4298-9DB5-8E18C787113E}"/>
    </a:ext>
  </a:extLst>
</a:theme>
</file>

<file path=ppt/theme/theme15.xml><?xml version="1.0" encoding="utf-8"?>
<a:theme xmlns:a="http://schemas.openxmlformats.org/drawingml/2006/main" name="Rijkshuisstijl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FE370F1-35D5-49F6-BFFE-A85E947D0953}"/>
    </a:ext>
  </a:extLst>
</a:theme>
</file>

<file path=ppt/theme/theme16.xml><?xml version="1.0" encoding="utf-8"?>
<a:theme xmlns:a="http://schemas.openxmlformats.org/drawingml/2006/main" name="Rijkshuisstijl Donkerbruin">
  <a:themeElements>
    <a:clrScheme name="Rijks Donker Bruin">
      <a:dk1>
        <a:srgbClr val="000000"/>
      </a:dk1>
      <a:lt1>
        <a:srgbClr val="FFFFFF"/>
      </a:lt1>
      <a:dk2>
        <a:srgbClr val="663227"/>
      </a:dk2>
      <a:lt2>
        <a:srgbClr val="E7E1DE"/>
      </a:lt2>
      <a:accent1>
        <a:srgbClr val="A90061"/>
      </a:accent1>
      <a:accent2>
        <a:srgbClr val="D52A1C"/>
      </a:accent2>
      <a:accent3>
        <a:srgbClr val="FFB612"/>
      </a:accent3>
      <a:accent4>
        <a:srgbClr val="017BC6"/>
      </a:accent4>
      <a:accent5>
        <a:srgbClr val="38870D"/>
      </a:accent5>
      <a:accent6>
        <a:srgbClr val="F9E11E"/>
      </a:accent6>
      <a:hlink>
        <a:srgbClr val="663227"/>
      </a:hlink>
      <a:folHlink>
        <a:srgbClr val="D1C1BD"/>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C74E47B7-AC63-4102-B7DC-C232DC71E0E6}"/>
    </a:ext>
  </a:extLst>
</a:theme>
</file>

<file path=ppt/theme/theme17.xml><?xml version="1.0" encoding="utf-8"?>
<a:theme xmlns:a="http://schemas.openxmlformats.org/drawingml/2006/main" name="1_Rijkshuisstijl Violet">
  <a:themeElements>
    <a:clrScheme name="Rijks Violet">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DC5AE76-CE47-4EDD-95EA-78AC8B5181CA}"/>
    </a:ext>
  </a:extLst>
</a:theme>
</file>

<file path=ppt/theme/theme18.xml><?xml version="1.0" encoding="utf-8"?>
<a:theme xmlns:a="http://schemas.openxmlformats.org/drawingml/2006/main" name="1_Rijkshuisstijl Rood">
  <a:themeElements>
    <a:clrScheme name="Rijks Rood">
      <a:dk1>
        <a:srgbClr val="000000"/>
      </a:dk1>
      <a:lt1>
        <a:srgbClr val="FFFFFF"/>
      </a:lt1>
      <a:dk2>
        <a:srgbClr val="D52A1C"/>
      </a:dk2>
      <a:lt2>
        <a:srgbClr val="F8DFDC"/>
      </a:lt2>
      <a:accent1>
        <a:srgbClr val="38870D"/>
      </a:accent1>
      <a:accent2>
        <a:srgbClr val="42145F"/>
      </a:accent2>
      <a:accent3>
        <a:srgbClr val="E17000"/>
      </a:accent3>
      <a:accent4>
        <a:srgbClr val="777C00"/>
      </a:accent4>
      <a:accent5>
        <a:srgbClr val="75D1B5"/>
      </a:accent5>
      <a:accent6>
        <a:srgbClr val="F9E11E"/>
      </a:accent6>
      <a:hlink>
        <a:srgbClr val="D52A1C"/>
      </a:hlink>
      <a:folHlink>
        <a:srgbClr val="F2BEBA"/>
      </a:folHlink>
    </a:clrScheme>
    <a:fontScheme name="Rijksoverheid">
      <a:majorFont>
        <a:latin typeface="RijksoverheidSansHeading"/>
        <a:ea typeface=""/>
        <a:cs typeface=""/>
      </a:majorFont>
      <a:minorFont>
        <a:latin typeface="RijksoverheidSansTex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92B163A-032B-4717-A9BB-FF90A839D9E4}"/>
    </a:ext>
  </a:extLst>
</a:theme>
</file>

<file path=ppt/theme/theme1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jkshuisstijl Rood">
  <a:themeElements>
    <a:clrScheme name="Rijks Rood">
      <a:dk1>
        <a:srgbClr val="000000"/>
      </a:dk1>
      <a:lt1>
        <a:srgbClr val="FFFFFF"/>
      </a:lt1>
      <a:dk2>
        <a:srgbClr val="D52A1C"/>
      </a:dk2>
      <a:lt2>
        <a:srgbClr val="F8DFDC"/>
      </a:lt2>
      <a:accent1>
        <a:srgbClr val="38870D"/>
      </a:accent1>
      <a:accent2>
        <a:srgbClr val="42145F"/>
      </a:accent2>
      <a:accent3>
        <a:srgbClr val="E17000"/>
      </a:accent3>
      <a:accent4>
        <a:srgbClr val="777C00"/>
      </a:accent4>
      <a:accent5>
        <a:srgbClr val="75D1B5"/>
      </a:accent5>
      <a:accent6>
        <a:srgbClr val="F9E11E"/>
      </a:accent6>
      <a:hlink>
        <a:srgbClr val="D52A1C"/>
      </a:hlink>
      <a:folHlink>
        <a:srgbClr val="F2BEBA"/>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92B163A-032B-4717-A9BB-FF90A839D9E4}"/>
    </a:ext>
  </a:extLst>
</a:theme>
</file>

<file path=ppt/theme/theme20.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ijkshuisstijl Roze">
  <a:themeElements>
    <a:clrScheme name="Aangepast 57">
      <a:dk1>
        <a:srgbClr val="000000"/>
      </a:dk1>
      <a:lt1>
        <a:srgbClr val="FFFFFF"/>
      </a:lt1>
      <a:dk2>
        <a:srgbClr val="F092CD"/>
      </a:dk2>
      <a:lt2>
        <a:srgbClr val="FCEEF7"/>
      </a:lt2>
      <a:accent1>
        <a:srgbClr val="CA005D"/>
      </a:accent1>
      <a:accent2>
        <a:srgbClr val="42145F"/>
      </a:accent2>
      <a:accent3>
        <a:srgbClr val="00689A"/>
      </a:accent3>
      <a:accent4>
        <a:srgbClr val="663227"/>
      </a:accent4>
      <a:accent5>
        <a:srgbClr val="275837"/>
      </a:accent5>
      <a:accent6>
        <a:srgbClr val="75D1B5"/>
      </a:accent6>
      <a:hlink>
        <a:srgbClr val="F092C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3C3B0D02-137B-495E-9C4F-224C08F46BDB}"/>
    </a:ext>
  </a:extLst>
</a:theme>
</file>

<file path=ppt/theme/theme4.xml><?xml version="1.0" encoding="utf-8"?>
<a:theme xmlns:a="http://schemas.openxmlformats.org/drawingml/2006/main" name="Rijkshuisstijl 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96179DF-24A7-434A-BDA5-71D8B57FF8C6}"/>
    </a:ext>
  </a:extLst>
</a:theme>
</file>

<file path=ppt/theme/theme5.xml><?xml version="1.0" encoding="utf-8"?>
<a:theme xmlns:a="http://schemas.openxmlformats.org/drawingml/2006/main" name="Rijkshuisstijl Donkergroen">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F7CF2878-7CD3-492D-8B18-E108F16E8BBD}"/>
    </a:ext>
  </a:extLst>
</a:theme>
</file>

<file path=ppt/theme/theme6.xml><?xml version="1.0" encoding="utf-8"?>
<a:theme xmlns:a="http://schemas.openxmlformats.org/drawingml/2006/main" name="Rijkshuisstijl Geel">
  <a:themeElements>
    <a:clrScheme name="Rijks Geel">
      <a:dk1>
        <a:srgbClr val="000000"/>
      </a:dk1>
      <a:lt1>
        <a:srgbClr val="FFFFFF"/>
      </a:lt1>
      <a:dk2>
        <a:srgbClr val="F9E11E"/>
      </a:dk2>
      <a:lt2>
        <a:srgbClr val="FEFBDC"/>
      </a:lt2>
      <a:accent1>
        <a:srgbClr val="94700A"/>
      </a:accent1>
      <a:accent2>
        <a:srgbClr val="00689A"/>
      </a:accent2>
      <a:accent3>
        <a:srgbClr val="42145F"/>
      </a:accent3>
      <a:accent4>
        <a:srgbClr val="38870D"/>
      </a:accent4>
      <a:accent5>
        <a:srgbClr val="777C00"/>
      </a:accent5>
      <a:accent6>
        <a:srgbClr val="A90061"/>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2AB6F90-4E2D-4ECF-A50A-E5DC9AAF3E07}"/>
    </a:ext>
  </a:extLst>
</a:theme>
</file>

<file path=ppt/theme/theme7.xml><?xml version="1.0" encoding="utf-8"?>
<a:theme xmlns:a="http://schemas.openxmlformats.org/drawingml/2006/main" name="Rijkshuisstijl Groen">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EC02DB9-FFDE-44F1-BC78-A77252E8F2FB}"/>
    </a:ext>
  </a:extLst>
</a:theme>
</file>

<file path=ppt/theme/theme8.xml><?xml version="1.0" encoding="utf-8"?>
<a:theme xmlns:a="http://schemas.openxmlformats.org/drawingml/2006/main" name="Rijkshuisstijl Hemelblauw">
  <a:themeElements>
    <a:clrScheme name="Aangepast 3">
      <a:dk1>
        <a:srgbClr val="000000"/>
      </a:dk1>
      <a:lt1>
        <a:srgbClr val="FFFFFF"/>
      </a:lt1>
      <a:dk2>
        <a:srgbClr val="007BC7"/>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EF8BB1F-16D7-477D-82D4-B4B75F0A769E}"/>
    </a:ext>
  </a:extLst>
</a:theme>
</file>

<file path=ppt/theme/theme9.xml><?xml version="1.0" encoding="utf-8"?>
<a:theme xmlns:a="http://schemas.openxmlformats.org/drawingml/2006/main" name="Rijkshuisstijl Lichtblauw">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59975D1E-7E09-42F2-A4D3-54712B2092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8B81B0130EAF4CB645EB427DCAD3AB" ma:contentTypeVersion="17" ma:contentTypeDescription="Een nieuw document maken." ma:contentTypeScope="" ma:versionID="881503415887a5a45bbf5c000d789bed">
  <xsd:schema xmlns:xsd="http://www.w3.org/2001/XMLSchema" xmlns:xs="http://www.w3.org/2001/XMLSchema" xmlns:p="http://schemas.microsoft.com/office/2006/metadata/properties" xmlns:ns1="http://schemas.microsoft.com/sharepoint/v3" xmlns:ns2="671229c9-36e1-4184-927d-c4fdec98cdf1" xmlns:ns3="696feef6-25df-4657-8e42-153f8f05f2ef" targetNamespace="http://schemas.microsoft.com/office/2006/metadata/properties" ma:root="true" ma:fieldsID="786c1dff60ceaf559540e25b6b9ba80f" ns1:_="" ns2:_="" ns3:_="">
    <xsd:import namespace="http://schemas.microsoft.com/sharepoint/v3"/>
    <xsd:import namespace="671229c9-36e1-4184-927d-c4fdec98cdf1"/>
    <xsd:import namespace="696feef6-25df-4657-8e42-153f8f05f2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Eigenschappen van het geïntegreerd beleid voor naleving" ma:hidden="true" ma:internalName="_ip_UnifiedCompliancePolicyProperties">
      <xsd:simpleType>
        <xsd:restriction base="dms:Note"/>
      </xsd:simpleType>
    </xsd:element>
    <xsd:element name="_ip_UnifiedCompliancePolicyUIAction" ma:index="20"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1229c9-36e1-4184-927d-c4fdec98cd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f1f8003-3544-4801-a0bb-558fc8ffc2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feef6-25df-4657-8e42-153f8f05f2ef"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f8c8e710-eac3-45e0-b5f9-017695f43766}" ma:internalName="TaxCatchAll" ma:showField="CatchAllData" ma:web="696feef6-25df-4657-8e42-153f8f05f2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96feef6-25df-4657-8e42-153f8f05f2ef" xsi:nil="true"/>
    <lcf76f155ced4ddcb4097134ff3c332f xmlns="671229c9-36e1-4184-927d-c4fdec98cdf1">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F0B0092C-5AE1-4345-876E-ADC3BBDA4E8C}">
  <ds:schemaRefs>
    <ds:schemaRef ds:uri="http://schemas.microsoft.com/sharepoint/v3/contenttype/forms"/>
  </ds:schemaRefs>
</ds:datastoreItem>
</file>

<file path=customXml/itemProps2.xml><?xml version="1.0" encoding="utf-8"?>
<ds:datastoreItem xmlns:ds="http://schemas.openxmlformats.org/officeDocument/2006/customXml" ds:itemID="{D4A02D30-228D-40D6-8657-29362C65EC7A}">
  <ds:schemaRefs>
    <ds:schemaRef ds:uri="671229c9-36e1-4184-927d-c4fdec98cdf1"/>
    <ds:schemaRef ds:uri="696feef6-25df-4657-8e42-153f8f05f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6B720B-A6F4-49A8-9556-6386C4FF9D7F}">
  <ds:schemaRefs>
    <ds:schemaRef ds:uri="671229c9-36e1-4184-927d-c4fdec98cdf1"/>
    <ds:schemaRef ds:uri="696feef6-25df-4657-8e42-153f8f05f2ef"/>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 sjabloon Nederlands</Template>
  <TotalTime>2804</TotalTime>
  <Words>2291</Words>
  <Application>Microsoft Office PowerPoint</Application>
  <PresentationFormat>Widescreen</PresentationFormat>
  <Paragraphs>429</Paragraphs>
  <Slides>32</Slides>
  <Notes>13</Notes>
  <HiddenSlides>0</HiddenSlides>
  <MMClips>0</MMClips>
  <ScaleCrop>false</ScaleCrop>
  <HeadingPairs>
    <vt:vector size="6" baseType="variant">
      <vt:variant>
        <vt:lpstr>Fonts Used</vt:lpstr>
      </vt:variant>
      <vt:variant>
        <vt:i4>8</vt:i4>
      </vt:variant>
      <vt:variant>
        <vt:lpstr>Theme</vt:lpstr>
      </vt:variant>
      <vt:variant>
        <vt:i4>18</vt:i4>
      </vt:variant>
      <vt:variant>
        <vt:lpstr>Slide Titles</vt:lpstr>
      </vt:variant>
      <vt:variant>
        <vt:i4>32</vt:i4>
      </vt:variant>
    </vt:vector>
  </HeadingPairs>
  <TitlesOfParts>
    <vt:vector size="58" baseType="lpstr">
      <vt:lpstr>Arial</vt:lpstr>
      <vt:lpstr>Calibri</vt:lpstr>
      <vt:lpstr>RijksoverheidSansHeading</vt:lpstr>
      <vt:lpstr>RijksoverheidSansText</vt:lpstr>
      <vt:lpstr>RijksoverheidSansTextTT</vt:lpstr>
      <vt:lpstr>RijksoverheidSansWebText Regula</vt:lpstr>
      <vt:lpstr>Verdana</vt:lpstr>
      <vt:lpstr>Wingdings</vt:lpstr>
      <vt:lpstr>Rijkshuisstijl Robijnrood</vt:lpstr>
      <vt:lpstr>Rijkshuisstijl Rood</vt:lpstr>
      <vt:lpstr>Rijkshuisstijl Roze</vt:lpstr>
      <vt:lpstr>Rijkshuisstijl Donkergeel</vt:lpstr>
      <vt:lpstr>Rijkshuisstijl Donkergroen</vt:lpstr>
      <vt:lpstr>Rijkshuisstijl Geel</vt:lpstr>
      <vt:lpstr>Rijkshuisstijl Groen</vt:lpstr>
      <vt:lpstr>Rijkshuisstijl Hemelblauw</vt:lpstr>
      <vt:lpstr>Rijkshuisstijl Lichtblauw</vt:lpstr>
      <vt:lpstr>Rijkshuisstijl Mintgroen</vt:lpstr>
      <vt:lpstr>Rijkshuisstijl Mosgroen</vt:lpstr>
      <vt:lpstr>Rijkshuisstijl Violet</vt:lpstr>
      <vt:lpstr>Rijkshuisstijl Paars</vt:lpstr>
      <vt:lpstr>Rijkshuisstijl Bruin</vt:lpstr>
      <vt:lpstr>Rijkshuisstijl Donkerblauw</vt:lpstr>
      <vt:lpstr>Rijkshuisstijl Donkerbruin</vt:lpstr>
      <vt:lpstr>1_Rijkshuisstijl Violet</vt:lpstr>
      <vt:lpstr>1_Rijkshuisstijl Rood</vt:lpstr>
      <vt:lpstr>Milieu effecten meten om te zorgen voor de toekomst.  Bataafs Genootschap der Proefondervindelijke Wijsbegeerte, Rotterdam  Dr. Susanne Laura Waaijers – van der Loop Rijksinstituut voor Volksgezondheid en Milieu (RIVM)</vt:lpstr>
      <vt:lpstr>Even voorstellen...</vt:lpstr>
      <vt:lpstr>&amp; ik stel voor</vt:lpstr>
      <vt:lpstr>PowerPoint Presentation</vt:lpstr>
      <vt:lpstr>Wat gebeurt er?</vt:lpstr>
      <vt:lpstr>Duurzame Zorg Opgave </vt:lpstr>
      <vt:lpstr>PowerPoint Presentation</vt:lpstr>
      <vt:lpstr>Voorbeeld Circulaire  Economie (pbl, cbs, rivm)</vt:lpstr>
      <vt:lpstr>Initiatieven (voorbeelden)</vt:lpstr>
      <vt:lpstr>Wat wordt er gemeten voor de zorg in Nederland?</vt:lpstr>
      <vt:lpstr>Uitkomsten interviews – wat</vt:lpstr>
      <vt:lpstr>Uitkomsten interviews – wat</vt:lpstr>
      <vt:lpstr>Uitkomsten – hoe meten?</vt:lpstr>
      <vt:lpstr>Evaluatie raamwerk, proces &amp; effecten</vt:lpstr>
      <vt:lpstr>Milieu effecten meten</vt:lpstr>
      <vt:lpstr>Specifieke data, kort voorbeeld:  Klimaatimpact van inhalatoren</vt:lpstr>
      <vt:lpstr>PowerPoint Presentation</vt:lpstr>
      <vt:lpstr>Milieueffecten van mondkapjesgebruik In Nederland, maart 2020-maart 2022</vt:lpstr>
      <vt:lpstr>Milieueffecten van mondkapjesgebruik In Nederland, maart 2020-maart 2022</vt:lpstr>
      <vt:lpstr>PowerPoint Presentation</vt:lpstr>
      <vt:lpstr>PowerPoint Presentation</vt:lpstr>
      <vt:lpstr>PowerPoint Presentation</vt:lpstr>
      <vt:lpstr>Sectoraal overzicht, nationale voetafdruk zorg</vt:lpstr>
      <vt:lpstr>Wat kan je doen met een  nationale milieuvoetafdruk?</vt:lpstr>
      <vt:lpstr>Hoe berekend?</vt:lpstr>
      <vt:lpstr>PowerPoint Presentation</vt:lpstr>
      <vt:lpstr>Milieuvoetafdruk van de Nederlandse zorg</vt:lpstr>
      <vt:lpstr>Milieuvoetafdruk van  chemische producten  &amp; geneesmiddelen? </vt:lpstr>
      <vt:lpstr>PowerPoint Presentation</vt:lpstr>
      <vt:lpstr>Conclusie</vt:lpstr>
      <vt:lpstr>Aanbevelingen, o.a.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Milieu effecten meten om te zorgen voor de toekomst.</dc:title>
  <dc:creator>Susanne Waaijers-van der Loop</dc:creator>
  <cp:lastModifiedBy>Susanne Waaijers-van der Loop</cp:lastModifiedBy>
  <cp:revision>77</cp:revision>
  <dcterms:created xsi:type="dcterms:W3CDTF">2023-01-12T13:25:09Z</dcterms:created>
  <dcterms:modified xsi:type="dcterms:W3CDTF">2023-01-16T14:43:56Z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0x010100AC8B81B0130EAF4CB645EB427DCAD3AB</vt:lpwstr>
  </property>
</Properties>
</file>