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1"/>
  </p:notesMasterIdLst>
  <p:handoutMasterIdLst>
    <p:handoutMasterId r:id="rId72"/>
  </p:handoutMasterIdLst>
  <p:sldIdLst>
    <p:sldId id="447" r:id="rId2"/>
    <p:sldId id="552" r:id="rId3"/>
    <p:sldId id="266" r:id="rId4"/>
    <p:sldId id="267" r:id="rId5"/>
    <p:sldId id="418" r:id="rId6"/>
    <p:sldId id="415" r:id="rId7"/>
    <p:sldId id="421" r:id="rId8"/>
    <p:sldId id="422" r:id="rId9"/>
    <p:sldId id="355" r:id="rId10"/>
    <p:sldId id="268" r:id="rId11"/>
    <p:sldId id="349" r:id="rId12"/>
    <p:sldId id="291" r:id="rId13"/>
    <p:sldId id="281" r:id="rId14"/>
    <p:sldId id="361" r:id="rId15"/>
    <p:sldId id="540" r:id="rId16"/>
    <p:sldId id="541" r:id="rId17"/>
    <p:sldId id="411" r:id="rId18"/>
    <p:sldId id="525" r:id="rId19"/>
    <p:sldId id="526" r:id="rId20"/>
    <p:sldId id="348" r:id="rId21"/>
    <p:sldId id="542" r:id="rId22"/>
    <p:sldId id="501" r:id="rId23"/>
    <p:sldId id="502" r:id="rId24"/>
    <p:sldId id="508" r:id="rId25"/>
    <p:sldId id="492" r:id="rId26"/>
    <p:sldId id="368" r:id="rId27"/>
    <p:sldId id="364" r:id="rId28"/>
    <p:sldId id="370" r:id="rId29"/>
    <p:sldId id="376" r:id="rId30"/>
    <p:sldId id="375" r:id="rId31"/>
    <p:sldId id="372" r:id="rId32"/>
    <p:sldId id="373" r:id="rId33"/>
    <p:sldId id="507" r:id="rId34"/>
    <p:sldId id="378" r:id="rId35"/>
    <p:sldId id="522" r:id="rId36"/>
    <p:sldId id="527" r:id="rId37"/>
    <p:sldId id="528" r:id="rId38"/>
    <p:sldId id="529" r:id="rId39"/>
    <p:sldId id="530" r:id="rId40"/>
    <p:sldId id="531" r:id="rId41"/>
    <p:sldId id="532" r:id="rId42"/>
    <p:sldId id="538" r:id="rId43"/>
    <p:sldId id="539" r:id="rId44"/>
    <p:sldId id="523" r:id="rId45"/>
    <p:sldId id="524" r:id="rId46"/>
    <p:sldId id="503" r:id="rId47"/>
    <p:sldId id="559" r:id="rId48"/>
    <p:sldId id="560" r:id="rId49"/>
    <p:sldId id="561" r:id="rId50"/>
    <p:sldId id="554" r:id="rId51"/>
    <p:sldId id="547" r:id="rId52"/>
    <p:sldId id="504" r:id="rId53"/>
    <p:sldId id="548" r:id="rId54"/>
    <p:sldId id="454" r:id="rId55"/>
    <p:sldId id="455" r:id="rId56"/>
    <p:sldId id="462" r:id="rId57"/>
    <p:sldId id="553" r:id="rId58"/>
    <p:sldId id="555" r:id="rId59"/>
    <p:sldId id="414" r:id="rId60"/>
    <p:sldId id="556" r:id="rId61"/>
    <p:sldId id="543" r:id="rId62"/>
    <p:sldId id="544" r:id="rId63"/>
    <p:sldId id="545" r:id="rId64"/>
    <p:sldId id="546" r:id="rId65"/>
    <p:sldId id="474" r:id="rId66"/>
    <p:sldId id="511" r:id="rId67"/>
    <p:sldId id="558" r:id="rId68"/>
    <p:sldId id="517" r:id="rId69"/>
    <p:sldId id="408" r:id="rId70"/>
  </p:sldIdLst>
  <p:sldSz cx="12192000" cy="6858000"/>
  <p:notesSz cx="6742113" cy="9872663"/>
  <p:defaultTextStyle>
    <a:defPPr>
      <a:defRPr lang="nl-NL"/>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7C0F2"/>
    <a:srgbClr val="45C1F0"/>
    <a:srgbClr val="555A5D"/>
    <a:srgbClr val="4EBED9"/>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snapToObjects="1">
      <p:cViewPr varScale="1">
        <p:scale>
          <a:sx n="113" d="100"/>
          <a:sy n="113" d="100"/>
        </p:scale>
        <p:origin x="-736" y="-104"/>
      </p:cViewPr>
      <p:guideLst>
        <p:guide orient="horz" pos="2160"/>
        <p:guide pos="3840"/>
      </p:guideLst>
    </p:cSldViewPr>
  </p:slideViewPr>
  <p:notesTextViewPr>
    <p:cViewPr>
      <p:scale>
        <a:sx n="100" d="100"/>
        <a:sy n="100" d="100"/>
      </p:scale>
      <p:origin x="0" y="0"/>
    </p:cViewPr>
  </p:notesTextViewPr>
  <p:sorterViewPr>
    <p:cViewPr>
      <p:scale>
        <a:sx n="200" d="100"/>
        <a:sy n="200" d="100"/>
      </p:scale>
      <p:origin x="0" y="83576"/>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blad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566555"/>
          <c:y val="0.0281485"/>
          <c:w val="0.641062"/>
          <c:h val="0.872377"/>
        </c:manualLayout>
      </c:layout>
      <c:lineChart>
        <c:grouping val="standard"/>
        <c:varyColors val="0"/>
        <c:ser>
          <c:idx val="0"/>
          <c:order val="0"/>
          <c:tx>
            <c:strRef>
              <c:f>Sheet1!$A$2</c:f>
              <c:strCache>
                <c:ptCount val="1"/>
                <c:pt idx="0">
                  <c:v>Squamous CC, males</c:v>
                </c:pt>
              </c:strCache>
            </c:strRef>
          </c:tx>
          <c:spPr>
            <a:ln w="25400" cap="flat">
              <a:solidFill>
                <a:srgbClr val="003366"/>
              </a:solidFill>
              <a:prstDash val="solid"/>
              <a:bevel/>
            </a:ln>
            <a:effectLst/>
          </c:spPr>
          <c:marker>
            <c:symbol val="none"/>
          </c:marker>
          <c:cat>
            <c:strRef>
              <c:f>Sheet1!$B$1:$AJ$1</c:f>
              <c:strCache>
                <c:ptCount val="35"/>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strCache>
            </c:strRef>
          </c:cat>
          <c:val>
            <c:numRef>
              <c:f>Sheet1!$B$2:$AJ$2</c:f>
              <c:numCache>
                <c:formatCode>General</c:formatCode>
                <c:ptCount val="35"/>
                <c:pt idx="0">
                  <c:v>1.02</c:v>
                </c:pt>
                <c:pt idx="1">
                  <c:v>1.71</c:v>
                </c:pt>
                <c:pt idx="2">
                  <c:v>2.01</c:v>
                </c:pt>
                <c:pt idx="3">
                  <c:v>2.22</c:v>
                </c:pt>
                <c:pt idx="4">
                  <c:v>2.63</c:v>
                </c:pt>
                <c:pt idx="5">
                  <c:v>3.2</c:v>
                </c:pt>
                <c:pt idx="6">
                  <c:v>2.78</c:v>
                </c:pt>
                <c:pt idx="7">
                  <c:v>2.51</c:v>
                </c:pt>
                <c:pt idx="8">
                  <c:v>2.56</c:v>
                </c:pt>
                <c:pt idx="9">
                  <c:v>3.0</c:v>
                </c:pt>
                <c:pt idx="10">
                  <c:v>2.65</c:v>
                </c:pt>
                <c:pt idx="11">
                  <c:v>2.95</c:v>
                </c:pt>
                <c:pt idx="12">
                  <c:v>3.4</c:v>
                </c:pt>
                <c:pt idx="13">
                  <c:v>3.51</c:v>
                </c:pt>
                <c:pt idx="14">
                  <c:v>3.21</c:v>
                </c:pt>
                <c:pt idx="15">
                  <c:v>3.6</c:v>
                </c:pt>
                <c:pt idx="16">
                  <c:v>3.92</c:v>
                </c:pt>
                <c:pt idx="17">
                  <c:v>3.86</c:v>
                </c:pt>
                <c:pt idx="18">
                  <c:v>4.01</c:v>
                </c:pt>
                <c:pt idx="19">
                  <c:v>4.06</c:v>
                </c:pt>
                <c:pt idx="20">
                  <c:v>4.159999999999997</c:v>
                </c:pt>
                <c:pt idx="21">
                  <c:v>4.05</c:v>
                </c:pt>
                <c:pt idx="22">
                  <c:v>3.82</c:v>
                </c:pt>
                <c:pt idx="23">
                  <c:v>3.81</c:v>
                </c:pt>
                <c:pt idx="24">
                  <c:v>3.93</c:v>
                </c:pt>
                <c:pt idx="25">
                  <c:v>3.67</c:v>
                </c:pt>
                <c:pt idx="26">
                  <c:v>3.37</c:v>
                </c:pt>
                <c:pt idx="27">
                  <c:v>3.48</c:v>
                </c:pt>
                <c:pt idx="28">
                  <c:v>3.34</c:v>
                </c:pt>
                <c:pt idx="29">
                  <c:v>3.15</c:v>
                </c:pt>
                <c:pt idx="30">
                  <c:v>2.96</c:v>
                </c:pt>
                <c:pt idx="31">
                  <c:v>3.12</c:v>
                </c:pt>
                <c:pt idx="32">
                  <c:v>3.06</c:v>
                </c:pt>
                <c:pt idx="33">
                  <c:v>2.95</c:v>
                </c:pt>
                <c:pt idx="34">
                  <c:v>2.94</c:v>
                </c:pt>
              </c:numCache>
            </c:numRef>
          </c:val>
          <c:smooth val="0"/>
        </c:ser>
        <c:ser>
          <c:idx val="1"/>
          <c:order val="1"/>
          <c:tx>
            <c:strRef>
              <c:f>Sheet1!$A$3</c:f>
              <c:strCache>
                <c:ptCount val="1"/>
                <c:pt idx="0">
                  <c:v>Squamous CC, females</c:v>
                </c:pt>
              </c:strCache>
            </c:strRef>
          </c:tx>
          <c:spPr>
            <a:ln w="25400" cap="flat">
              <a:solidFill>
                <a:srgbClr val="00CCFF"/>
              </a:solidFill>
              <a:prstDash val="solid"/>
              <a:bevel/>
            </a:ln>
            <a:effectLst/>
          </c:spPr>
          <c:marker>
            <c:symbol val="none"/>
          </c:marker>
          <c:cat>
            <c:strRef>
              <c:f>Sheet1!$B$1:$AJ$1</c:f>
              <c:strCache>
                <c:ptCount val="35"/>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strCache>
            </c:strRef>
          </c:cat>
          <c:val>
            <c:numRef>
              <c:f>Sheet1!$B$3:$AJ$3</c:f>
              <c:numCache>
                <c:formatCode>General</c:formatCode>
                <c:ptCount val="35"/>
                <c:pt idx="0">
                  <c:v>0.3</c:v>
                </c:pt>
                <c:pt idx="1">
                  <c:v>0.29</c:v>
                </c:pt>
                <c:pt idx="2">
                  <c:v>0.29</c:v>
                </c:pt>
                <c:pt idx="3">
                  <c:v>0.23</c:v>
                </c:pt>
                <c:pt idx="4">
                  <c:v>0.32</c:v>
                </c:pt>
                <c:pt idx="5">
                  <c:v>0.51</c:v>
                </c:pt>
                <c:pt idx="6">
                  <c:v>0.54</c:v>
                </c:pt>
                <c:pt idx="7">
                  <c:v>0.8</c:v>
                </c:pt>
                <c:pt idx="8">
                  <c:v>0.95</c:v>
                </c:pt>
                <c:pt idx="9">
                  <c:v>0.96</c:v>
                </c:pt>
                <c:pt idx="10">
                  <c:v>0.9</c:v>
                </c:pt>
                <c:pt idx="11">
                  <c:v>1.0</c:v>
                </c:pt>
                <c:pt idx="12">
                  <c:v>0.89</c:v>
                </c:pt>
                <c:pt idx="13">
                  <c:v>0.97</c:v>
                </c:pt>
                <c:pt idx="14">
                  <c:v>1.02</c:v>
                </c:pt>
                <c:pt idx="15">
                  <c:v>1.28</c:v>
                </c:pt>
                <c:pt idx="16">
                  <c:v>1.32</c:v>
                </c:pt>
                <c:pt idx="17">
                  <c:v>1.36</c:v>
                </c:pt>
                <c:pt idx="18">
                  <c:v>1.45</c:v>
                </c:pt>
                <c:pt idx="19">
                  <c:v>1.5</c:v>
                </c:pt>
                <c:pt idx="20">
                  <c:v>1.63</c:v>
                </c:pt>
                <c:pt idx="21">
                  <c:v>1.72</c:v>
                </c:pt>
                <c:pt idx="22">
                  <c:v>1.76</c:v>
                </c:pt>
                <c:pt idx="23">
                  <c:v>1.82</c:v>
                </c:pt>
                <c:pt idx="24">
                  <c:v>1.86</c:v>
                </c:pt>
                <c:pt idx="25">
                  <c:v>1.55</c:v>
                </c:pt>
                <c:pt idx="26">
                  <c:v>1.56</c:v>
                </c:pt>
                <c:pt idx="27">
                  <c:v>1.57</c:v>
                </c:pt>
                <c:pt idx="28">
                  <c:v>1.46</c:v>
                </c:pt>
                <c:pt idx="29">
                  <c:v>1.48</c:v>
                </c:pt>
                <c:pt idx="30">
                  <c:v>1.67</c:v>
                </c:pt>
                <c:pt idx="31">
                  <c:v>1.73</c:v>
                </c:pt>
                <c:pt idx="32">
                  <c:v>1.82</c:v>
                </c:pt>
                <c:pt idx="33">
                  <c:v>1.94</c:v>
                </c:pt>
                <c:pt idx="34">
                  <c:v>1.95</c:v>
                </c:pt>
              </c:numCache>
            </c:numRef>
          </c:val>
          <c:smooth val="0"/>
        </c:ser>
        <c:ser>
          <c:idx val="2"/>
          <c:order val="2"/>
          <c:tx>
            <c:strRef>
              <c:f>Sheet1!$A$4</c:f>
              <c:strCache>
                <c:ptCount val="1"/>
                <c:pt idx="0">
                  <c:v>Adenoca, males</c:v>
                </c:pt>
              </c:strCache>
            </c:strRef>
          </c:tx>
          <c:spPr>
            <a:ln w="25400" cap="flat">
              <a:solidFill>
                <a:srgbClr val="FF0000"/>
              </a:solidFill>
              <a:prstDash val="solid"/>
              <a:bevel/>
            </a:ln>
            <a:effectLst/>
          </c:spPr>
          <c:marker>
            <c:symbol val="none"/>
          </c:marker>
          <c:cat>
            <c:strRef>
              <c:f>Sheet1!$B$1:$AJ$1</c:f>
              <c:strCache>
                <c:ptCount val="35"/>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strCache>
            </c:strRef>
          </c:cat>
          <c:val>
            <c:numRef>
              <c:f>Sheet1!$B$4:$AJ$4</c:f>
              <c:numCache>
                <c:formatCode>General</c:formatCode>
                <c:ptCount val="35"/>
                <c:pt idx="0">
                  <c:v>0.88</c:v>
                </c:pt>
                <c:pt idx="1">
                  <c:v>0.76</c:v>
                </c:pt>
                <c:pt idx="2">
                  <c:v>0.73</c:v>
                </c:pt>
                <c:pt idx="3">
                  <c:v>0.89</c:v>
                </c:pt>
                <c:pt idx="4">
                  <c:v>0.57</c:v>
                </c:pt>
                <c:pt idx="5">
                  <c:v>0.65</c:v>
                </c:pt>
                <c:pt idx="6">
                  <c:v>0.81</c:v>
                </c:pt>
                <c:pt idx="7">
                  <c:v>0.98</c:v>
                </c:pt>
                <c:pt idx="8">
                  <c:v>1.09</c:v>
                </c:pt>
                <c:pt idx="9">
                  <c:v>1.24</c:v>
                </c:pt>
                <c:pt idx="10">
                  <c:v>1.12</c:v>
                </c:pt>
                <c:pt idx="11">
                  <c:v>0.93</c:v>
                </c:pt>
                <c:pt idx="12">
                  <c:v>1.0</c:v>
                </c:pt>
                <c:pt idx="13">
                  <c:v>1.19</c:v>
                </c:pt>
                <c:pt idx="14">
                  <c:v>1.35</c:v>
                </c:pt>
                <c:pt idx="15">
                  <c:v>1.4</c:v>
                </c:pt>
                <c:pt idx="16">
                  <c:v>1.58</c:v>
                </c:pt>
                <c:pt idx="17">
                  <c:v>1.49</c:v>
                </c:pt>
                <c:pt idx="18">
                  <c:v>1.48</c:v>
                </c:pt>
                <c:pt idx="19">
                  <c:v>1.53</c:v>
                </c:pt>
                <c:pt idx="20">
                  <c:v>2.12</c:v>
                </c:pt>
                <c:pt idx="21">
                  <c:v>2.4</c:v>
                </c:pt>
                <c:pt idx="22">
                  <c:v>2.59</c:v>
                </c:pt>
                <c:pt idx="23">
                  <c:v>3.11</c:v>
                </c:pt>
                <c:pt idx="24">
                  <c:v>3.42</c:v>
                </c:pt>
                <c:pt idx="25">
                  <c:v>3.83</c:v>
                </c:pt>
                <c:pt idx="26">
                  <c:v>4.45</c:v>
                </c:pt>
                <c:pt idx="27">
                  <c:v>5.75</c:v>
                </c:pt>
                <c:pt idx="28">
                  <c:v>5.96</c:v>
                </c:pt>
                <c:pt idx="29">
                  <c:v>6.659999999999996</c:v>
                </c:pt>
                <c:pt idx="30">
                  <c:v>6.96</c:v>
                </c:pt>
                <c:pt idx="31">
                  <c:v>7.55</c:v>
                </c:pt>
                <c:pt idx="32">
                  <c:v>7.43</c:v>
                </c:pt>
                <c:pt idx="33">
                  <c:v>7.8</c:v>
                </c:pt>
                <c:pt idx="34">
                  <c:v>7.91</c:v>
                </c:pt>
              </c:numCache>
            </c:numRef>
          </c:val>
          <c:smooth val="0"/>
        </c:ser>
        <c:ser>
          <c:idx val="3"/>
          <c:order val="3"/>
          <c:tx>
            <c:strRef>
              <c:f>Sheet1!$A$5</c:f>
              <c:strCache>
                <c:ptCount val="1"/>
                <c:pt idx="0">
                  <c:v>Adenoca, females</c:v>
                </c:pt>
              </c:strCache>
            </c:strRef>
          </c:tx>
          <c:spPr>
            <a:ln w="25400" cap="flat">
              <a:solidFill>
                <a:srgbClr val="FF99CC"/>
              </a:solidFill>
              <a:prstDash val="solid"/>
              <a:bevel/>
            </a:ln>
            <a:effectLst/>
          </c:spPr>
          <c:marker>
            <c:symbol val="none"/>
          </c:marker>
          <c:cat>
            <c:strRef>
              <c:f>Sheet1!$B$1:$AJ$1</c:f>
              <c:strCache>
                <c:ptCount val="35"/>
                <c:pt idx="0">
                  <c:v>1973</c:v>
                </c:pt>
                <c:pt idx="1">
                  <c:v>1974</c:v>
                </c:pt>
                <c:pt idx="2">
                  <c:v>1975</c:v>
                </c:pt>
                <c:pt idx="3">
                  <c:v>1976</c:v>
                </c:pt>
                <c:pt idx="4">
                  <c:v>1977</c:v>
                </c:pt>
                <c:pt idx="5">
                  <c:v>1978</c:v>
                </c:pt>
                <c:pt idx="6">
                  <c:v>1979</c:v>
                </c:pt>
                <c:pt idx="7">
                  <c:v>1980</c:v>
                </c:pt>
                <c:pt idx="8">
                  <c:v>1981</c:v>
                </c:pt>
                <c:pt idx="9">
                  <c:v>1982</c:v>
                </c:pt>
                <c:pt idx="10">
                  <c:v>1983</c:v>
                </c:pt>
                <c:pt idx="11">
                  <c:v>1984</c:v>
                </c:pt>
                <c:pt idx="12">
                  <c:v>1985</c:v>
                </c:pt>
                <c:pt idx="13">
                  <c:v>1986</c:v>
                </c:pt>
                <c:pt idx="14">
                  <c:v>1987</c:v>
                </c:pt>
                <c:pt idx="15">
                  <c:v>1988</c:v>
                </c:pt>
                <c:pt idx="16">
                  <c:v>1989</c:v>
                </c:pt>
                <c:pt idx="17">
                  <c:v>1990</c:v>
                </c:pt>
                <c:pt idx="18">
                  <c:v>1991</c:v>
                </c:pt>
                <c:pt idx="19">
                  <c:v>1992</c:v>
                </c:pt>
                <c:pt idx="20">
                  <c:v>1993</c:v>
                </c:pt>
                <c:pt idx="21">
                  <c:v>1994</c:v>
                </c:pt>
                <c:pt idx="22">
                  <c:v>1995</c:v>
                </c:pt>
                <c:pt idx="23">
                  <c:v>1996</c:v>
                </c:pt>
                <c:pt idx="24">
                  <c:v>1997</c:v>
                </c:pt>
                <c:pt idx="25">
                  <c:v>1998</c:v>
                </c:pt>
                <c:pt idx="26">
                  <c:v>1999</c:v>
                </c:pt>
                <c:pt idx="27">
                  <c:v>2000</c:v>
                </c:pt>
                <c:pt idx="28">
                  <c:v>2001</c:v>
                </c:pt>
                <c:pt idx="29">
                  <c:v>2002</c:v>
                </c:pt>
                <c:pt idx="30">
                  <c:v>2003</c:v>
                </c:pt>
                <c:pt idx="31">
                  <c:v>2004</c:v>
                </c:pt>
                <c:pt idx="32">
                  <c:v>2005</c:v>
                </c:pt>
                <c:pt idx="33">
                  <c:v>2006</c:v>
                </c:pt>
                <c:pt idx="34">
                  <c:v>2007</c:v>
                </c:pt>
              </c:strCache>
            </c:strRef>
          </c:cat>
          <c:val>
            <c:numRef>
              <c:f>Sheet1!$B$5:$AJ$5</c:f>
              <c:numCache>
                <c:formatCode>General</c:formatCode>
                <c:ptCount val="35"/>
                <c:pt idx="0">
                  <c:v>0.1</c:v>
                </c:pt>
                <c:pt idx="1">
                  <c:v>0.14</c:v>
                </c:pt>
                <c:pt idx="2">
                  <c:v>0.11</c:v>
                </c:pt>
                <c:pt idx="3">
                  <c:v>0.16</c:v>
                </c:pt>
                <c:pt idx="4">
                  <c:v>0.1</c:v>
                </c:pt>
                <c:pt idx="5">
                  <c:v>0.15</c:v>
                </c:pt>
                <c:pt idx="6">
                  <c:v>0.2</c:v>
                </c:pt>
                <c:pt idx="7">
                  <c:v>0.24</c:v>
                </c:pt>
                <c:pt idx="8">
                  <c:v>0.23</c:v>
                </c:pt>
                <c:pt idx="9">
                  <c:v>0.31</c:v>
                </c:pt>
                <c:pt idx="10">
                  <c:v>0.29</c:v>
                </c:pt>
                <c:pt idx="11">
                  <c:v>0.27</c:v>
                </c:pt>
                <c:pt idx="12">
                  <c:v>0.34</c:v>
                </c:pt>
                <c:pt idx="13">
                  <c:v>0.47</c:v>
                </c:pt>
                <c:pt idx="14">
                  <c:v>0.44</c:v>
                </c:pt>
                <c:pt idx="15">
                  <c:v>0.5</c:v>
                </c:pt>
                <c:pt idx="16">
                  <c:v>0.54</c:v>
                </c:pt>
                <c:pt idx="17">
                  <c:v>0.46</c:v>
                </c:pt>
                <c:pt idx="18">
                  <c:v>0.42</c:v>
                </c:pt>
                <c:pt idx="19">
                  <c:v>0.48</c:v>
                </c:pt>
                <c:pt idx="20">
                  <c:v>0.5</c:v>
                </c:pt>
                <c:pt idx="21">
                  <c:v>0.54</c:v>
                </c:pt>
                <c:pt idx="22">
                  <c:v>0.67</c:v>
                </c:pt>
                <c:pt idx="23">
                  <c:v>0.86</c:v>
                </c:pt>
                <c:pt idx="24">
                  <c:v>0.94</c:v>
                </c:pt>
                <c:pt idx="25">
                  <c:v>1.06</c:v>
                </c:pt>
                <c:pt idx="26">
                  <c:v>1.22</c:v>
                </c:pt>
                <c:pt idx="27">
                  <c:v>1.27</c:v>
                </c:pt>
                <c:pt idx="28">
                  <c:v>1.19</c:v>
                </c:pt>
                <c:pt idx="29">
                  <c:v>1.27</c:v>
                </c:pt>
                <c:pt idx="30">
                  <c:v>1.25</c:v>
                </c:pt>
                <c:pt idx="31">
                  <c:v>1.22</c:v>
                </c:pt>
                <c:pt idx="32">
                  <c:v>1.26</c:v>
                </c:pt>
                <c:pt idx="33">
                  <c:v>1.3</c:v>
                </c:pt>
                <c:pt idx="34">
                  <c:v>1.28</c:v>
                </c:pt>
              </c:numCache>
            </c:numRef>
          </c:val>
          <c:smooth val="0"/>
        </c:ser>
        <c:dLbls>
          <c:showLegendKey val="0"/>
          <c:showVal val="0"/>
          <c:showCatName val="0"/>
          <c:showSerName val="0"/>
          <c:showPercent val="0"/>
          <c:showBubbleSize val="0"/>
        </c:dLbls>
        <c:marker val="1"/>
        <c:smooth val="0"/>
        <c:axId val="2110559256"/>
        <c:axId val="1925106024"/>
      </c:lineChart>
      <c:catAx>
        <c:axId val="2110559256"/>
        <c:scaling>
          <c:orientation val="minMax"/>
        </c:scaling>
        <c:delete val="0"/>
        <c:axPos val="b"/>
        <c:title>
          <c:tx>
            <c:rich>
              <a:bodyPr rot="0"/>
              <a:lstStyle/>
              <a:p>
                <a:pPr>
                  <a:defRPr sz="1051" b="1" i="0" u="none" strike="noStrike">
                    <a:solidFill>
                      <a:srgbClr val="000000"/>
                    </a:solidFill>
                    <a:latin typeface="Arial"/>
                  </a:defRPr>
                </a:pPr>
                <a:r>
                  <a:rPr lang="nl-NL" sz="1051" b="1" i="0" u="none" strike="noStrike">
                    <a:solidFill>
                      <a:srgbClr val="000000"/>
                    </a:solidFill>
                    <a:latin typeface="Arial"/>
                  </a:rPr>
                  <a:t>Year of diagnosis</a:t>
                </a:r>
              </a:p>
            </c:rich>
          </c:tx>
          <c:layout/>
          <c:overlay val="1"/>
        </c:title>
        <c:numFmt formatCode="General" sourceLinked="0"/>
        <c:majorTickMark val="out"/>
        <c:minorTickMark val="none"/>
        <c:tickLblPos val="low"/>
        <c:spPr>
          <a:ln w="12700" cap="flat">
            <a:solidFill>
              <a:srgbClr val="808080"/>
            </a:solidFill>
            <a:prstDash val="solid"/>
            <a:bevel/>
          </a:ln>
        </c:spPr>
        <c:txPr>
          <a:bodyPr rot="0"/>
          <a:lstStyle/>
          <a:p>
            <a:pPr>
              <a:defRPr sz="1051" b="1" i="0" u="none" strike="noStrike">
                <a:solidFill>
                  <a:srgbClr val="000000"/>
                </a:solidFill>
                <a:latin typeface="Arial"/>
              </a:defRPr>
            </a:pPr>
            <a:endParaRPr lang="nl-NL"/>
          </a:p>
        </c:txPr>
        <c:crossAx val="1925106024"/>
        <c:crosses val="autoZero"/>
        <c:auto val="1"/>
        <c:lblAlgn val="ctr"/>
        <c:lblOffset val="100"/>
        <c:tickLblSkip val="2"/>
        <c:noMultiLvlLbl val="1"/>
      </c:catAx>
      <c:valAx>
        <c:axId val="1925106024"/>
        <c:scaling>
          <c:orientation val="minMax"/>
        </c:scaling>
        <c:delete val="0"/>
        <c:axPos val="l"/>
        <c:majorGridlines>
          <c:spPr>
            <a:ln w="12700" cap="flat">
              <a:solidFill>
                <a:srgbClr val="000000"/>
              </a:solidFill>
              <a:prstDash val="solid"/>
              <a:bevel/>
            </a:ln>
          </c:spPr>
        </c:majorGridlines>
        <c:title>
          <c:tx>
            <c:rich>
              <a:bodyPr rot="-5400000"/>
              <a:lstStyle/>
              <a:p>
                <a:pPr>
                  <a:defRPr sz="1051" b="1" i="0" u="none" strike="noStrike">
                    <a:solidFill>
                      <a:srgbClr val="000000"/>
                    </a:solidFill>
                    <a:latin typeface="Arial"/>
                  </a:defRPr>
                </a:pPr>
                <a:r>
                  <a:rPr lang="nl-NL" sz="1051" b="1" i="0" u="none" strike="noStrike">
                    <a:solidFill>
                      <a:srgbClr val="000000"/>
                    </a:solidFill>
                    <a:latin typeface="Arial"/>
                  </a:rPr>
                  <a:t>ESR</a:t>
                </a:r>
              </a:p>
            </c:rich>
          </c:tx>
          <c:layout/>
          <c:overlay val="1"/>
        </c:title>
        <c:numFmt formatCode="0.##" sourceLinked="0"/>
        <c:majorTickMark val="out"/>
        <c:minorTickMark val="none"/>
        <c:tickLblPos val="nextTo"/>
        <c:spPr>
          <a:ln w="12700" cap="flat">
            <a:solidFill>
              <a:srgbClr val="808080"/>
            </a:solidFill>
            <a:prstDash val="solid"/>
            <a:bevel/>
          </a:ln>
        </c:spPr>
        <c:txPr>
          <a:bodyPr rot="0"/>
          <a:lstStyle/>
          <a:p>
            <a:pPr>
              <a:defRPr sz="989" b="1" i="0" u="none" strike="noStrike">
                <a:solidFill>
                  <a:srgbClr val="000000"/>
                </a:solidFill>
                <a:latin typeface="Arial"/>
              </a:defRPr>
            </a:pPr>
            <a:endParaRPr lang="nl-NL"/>
          </a:p>
        </c:txPr>
        <c:crossAx val="2110559256"/>
        <c:crosses val="autoZero"/>
        <c:crossBetween val="midCat"/>
        <c:majorUnit val="2.0"/>
        <c:minorUnit val="1.0"/>
      </c:valAx>
      <c:spPr>
        <a:solidFill>
          <a:schemeClr val="accent3">
            <a:lumOff val="44000"/>
          </a:schemeClr>
        </a:solidFill>
        <a:ln w="12700" cap="flat">
          <a:solidFill>
            <a:srgbClr val="808080"/>
          </a:solidFill>
          <a:prstDash val="solid"/>
          <a:bevel/>
        </a:ln>
        <a:effectLst/>
      </c:spPr>
    </c:plotArea>
    <c:legend>
      <c:legendPos val="r"/>
      <c:layout>
        <c:manualLayout>
          <c:xMode val="edge"/>
          <c:yMode val="edge"/>
          <c:x val="0.702247"/>
          <c:y val="0.181506"/>
          <c:w val="0.297753"/>
          <c:h val="0.158742"/>
        </c:manualLayout>
      </c:layout>
      <c:overlay val="1"/>
      <c:spPr>
        <a:solidFill>
          <a:schemeClr val="accent3">
            <a:lumOff val="44000"/>
          </a:schemeClr>
        </a:solidFill>
        <a:ln w="12700" cap="flat">
          <a:solidFill>
            <a:srgbClr val="000000"/>
          </a:solidFill>
          <a:prstDash val="solid"/>
          <a:bevel/>
        </a:ln>
        <a:effectLst/>
      </c:spPr>
      <c:txPr>
        <a:bodyPr rot="0"/>
        <a:lstStyle/>
        <a:p>
          <a:pPr>
            <a:defRPr sz="1237" b="1" i="0" u="none" strike="noStrike">
              <a:solidFill>
                <a:srgbClr val="000000"/>
              </a:solidFill>
              <a:latin typeface="Arial"/>
            </a:defRPr>
          </a:pPr>
          <a:endParaRPr lang="nl-NL"/>
        </a:p>
      </c:txPr>
    </c:legend>
    <c:plotVisOnly val="0"/>
    <c:dispBlanksAs val="gap"/>
    <c:showDLblsOverMax val="1"/>
  </c:chart>
  <c:spPr>
    <a:noFill/>
    <a:ln>
      <a:noFill/>
    </a:ln>
    <a:effectLst/>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9.jpe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1582" cy="493633"/>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nl-NL"/>
          </a:p>
        </p:txBody>
      </p:sp>
      <p:sp>
        <p:nvSpPr>
          <p:cNvPr id="3" name="Tijdelijke aanduiding voor datum 2"/>
          <p:cNvSpPr>
            <a:spLocks noGrp="1"/>
          </p:cNvSpPr>
          <p:nvPr>
            <p:ph type="dt" sz="quarter" idx="1"/>
          </p:nvPr>
        </p:nvSpPr>
        <p:spPr>
          <a:xfrm>
            <a:off x="5137740" y="9377316"/>
            <a:ext cx="844325" cy="493633"/>
          </a:xfrm>
          <a:prstGeom prst="rect">
            <a:avLst/>
          </a:prstGeom>
        </p:spPr>
        <p:txBody>
          <a:bodyPr vert="horz" lIns="91440" tIns="45720" rIns="91440" bIns="45720" rtlCol="0" anchor="b" anchorCtr="0"/>
          <a:lstStyle>
            <a:lvl1pPr algn="r" fontAlgn="auto">
              <a:spcBef>
                <a:spcPts val="0"/>
              </a:spcBef>
              <a:spcAft>
                <a:spcPts val="0"/>
              </a:spcAft>
              <a:defRPr sz="1200" smtClean="0">
                <a:latin typeface="+mn-lt"/>
                <a:cs typeface="+mn-cs"/>
              </a:defRPr>
            </a:lvl1pPr>
          </a:lstStyle>
          <a:p>
            <a:pPr>
              <a:defRPr/>
            </a:pPr>
            <a:fld id="{A08C243E-7840-49B5-808F-F5ADFA861FF5}" type="datetime1">
              <a:rPr lang="nl-NL"/>
              <a:pPr>
                <a:defRPr/>
              </a:pPr>
              <a:t>09-03-21</a:t>
            </a:fld>
            <a:endParaRPr lang="nl-NL" dirty="0"/>
          </a:p>
        </p:txBody>
      </p:sp>
      <p:sp>
        <p:nvSpPr>
          <p:cNvPr id="4" name="Tijdelijke aanduiding voor voettekst 3"/>
          <p:cNvSpPr>
            <a:spLocks noGrp="1"/>
          </p:cNvSpPr>
          <p:nvPr>
            <p:ph type="ftr" sz="quarter" idx="2"/>
          </p:nvPr>
        </p:nvSpPr>
        <p:spPr>
          <a:xfrm>
            <a:off x="0" y="9377316"/>
            <a:ext cx="5137740" cy="493633"/>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nl-NL"/>
          </a:p>
        </p:txBody>
      </p:sp>
      <p:sp>
        <p:nvSpPr>
          <p:cNvPr id="5" name="Tijdelijke aanduiding voor dianummer 4"/>
          <p:cNvSpPr>
            <a:spLocks noGrp="1"/>
          </p:cNvSpPr>
          <p:nvPr>
            <p:ph type="sldNum" sz="quarter" idx="3"/>
          </p:nvPr>
        </p:nvSpPr>
        <p:spPr>
          <a:xfrm>
            <a:off x="6005475" y="9377316"/>
            <a:ext cx="735078" cy="49363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7A85803-DB0C-4FE2-87C6-CA0BDDE70D9F}" type="slidenum">
              <a:rPr lang="nl-NL"/>
              <a:pPr>
                <a:defRPr/>
              </a:pPr>
              <a:t>‹nr.›</a:t>
            </a:fld>
            <a:endParaRPr lang="nl-NL"/>
          </a:p>
        </p:txBody>
      </p:sp>
      <p:pic>
        <p:nvPicPr>
          <p:cNvPr id="17414" name="Afbeelding 7" descr="titelpagin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9411" y="0"/>
            <a:ext cx="1170506" cy="57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072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9.jpe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1582" cy="493633"/>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nl-NL"/>
          </a:p>
        </p:txBody>
      </p:sp>
      <p:sp>
        <p:nvSpPr>
          <p:cNvPr id="3" name="Tijdelijke aanduiding voor datum 2"/>
          <p:cNvSpPr>
            <a:spLocks noGrp="1"/>
          </p:cNvSpPr>
          <p:nvPr>
            <p:ph type="dt" idx="1"/>
          </p:nvPr>
        </p:nvSpPr>
        <p:spPr>
          <a:xfrm>
            <a:off x="4984794" y="9379030"/>
            <a:ext cx="987907" cy="493633"/>
          </a:xfrm>
          <a:prstGeom prst="rect">
            <a:avLst/>
          </a:prstGeom>
        </p:spPr>
        <p:txBody>
          <a:bodyPr vert="horz" lIns="91440" tIns="45720" rIns="91440" bIns="45720" rtlCol="0" anchor="b" anchorCtr="0"/>
          <a:lstStyle>
            <a:lvl1pPr algn="r" fontAlgn="auto">
              <a:spcBef>
                <a:spcPts val="0"/>
              </a:spcBef>
              <a:spcAft>
                <a:spcPts val="0"/>
              </a:spcAft>
              <a:defRPr sz="1200" smtClean="0">
                <a:latin typeface="+mn-lt"/>
                <a:cs typeface="+mn-cs"/>
              </a:defRPr>
            </a:lvl1pPr>
          </a:lstStyle>
          <a:p>
            <a:pPr>
              <a:defRPr/>
            </a:pPr>
            <a:fld id="{678BC422-E0E4-45B5-B21B-73355BA56775}" type="datetime1">
              <a:rPr lang="nl-NL"/>
              <a:pPr>
                <a:defRPr/>
              </a:pPr>
              <a:t>09-03-21</a:t>
            </a:fld>
            <a:endParaRPr lang="nl-NL" dirty="0"/>
          </a:p>
        </p:txBody>
      </p:sp>
      <p:sp>
        <p:nvSpPr>
          <p:cNvPr id="4" name="Tijdelijke aanduiding voor dia-afbeelding 3"/>
          <p:cNvSpPr>
            <a:spLocks noGrp="1" noRot="1" noChangeAspect="1"/>
          </p:cNvSpPr>
          <p:nvPr>
            <p:ph type="sldImg" idx="2"/>
          </p:nvPr>
        </p:nvSpPr>
        <p:spPr>
          <a:xfrm>
            <a:off x="80963" y="887413"/>
            <a:ext cx="6580187" cy="370205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74212" y="4689515"/>
            <a:ext cx="5393690" cy="4442698"/>
          </a:xfrm>
          <a:prstGeom prst="rect">
            <a:avLst/>
          </a:prstGeom>
        </p:spPr>
        <p:txBody>
          <a:bodyPr vert="horz" lIns="91440" tIns="45720" rIns="91440" bIns="45720" rtlCol="0">
            <a:normAutofit/>
          </a:bodyPr>
          <a:lstStyle/>
          <a:p>
            <a:pPr lvl="0"/>
            <a:r>
              <a:rPr lang="nl-NL" noProof="0" dirty="0" smtClean="0"/>
              <a:t>Klik om de modelstijlen te bewerken</a:t>
            </a:r>
          </a:p>
          <a:p>
            <a:pPr lvl="1"/>
            <a:r>
              <a:rPr lang="nl-NL" noProof="0" dirty="0" smtClean="0"/>
              <a:t>Tweede niveau</a:t>
            </a:r>
          </a:p>
          <a:p>
            <a:pPr lvl="2"/>
            <a:r>
              <a:rPr lang="nl-NL" noProof="0" dirty="0" smtClean="0"/>
              <a:t>Derde niveau</a:t>
            </a:r>
          </a:p>
          <a:p>
            <a:pPr lvl="3"/>
            <a:r>
              <a:rPr lang="nl-NL" noProof="0" dirty="0" smtClean="0"/>
              <a:t>Vierde niveau</a:t>
            </a:r>
          </a:p>
          <a:p>
            <a:pPr lvl="4"/>
            <a:r>
              <a:rPr lang="nl-NL" noProof="0" dirty="0" smtClean="0"/>
              <a:t>Vijfde niveau</a:t>
            </a:r>
            <a:endParaRPr lang="nl-NL" noProof="0" dirty="0"/>
          </a:p>
        </p:txBody>
      </p:sp>
      <p:sp>
        <p:nvSpPr>
          <p:cNvPr id="6" name="Tijdelijke aanduiding voor voettekst 5"/>
          <p:cNvSpPr>
            <a:spLocks noGrp="1"/>
          </p:cNvSpPr>
          <p:nvPr>
            <p:ph type="ftr" sz="quarter" idx="4"/>
          </p:nvPr>
        </p:nvSpPr>
        <p:spPr>
          <a:xfrm>
            <a:off x="0" y="9377316"/>
            <a:ext cx="4984794" cy="493633"/>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nl-NL"/>
          </a:p>
        </p:txBody>
      </p:sp>
      <p:sp>
        <p:nvSpPr>
          <p:cNvPr id="7" name="Tijdelijke aanduiding voor dianummer 6"/>
          <p:cNvSpPr>
            <a:spLocks noGrp="1"/>
          </p:cNvSpPr>
          <p:nvPr>
            <p:ph type="sldNum" sz="quarter" idx="5"/>
          </p:nvPr>
        </p:nvSpPr>
        <p:spPr>
          <a:xfrm>
            <a:off x="6067902" y="9377316"/>
            <a:ext cx="672651" cy="493633"/>
          </a:xfrm>
          <a:prstGeom prst="rect">
            <a:avLst/>
          </a:prstGeom>
        </p:spPr>
        <p:txBody>
          <a:bodyPr vert="horz" lIns="91440" tIns="45720" rIns="91440" bIns="45720" rtlCol="0" anchor="b"/>
          <a:lstStyle>
            <a:lvl1pPr algn="r" fontAlgn="auto">
              <a:spcBef>
                <a:spcPts val="0"/>
              </a:spcBef>
              <a:spcAft>
                <a:spcPts val="0"/>
              </a:spcAft>
              <a:defRPr sz="1200" smtClean="0">
                <a:solidFill>
                  <a:srgbClr val="555A5D"/>
                </a:solidFill>
                <a:latin typeface="+mn-lt"/>
                <a:cs typeface="+mn-cs"/>
              </a:defRPr>
            </a:lvl1pPr>
          </a:lstStyle>
          <a:p>
            <a:pPr>
              <a:defRPr/>
            </a:pPr>
            <a:fld id="{0EC154DB-CE33-47B5-BDCA-D6794ABCA3E1}" type="slidenum">
              <a:rPr lang="nl-NL"/>
              <a:pPr>
                <a:defRPr/>
              </a:pPr>
              <a:t>‹nr.›</a:t>
            </a:fld>
            <a:endParaRPr lang="nl-NL" dirty="0"/>
          </a:p>
        </p:txBody>
      </p:sp>
      <p:pic>
        <p:nvPicPr>
          <p:cNvPr id="14344" name="Afbeelding 7" descr="titelpagin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9411" y="0"/>
            <a:ext cx="1170506" cy="57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035180"/>
      </p:ext>
    </p:extLst>
  </p:cSld>
  <p:clrMap bg1="lt1" tx1="dk1" bg2="lt2" tx2="dk2" accent1="accent1" accent2="accent2" accent3="accent3" accent4="accent4" accent5="accent5" accent6="accent6" hlink="hlink" folHlink="folHlink"/>
  <p:notesStyle>
    <a:lvl1pPr marL="174625" indent="-174625" algn="l" rtl="0" fontAlgn="base">
      <a:spcBef>
        <a:spcPct val="30000"/>
      </a:spcBef>
      <a:spcAft>
        <a:spcPct val="0"/>
      </a:spcAft>
      <a:buFont typeface="Arial" charset="0"/>
      <a:buChar char="•"/>
      <a:defRPr sz="1200" kern="1200">
        <a:solidFill>
          <a:srgbClr val="555A5D"/>
        </a:solidFill>
        <a:latin typeface="+mn-lt"/>
        <a:ea typeface="+mn-ea"/>
        <a:cs typeface="+mn-cs"/>
      </a:defRPr>
    </a:lvl1pPr>
    <a:lvl2pPr marL="622300" indent="-165100" algn="l" rtl="0" fontAlgn="base">
      <a:spcBef>
        <a:spcPct val="30000"/>
      </a:spcBef>
      <a:spcAft>
        <a:spcPct val="0"/>
      </a:spcAft>
      <a:buFont typeface="Calibri" pitchFamily="34" charset="0"/>
      <a:buChar char="–"/>
      <a:defRPr sz="1200" kern="1200">
        <a:solidFill>
          <a:srgbClr val="555A5D"/>
        </a:solidFill>
        <a:latin typeface="+mn-lt"/>
        <a:ea typeface="+mn-ea"/>
        <a:cs typeface="+mn-cs"/>
      </a:defRPr>
    </a:lvl2pPr>
    <a:lvl3pPr marL="1079500" indent="-165100" algn="l" rtl="0" fontAlgn="base">
      <a:spcBef>
        <a:spcPct val="30000"/>
      </a:spcBef>
      <a:spcAft>
        <a:spcPct val="0"/>
      </a:spcAft>
      <a:buFont typeface="Arial" charset="0"/>
      <a:buChar char="•"/>
      <a:defRPr sz="1200" kern="1200">
        <a:solidFill>
          <a:srgbClr val="555A5D"/>
        </a:solidFill>
        <a:latin typeface="+mn-lt"/>
        <a:ea typeface="+mn-ea"/>
        <a:cs typeface="+mn-cs"/>
      </a:defRPr>
    </a:lvl3pPr>
    <a:lvl4pPr marL="1527175" indent="-155575" algn="l" rtl="0" fontAlgn="base">
      <a:spcBef>
        <a:spcPct val="30000"/>
      </a:spcBef>
      <a:spcAft>
        <a:spcPct val="0"/>
      </a:spcAft>
      <a:buFont typeface="Calibri" pitchFamily="34" charset="0"/>
      <a:buChar char="»"/>
      <a:defRPr sz="1200" kern="1200">
        <a:solidFill>
          <a:srgbClr val="555A5D"/>
        </a:solidFill>
        <a:latin typeface="+mn-lt"/>
        <a:ea typeface="+mn-ea"/>
        <a:cs typeface="+mn-cs"/>
      </a:defRPr>
    </a:lvl4pPr>
    <a:lvl5pPr marL="1974850" algn="l" rtl="0" fontAlgn="base">
      <a:spcBef>
        <a:spcPct val="30000"/>
      </a:spcBef>
      <a:spcAft>
        <a:spcPct val="0"/>
      </a:spcAft>
      <a:buFont typeface="Arial" charset="0"/>
      <a:buChar char="•"/>
      <a:defRPr sz="1200" kern="1200">
        <a:solidFill>
          <a:srgbClr val="555A5D"/>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41BC3BB-A03F-4442-8037-9A39045B3A74}" type="slidenum">
              <a:rPr lang="nl-NL"/>
              <a:pPr eaLnBrk="1" hangingPunct="1"/>
              <a:t>2</a:t>
            </a:fld>
            <a:endParaRPr lang="nl-NL"/>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316576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8000"/>
                </a:solidFill>
                <a:latin typeface="Arial" charset="0"/>
                <a:ea typeface="ＭＳ Ｐゴシック" charset="0"/>
                <a:cs typeface="ＭＳ Ｐゴシック" charset="0"/>
              </a:defRPr>
            </a:lvl1pPr>
            <a:lvl2pPr marL="742950" indent="-285750">
              <a:defRPr sz="1200">
                <a:solidFill>
                  <a:srgbClr val="008000"/>
                </a:solidFill>
                <a:latin typeface="Arial" charset="0"/>
                <a:ea typeface="ＭＳ Ｐゴシック" charset="0"/>
              </a:defRPr>
            </a:lvl2pPr>
            <a:lvl3pPr marL="1143000" indent="-228600">
              <a:defRPr sz="1200">
                <a:solidFill>
                  <a:srgbClr val="008000"/>
                </a:solidFill>
                <a:latin typeface="Arial" charset="0"/>
                <a:ea typeface="ＭＳ Ｐゴシック" charset="0"/>
              </a:defRPr>
            </a:lvl3pPr>
            <a:lvl4pPr marL="1600200" indent="-228600">
              <a:defRPr sz="1200">
                <a:solidFill>
                  <a:srgbClr val="008000"/>
                </a:solidFill>
                <a:latin typeface="Arial" charset="0"/>
                <a:ea typeface="ＭＳ Ｐゴシック" charset="0"/>
              </a:defRPr>
            </a:lvl4pPr>
            <a:lvl5pPr marL="2057400" indent="-228600">
              <a:defRPr sz="1200">
                <a:solidFill>
                  <a:srgbClr val="008000"/>
                </a:solidFill>
                <a:latin typeface="Arial" charset="0"/>
                <a:ea typeface="ＭＳ Ｐゴシック" charset="0"/>
              </a:defRPr>
            </a:lvl5pPr>
            <a:lvl6pPr marL="2514600" indent="-228600" eaLnBrk="0" fontAlgn="base" hangingPunct="0">
              <a:spcBef>
                <a:spcPct val="0"/>
              </a:spcBef>
              <a:spcAft>
                <a:spcPct val="0"/>
              </a:spcAft>
              <a:defRPr sz="1200">
                <a:solidFill>
                  <a:srgbClr val="008000"/>
                </a:solidFill>
                <a:latin typeface="Arial" charset="0"/>
                <a:ea typeface="ＭＳ Ｐゴシック" charset="0"/>
              </a:defRPr>
            </a:lvl6pPr>
            <a:lvl7pPr marL="2971800" indent="-228600" eaLnBrk="0" fontAlgn="base" hangingPunct="0">
              <a:spcBef>
                <a:spcPct val="0"/>
              </a:spcBef>
              <a:spcAft>
                <a:spcPct val="0"/>
              </a:spcAft>
              <a:defRPr sz="1200">
                <a:solidFill>
                  <a:srgbClr val="008000"/>
                </a:solidFill>
                <a:latin typeface="Arial" charset="0"/>
                <a:ea typeface="ＭＳ Ｐゴシック" charset="0"/>
              </a:defRPr>
            </a:lvl7pPr>
            <a:lvl8pPr marL="3429000" indent="-228600" eaLnBrk="0" fontAlgn="base" hangingPunct="0">
              <a:spcBef>
                <a:spcPct val="0"/>
              </a:spcBef>
              <a:spcAft>
                <a:spcPct val="0"/>
              </a:spcAft>
              <a:defRPr sz="1200">
                <a:solidFill>
                  <a:srgbClr val="008000"/>
                </a:solidFill>
                <a:latin typeface="Arial" charset="0"/>
                <a:ea typeface="ＭＳ Ｐゴシック" charset="0"/>
              </a:defRPr>
            </a:lvl8pPr>
            <a:lvl9pPr marL="3886200" indent="-228600" eaLnBrk="0" fontAlgn="base" hangingPunct="0">
              <a:spcBef>
                <a:spcPct val="0"/>
              </a:spcBef>
              <a:spcAft>
                <a:spcPct val="0"/>
              </a:spcAft>
              <a:defRPr sz="1200">
                <a:solidFill>
                  <a:srgbClr val="008000"/>
                </a:solidFill>
                <a:latin typeface="Arial" charset="0"/>
                <a:ea typeface="ＭＳ Ｐゴシック" charset="0"/>
              </a:defRPr>
            </a:lvl9pPr>
          </a:lstStyle>
          <a:p>
            <a:fld id="{8D99FF95-7826-2942-9EE2-15BD0CA89918}" type="slidenum">
              <a:rPr lang="nl-NL">
                <a:solidFill>
                  <a:srgbClr val="C0504D"/>
                </a:solidFill>
                <a:latin typeface="Times New Roman" charset="0"/>
                <a:cs typeface="Arial" charset="0"/>
              </a:rPr>
              <a:pPr/>
              <a:t>16</a:t>
            </a:fld>
            <a:endParaRPr lang="nl-NL">
              <a:solidFill>
                <a:srgbClr val="C0504D"/>
              </a:solidFill>
              <a:latin typeface="Times New Roman" charset="0"/>
              <a:cs typeface="Arial" charset="0"/>
            </a:endParaRPr>
          </a:p>
        </p:txBody>
      </p:sp>
      <p:sp>
        <p:nvSpPr>
          <p:cNvPr id="95234" name="Rectangle 2"/>
          <p:cNvSpPr>
            <a:spLocks noGrp="1" noRot="1" noChangeAspect="1" noChangeArrowheads="1" noTextEdit="1"/>
          </p:cNvSpPr>
          <p:nvPr>
            <p:ph type="sldImg"/>
          </p:nvPr>
        </p:nvSpPr>
        <p:spPr bwMode="auto">
          <a:xfrm>
            <a:off x="93663" y="747713"/>
            <a:ext cx="6554787" cy="3687762"/>
          </a:xfrm>
          <a:noFill/>
          <a:ln w="12699" cap="flat">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2075" tIns="46038" rIns="92075" bIns="46038" numCol="1" anchor="t" anchorCtr="0" compatLnSpc="1">
            <a:prstTxWarp prst="textNoShape">
              <a:avLst/>
            </a:prstTxWarp>
          </a:bodyPr>
          <a:lstStyle/>
          <a:p>
            <a:endParaRPr lang="pt-PT">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5A0875B-B206-CF40-B91A-0D5DC6473576}" type="slidenum">
              <a:rPr lang="nl-NL"/>
              <a:pPr eaLnBrk="1" hangingPunct="1"/>
              <a:t>17</a:t>
            </a:fld>
            <a:endParaRPr lang="nl-NL"/>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931731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smtClean="0"/>
              <a:t>Because</a:t>
            </a:r>
            <a:r>
              <a:rPr lang="nl-NL" dirty="0" smtClean="0"/>
              <a:t> a computer-</a:t>
            </a:r>
            <a:r>
              <a:rPr lang="nl-NL" dirty="0" err="1" smtClean="0"/>
              <a:t>aided</a:t>
            </a:r>
            <a:r>
              <a:rPr lang="nl-NL" baseline="0" dirty="0" smtClean="0"/>
              <a:t> diagnosis (</a:t>
            </a:r>
            <a:r>
              <a:rPr lang="nl-NL" baseline="0" dirty="0" err="1" smtClean="0"/>
              <a:t>CADx</a:t>
            </a:r>
            <a:r>
              <a:rPr lang="nl-NL" baseline="0" dirty="0" smtClean="0"/>
              <a:t>) system is </a:t>
            </a:r>
            <a:r>
              <a:rPr lang="nl-NL" baseline="0" dirty="0" err="1" smtClean="0"/>
              <a:t>very</a:t>
            </a:r>
            <a:r>
              <a:rPr lang="nl-NL" baseline="0" dirty="0" smtClean="0"/>
              <a:t> </a:t>
            </a:r>
            <a:r>
              <a:rPr lang="nl-NL" baseline="0" dirty="0" err="1" smtClean="0"/>
              <a:t>technical</a:t>
            </a:r>
            <a:r>
              <a:rPr lang="nl-NL" baseline="0" dirty="0" smtClean="0"/>
              <a:t> </a:t>
            </a:r>
            <a:r>
              <a:rPr lang="nl-NL" baseline="0" dirty="0" err="1" smtClean="0"/>
              <a:t>and</a:t>
            </a:r>
            <a:r>
              <a:rPr lang="nl-NL" baseline="0" dirty="0" smtClean="0"/>
              <a:t> </a:t>
            </a:r>
            <a:r>
              <a:rPr lang="nl-NL" baseline="0" dirty="0" err="1" smtClean="0"/>
              <a:t>may</a:t>
            </a:r>
            <a:r>
              <a:rPr lang="nl-NL" baseline="0" dirty="0" smtClean="0"/>
              <a:t> sound a </a:t>
            </a:r>
            <a:r>
              <a:rPr lang="nl-NL" baseline="0" dirty="0" err="1" smtClean="0"/>
              <a:t>little</a:t>
            </a:r>
            <a:r>
              <a:rPr lang="nl-NL" baseline="0" dirty="0" smtClean="0"/>
              <a:t> abstract. </a:t>
            </a:r>
            <a:r>
              <a:rPr lang="nl-NL" baseline="0" dirty="0" err="1" smtClean="0"/>
              <a:t>Here</a:t>
            </a:r>
            <a:r>
              <a:rPr lang="nl-NL" baseline="0" dirty="0" smtClean="0"/>
              <a:t> is </a:t>
            </a:r>
            <a:r>
              <a:rPr lang="nl-NL" baseline="0" dirty="0" err="1" smtClean="0"/>
              <a:t>an</a:t>
            </a:r>
            <a:r>
              <a:rPr lang="nl-NL" baseline="0" dirty="0" smtClean="0"/>
              <a:t> </a:t>
            </a:r>
            <a:r>
              <a:rPr lang="nl-NL" baseline="0" dirty="0" err="1" smtClean="0"/>
              <a:t>example</a:t>
            </a:r>
            <a:r>
              <a:rPr lang="nl-NL" baseline="0" dirty="0" smtClean="0"/>
              <a:t>. In </a:t>
            </a:r>
            <a:r>
              <a:rPr lang="nl-NL" baseline="0" dirty="0" err="1" smtClean="0"/>
              <a:t>the</a:t>
            </a:r>
            <a:r>
              <a:rPr lang="nl-NL" baseline="0" dirty="0" smtClean="0"/>
              <a:t> </a:t>
            </a:r>
            <a:r>
              <a:rPr lang="nl-NL" baseline="0" dirty="0" err="1" smtClean="0"/>
              <a:t>same</a:t>
            </a:r>
            <a:r>
              <a:rPr lang="nl-NL" baseline="0" dirty="0" smtClean="0"/>
              <a:t> way </a:t>
            </a:r>
            <a:r>
              <a:rPr lang="nl-NL" baseline="0" dirty="0" err="1" smtClean="0"/>
              <a:t>your</a:t>
            </a:r>
            <a:r>
              <a:rPr lang="nl-NL" baseline="0" dirty="0" smtClean="0"/>
              <a:t> iPhone </a:t>
            </a:r>
            <a:r>
              <a:rPr lang="nl-NL" baseline="0" dirty="0" err="1" smtClean="0"/>
              <a:t>can</a:t>
            </a:r>
            <a:r>
              <a:rPr lang="nl-NL" baseline="0" dirty="0" smtClean="0"/>
              <a:t> </a:t>
            </a:r>
            <a:r>
              <a:rPr lang="nl-NL" baseline="0" dirty="0" err="1" smtClean="0"/>
              <a:t>detect</a:t>
            </a:r>
            <a:r>
              <a:rPr lang="nl-NL" baseline="0" dirty="0" smtClean="0"/>
              <a:t> </a:t>
            </a:r>
            <a:r>
              <a:rPr lang="nl-NL" baseline="0" dirty="0" err="1" smtClean="0"/>
              <a:t>and</a:t>
            </a:r>
            <a:r>
              <a:rPr lang="nl-NL" baseline="0" dirty="0" smtClean="0"/>
              <a:t> </a:t>
            </a:r>
            <a:r>
              <a:rPr lang="nl-NL" baseline="0" dirty="0" err="1" smtClean="0"/>
              <a:t>recognize</a:t>
            </a:r>
            <a:r>
              <a:rPr lang="nl-NL" baseline="0" dirty="0" smtClean="0"/>
              <a:t> </a:t>
            </a:r>
            <a:r>
              <a:rPr lang="nl-NL" baseline="0" dirty="0" err="1" smtClean="0"/>
              <a:t>faces</a:t>
            </a:r>
            <a:r>
              <a:rPr lang="nl-NL" baseline="0" dirty="0" smtClean="0"/>
              <a:t>.. </a:t>
            </a:r>
            <a:r>
              <a:rPr lang="nl-NL" baseline="0" dirty="0" err="1" smtClean="0"/>
              <a:t>an</a:t>
            </a:r>
            <a:r>
              <a:rPr lang="nl-NL" baseline="0" dirty="0" smtClean="0"/>
              <a:t> </a:t>
            </a:r>
            <a:r>
              <a:rPr lang="nl-NL" baseline="0" dirty="0" err="1" smtClean="0"/>
              <a:t>endoscope</a:t>
            </a:r>
            <a:r>
              <a:rPr lang="nl-NL" baseline="0" dirty="0" smtClean="0"/>
              <a:t> </a:t>
            </a:r>
            <a:r>
              <a:rPr lang="nl-NL" baseline="0" dirty="0" err="1" smtClean="0"/>
              <a:t>can</a:t>
            </a:r>
            <a:r>
              <a:rPr lang="nl-NL" baseline="0" dirty="0" smtClean="0"/>
              <a:t> </a:t>
            </a:r>
            <a:r>
              <a:rPr lang="nl-NL" baseline="0" dirty="0" err="1" smtClean="0"/>
              <a:t>characterize</a:t>
            </a:r>
            <a:r>
              <a:rPr lang="nl-NL" baseline="0" dirty="0" smtClean="0"/>
              <a:t> </a:t>
            </a:r>
            <a:r>
              <a:rPr lang="nl-NL" baseline="0" dirty="0" err="1" smtClean="0"/>
              <a:t>colorectal</a:t>
            </a:r>
            <a:r>
              <a:rPr lang="nl-NL" baseline="0" dirty="0" smtClean="0"/>
              <a:t> </a:t>
            </a:r>
            <a:r>
              <a:rPr lang="nl-NL" baseline="0" dirty="0" err="1" smtClean="0"/>
              <a:t>polyps</a:t>
            </a:r>
            <a:r>
              <a:rPr lang="nl-NL" baseline="0" dirty="0" smtClean="0"/>
              <a:t>. </a:t>
            </a:r>
            <a:endParaRPr lang="nl-NL" dirty="0"/>
          </a:p>
        </p:txBody>
      </p:sp>
      <p:sp>
        <p:nvSpPr>
          <p:cNvPr id="4" name="Slide Number Placeholder 3"/>
          <p:cNvSpPr>
            <a:spLocks noGrp="1"/>
          </p:cNvSpPr>
          <p:nvPr>
            <p:ph type="sldNum" sz="quarter" idx="10"/>
          </p:nvPr>
        </p:nvSpPr>
        <p:spPr/>
        <p:txBody>
          <a:bodyPr/>
          <a:lstStyle/>
          <a:p>
            <a:fld id="{2714EABC-5768-4E34-89B9-EF89ED114BCF}" type="slidenum">
              <a:rPr lang="nl-NL" smtClean="0"/>
              <a:t>22</a:t>
            </a:fld>
            <a:endParaRPr lang="nl-NL"/>
          </a:p>
        </p:txBody>
      </p:sp>
    </p:spTree>
    <p:extLst>
      <p:ext uri="{BB962C8B-B14F-4D97-AF65-F5344CB8AC3E}">
        <p14:creationId xmlns:p14="http://schemas.microsoft.com/office/powerpoint/2010/main" val="138358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23686" y="740450"/>
            <a:ext cx="4494742" cy="3702249"/>
          </a:xfrm>
        </p:spPr>
      </p:sp>
      <p:sp>
        <p:nvSpPr>
          <p:cNvPr id="3" name="Tijdelijke aanduiding voor notities 2"/>
          <p:cNvSpPr>
            <a:spLocks noGrp="1"/>
          </p:cNvSpPr>
          <p:nvPr>
            <p:ph type="body" idx="1"/>
          </p:nvPr>
        </p:nvSpPr>
        <p:spPr/>
        <p:txBody>
          <a:bodyPr/>
          <a:lstStyle/>
          <a:p>
            <a:r>
              <a:rPr lang="en-US" dirty="0" smtClean="0"/>
              <a:t>Maar hoe</a:t>
            </a:r>
            <a:r>
              <a:rPr lang="en-US" baseline="0" dirty="0" smtClean="0"/>
              <a:t> </a:t>
            </a:r>
            <a:r>
              <a:rPr lang="en-US" baseline="0" dirty="0" err="1" smtClean="0"/>
              <a:t>werkt</a:t>
            </a:r>
            <a:r>
              <a:rPr lang="en-US" baseline="0" dirty="0" smtClean="0"/>
              <a:t> computer aided detection </a:t>
            </a:r>
            <a:r>
              <a:rPr lang="en-US" baseline="0" dirty="0" err="1" smtClean="0"/>
              <a:t>nou</a:t>
            </a:r>
            <a:r>
              <a:rPr lang="en-US" baseline="0" dirty="0" smtClean="0"/>
              <a:t>?</a:t>
            </a:r>
            <a:br>
              <a:rPr lang="en-US" baseline="0" dirty="0" smtClean="0"/>
            </a:br>
            <a:r>
              <a:rPr lang="en-US" dirty="0" err="1" smtClean="0"/>
              <a:t>Grofweg</a:t>
            </a:r>
            <a:r>
              <a:rPr lang="en-US" dirty="0" smtClean="0"/>
              <a:t> </a:t>
            </a:r>
            <a:r>
              <a:rPr lang="en-US" dirty="0" err="1" smtClean="0"/>
              <a:t>zijn</a:t>
            </a:r>
            <a:r>
              <a:rPr lang="en-US" dirty="0" smtClean="0"/>
              <a:t> </a:t>
            </a:r>
            <a:r>
              <a:rPr lang="en-US" dirty="0" err="1" smtClean="0"/>
              <a:t>er</a:t>
            </a:r>
            <a:r>
              <a:rPr lang="en-US" dirty="0" smtClean="0"/>
              <a:t> twee </a:t>
            </a:r>
            <a:r>
              <a:rPr lang="en-US" dirty="0" err="1" smtClean="0"/>
              <a:t>methoden</a:t>
            </a:r>
            <a:r>
              <a:rPr lang="en-US" baseline="0" dirty="0" smtClean="0"/>
              <a:t> te </a:t>
            </a:r>
            <a:r>
              <a:rPr lang="en-US" baseline="0" dirty="0" err="1" smtClean="0"/>
              <a:t>onderscheiden</a:t>
            </a:r>
            <a:r>
              <a:rPr lang="en-US" baseline="0" dirty="0" smtClean="0"/>
              <a:t>: Supervised learning </a:t>
            </a:r>
            <a:r>
              <a:rPr lang="en-US" baseline="0" dirty="0" err="1" smtClean="0"/>
              <a:t>en</a:t>
            </a:r>
            <a:r>
              <a:rPr lang="en-US" baseline="0" dirty="0" smtClean="0"/>
              <a:t> unsupervised learning. </a:t>
            </a:r>
          </a:p>
          <a:p>
            <a:r>
              <a:rPr lang="en-US" baseline="0" dirty="0" err="1" smtClean="0"/>
              <a:t>Bij</a:t>
            </a:r>
            <a:r>
              <a:rPr lang="en-US" baseline="0" dirty="0" smtClean="0"/>
              <a:t> supervised learning, </a:t>
            </a:r>
            <a:r>
              <a:rPr lang="en-US" baseline="0" dirty="0" err="1" smtClean="0"/>
              <a:t>wordt</a:t>
            </a:r>
            <a:r>
              <a:rPr lang="en-US" baseline="0" dirty="0" smtClean="0"/>
              <a:t> het </a:t>
            </a:r>
            <a:r>
              <a:rPr lang="en-US" baseline="0" dirty="0" err="1" smtClean="0"/>
              <a:t>algoritme</a:t>
            </a:r>
            <a:r>
              <a:rPr lang="en-US" baseline="0" dirty="0" smtClean="0"/>
              <a:t> </a:t>
            </a:r>
            <a:r>
              <a:rPr lang="en-US" baseline="0" dirty="0" err="1" smtClean="0"/>
              <a:t>geholpen</a:t>
            </a:r>
            <a:r>
              <a:rPr lang="en-US" baseline="0" dirty="0" smtClean="0"/>
              <a:t> door </a:t>
            </a:r>
            <a:r>
              <a:rPr lang="en-US" baseline="0" dirty="0" err="1" smtClean="0"/>
              <a:t>menselijke</a:t>
            </a:r>
            <a:r>
              <a:rPr lang="en-US" baseline="0" dirty="0" smtClean="0"/>
              <a:t> input. </a:t>
            </a:r>
            <a:br>
              <a:rPr lang="en-US" baseline="0" dirty="0" smtClean="0"/>
            </a:br>
            <a:r>
              <a:rPr lang="en-US" baseline="0" dirty="0" err="1" smtClean="0"/>
              <a:t>Dit</a:t>
            </a:r>
            <a:r>
              <a:rPr lang="en-US" baseline="0" dirty="0" smtClean="0"/>
              <a:t> </a:t>
            </a:r>
            <a:r>
              <a:rPr lang="en-US" baseline="0" dirty="0" err="1" smtClean="0"/>
              <a:t>gebeurt</a:t>
            </a:r>
            <a:r>
              <a:rPr lang="en-US" baseline="0" dirty="0" smtClean="0"/>
              <a:t> door de data te </a:t>
            </a:r>
            <a:r>
              <a:rPr lang="en-US" baseline="0" dirty="0" err="1" smtClean="0"/>
              <a:t>labelen</a:t>
            </a:r>
            <a:r>
              <a:rPr lang="en-US" baseline="0" dirty="0" smtClean="0"/>
              <a:t>, wat </a:t>
            </a:r>
            <a:r>
              <a:rPr lang="en-US" baseline="0" dirty="0" err="1" smtClean="0"/>
              <a:t>betekent</a:t>
            </a:r>
            <a:r>
              <a:rPr lang="en-US" baseline="0" dirty="0" smtClean="0"/>
              <a:t> </a:t>
            </a:r>
            <a:r>
              <a:rPr lang="en-US" baseline="0" dirty="0" err="1" smtClean="0"/>
              <a:t>dat</a:t>
            </a:r>
            <a:r>
              <a:rPr lang="en-US" baseline="0" dirty="0" smtClean="0"/>
              <a:t> je </a:t>
            </a:r>
            <a:r>
              <a:rPr lang="en-US" baseline="0" dirty="0" err="1" smtClean="0"/>
              <a:t>bijvoorbeeld</a:t>
            </a:r>
            <a:r>
              <a:rPr lang="en-US" baseline="0" dirty="0" smtClean="0"/>
              <a:t> </a:t>
            </a:r>
            <a:r>
              <a:rPr lang="en-US" baseline="0" dirty="0" err="1" smtClean="0"/>
              <a:t>zegt</a:t>
            </a:r>
            <a:r>
              <a:rPr lang="en-US" baseline="0" dirty="0" smtClean="0"/>
              <a:t> </a:t>
            </a:r>
            <a:r>
              <a:rPr lang="en-US" baseline="0" dirty="0" err="1" smtClean="0"/>
              <a:t>welke</a:t>
            </a:r>
            <a:r>
              <a:rPr lang="en-US" baseline="0" dirty="0" smtClean="0"/>
              <a:t> </a:t>
            </a:r>
            <a:r>
              <a:rPr lang="en-US" baseline="0" dirty="0" err="1" smtClean="0"/>
              <a:t>afbeeldingen</a:t>
            </a:r>
            <a:r>
              <a:rPr lang="en-US" baseline="0" dirty="0" smtClean="0"/>
              <a:t> </a:t>
            </a:r>
            <a:r>
              <a:rPr lang="en-US" baseline="0" dirty="0" err="1" smtClean="0"/>
              <a:t>afwijkend</a:t>
            </a:r>
            <a:r>
              <a:rPr lang="en-US" baseline="0" dirty="0" smtClean="0"/>
              <a:t> </a:t>
            </a:r>
            <a:r>
              <a:rPr lang="en-US" baseline="0" dirty="0" err="1" smtClean="0"/>
              <a:t>zijn</a:t>
            </a:r>
            <a:r>
              <a:rPr lang="en-US" baseline="0" dirty="0" smtClean="0"/>
              <a:t> </a:t>
            </a:r>
            <a:r>
              <a:rPr lang="en-US" baseline="0" dirty="0" err="1" smtClean="0"/>
              <a:t>en</a:t>
            </a:r>
            <a:r>
              <a:rPr lang="en-US" baseline="0" dirty="0" smtClean="0"/>
              <a:t> </a:t>
            </a:r>
            <a:r>
              <a:rPr lang="en-US" baseline="0" dirty="0" err="1" smtClean="0"/>
              <a:t>weke</a:t>
            </a:r>
            <a:r>
              <a:rPr lang="en-US" baseline="0" dirty="0" smtClean="0"/>
              <a:t> </a:t>
            </a:r>
            <a:r>
              <a:rPr lang="en-US" baseline="0" dirty="0" err="1" smtClean="0"/>
              <a:t>niet</a:t>
            </a:r>
            <a:r>
              <a:rPr lang="en-US" baseline="0" dirty="0" smtClean="0"/>
              <a:t>. </a:t>
            </a:r>
            <a:br>
              <a:rPr lang="en-US" baseline="0" dirty="0" smtClean="0"/>
            </a:br>
            <a:r>
              <a:rPr lang="en-US" baseline="0" dirty="0" err="1" smtClean="0"/>
              <a:t>Daarnaast</a:t>
            </a:r>
            <a:r>
              <a:rPr lang="en-US" baseline="0" dirty="0" smtClean="0"/>
              <a:t> </a:t>
            </a:r>
            <a:r>
              <a:rPr lang="en-US" baseline="0" dirty="0" err="1" smtClean="0"/>
              <a:t>vertellen</a:t>
            </a:r>
            <a:r>
              <a:rPr lang="en-US" baseline="0" dirty="0" smtClean="0"/>
              <a:t> </a:t>
            </a:r>
            <a:r>
              <a:rPr lang="en-US" baseline="0" dirty="0" err="1" smtClean="0"/>
              <a:t>wij</a:t>
            </a:r>
            <a:r>
              <a:rPr lang="en-US" baseline="0" dirty="0" smtClean="0"/>
              <a:t> het </a:t>
            </a:r>
            <a:r>
              <a:rPr lang="en-US" baseline="0" dirty="0" err="1" smtClean="0"/>
              <a:t>algoritme</a:t>
            </a:r>
            <a:r>
              <a:rPr lang="en-US" baseline="0" dirty="0" smtClean="0"/>
              <a:t> </a:t>
            </a:r>
            <a:r>
              <a:rPr lang="en-US" baseline="0" dirty="0" err="1" smtClean="0"/>
              <a:t>ook</a:t>
            </a:r>
            <a:r>
              <a:rPr lang="en-US" baseline="0" dirty="0" smtClean="0"/>
              <a:t> </a:t>
            </a:r>
            <a:r>
              <a:rPr lang="en-US" baseline="0" dirty="0" err="1" smtClean="0"/>
              <a:t>welke</a:t>
            </a:r>
            <a:r>
              <a:rPr lang="en-US" baseline="0" dirty="0" smtClean="0"/>
              <a:t> features het </a:t>
            </a:r>
            <a:r>
              <a:rPr lang="en-US" baseline="0" dirty="0" err="1" smtClean="0"/>
              <a:t>algoritme</a:t>
            </a:r>
            <a:r>
              <a:rPr lang="en-US" baseline="0" dirty="0" smtClean="0"/>
              <a:t> </a:t>
            </a:r>
            <a:r>
              <a:rPr lang="en-US" baseline="0" dirty="0" err="1" smtClean="0"/>
              <a:t>moet</a:t>
            </a:r>
            <a:r>
              <a:rPr lang="en-US" baseline="0" dirty="0" smtClean="0"/>
              <a:t> </a:t>
            </a:r>
            <a:r>
              <a:rPr lang="en-US" baseline="0" dirty="0" err="1" smtClean="0"/>
              <a:t>gebruiken</a:t>
            </a:r>
            <a:r>
              <a:rPr lang="en-US" baseline="0" dirty="0" smtClean="0"/>
              <a:t> om te </a:t>
            </a:r>
            <a:r>
              <a:rPr lang="en-US" baseline="0" dirty="0" err="1" smtClean="0"/>
              <a:t>bepalen</a:t>
            </a:r>
            <a:r>
              <a:rPr lang="en-US" baseline="0" dirty="0" smtClean="0"/>
              <a:t> wat </a:t>
            </a:r>
            <a:r>
              <a:rPr lang="en-US" baseline="0" dirty="0" err="1" smtClean="0"/>
              <a:t>afwijkend</a:t>
            </a:r>
            <a:r>
              <a:rPr lang="en-US" baseline="0" dirty="0" smtClean="0"/>
              <a:t> is </a:t>
            </a:r>
            <a:r>
              <a:rPr lang="en-US" baseline="0" dirty="0" err="1" smtClean="0"/>
              <a:t>en</a:t>
            </a:r>
            <a:r>
              <a:rPr lang="en-US" baseline="0" dirty="0" smtClean="0"/>
              <a:t> wat </a:t>
            </a:r>
            <a:r>
              <a:rPr lang="en-US" baseline="0" dirty="0" err="1" smtClean="0"/>
              <a:t>niet</a:t>
            </a:r>
            <a:r>
              <a:rPr lang="en-US" baseline="0" dirty="0" smtClean="0"/>
              <a:t>. </a:t>
            </a:r>
            <a:br>
              <a:rPr lang="en-US" baseline="0" dirty="0" smtClean="0"/>
            </a:br>
            <a:r>
              <a:rPr lang="en-US" baseline="0" dirty="0" err="1" smtClean="0"/>
              <a:t>Daarom</a:t>
            </a:r>
            <a:r>
              <a:rPr lang="en-US" baseline="0" dirty="0" smtClean="0"/>
              <a:t> </a:t>
            </a:r>
            <a:r>
              <a:rPr lang="en-US" baseline="0" dirty="0" err="1" smtClean="0"/>
              <a:t>worden</a:t>
            </a:r>
            <a:r>
              <a:rPr lang="en-US" baseline="0" dirty="0" smtClean="0"/>
              <a:t> </a:t>
            </a:r>
            <a:r>
              <a:rPr lang="en-US" baseline="0" dirty="0" err="1" smtClean="0"/>
              <a:t>dit</a:t>
            </a:r>
            <a:r>
              <a:rPr lang="en-US" baseline="0" dirty="0" smtClean="0"/>
              <a:t> </a:t>
            </a:r>
            <a:r>
              <a:rPr lang="en-US" baseline="0" dirty="0" err="1" smtClean="0"/>
              <a:t>ook</a:t>
            </a:r>
            <a:r>
              <a:rPr lang="en-US" baseline="0" dirty="0" smtClean="0"/>
              <a:t> </a:t>
            </a:r>
            <a:r>
              <a:rPr lang="en-US" baseline="0" dirty="0" err="1" smtClean="0"/>
              <a:t>wel</a:t>
            </a:r>
            <a:r>
              <a:rPr lang="en-US" baseline="0" dirty="0" smtClean="0"/>
              <a:t> clinically-inspired </a:t>
            </a:r>
            <a:r>
              <a:rPr lang="en-US" baseline="0" dirty="0" err="1" smtClean="0"/>
              <a:t>algoritmes</a:t>
            </a:r>
            <a:r>
              <a:rPr lang="en-US" baseline="0" dirty="0" smtClean="0"/>
              <a:t> </a:t>
            </a:r>
            <a:r>
              <a:rPr lang="en-US" baseline="0" dirty="0" err="1" smtClean="0"/>
              <a:t>genoemd</a:t>
            </a:r>
            <a:r>
              <a:rPr lang="en-US" baseline="0" dirty="0" smtClean="0"/>
              <a:t>.</a:t>
            </a:r>
          </a:p>
          <a:p>
            <a:r>
              <a:rPr lang="en-US" baseline="0" dirty="0" err="1" smtClean="0"/>
              <a:t>Daar</a:t>
            </a:r>
            <a:r>
              <a:rPr lang="en-US" baseline="0" dirty="0" smtClean="0"/>
              <a:t> </a:t>
            </a:r>
            <a:r>
              <a:rPr lang="en-US" baseline="0" dirty="0" err="1" smtClean="0"/>
              <a:t>tegenover</a:t>
            </a:r>
            <a:r>
              <a:rPr lang="en-US" baseline="0" dirty="0" smtClean="0"/>
              <a:t> </a:t>
            </a:r>
            <a:r>
              <a:rPr lang="en-US" baseline="0" dirty="0" err="1" smtClean="0"/>
              <a:t>staat</a:t>
            </a:r>
            <a:r>
              <a:rPr lang="en-US" baseline="0" dirty="0" smtClean="0"/>
              <a:t> unsupervised learning. </a:t>
            </a:r>
            <a:r>
              <a:rPr lang="en-US" baseline="0" dirty="0" err="1" smtClean="0"/>
              <a:t>Hier</a:t>
            </a:r>
            <a:r>
              <a:rPr lang="en-US" baseline="0" dirty="0" smtClean="0"/>
              <a:t> </a:t>
            </a:r>
            <a:r>
              <a:rPr lang="en-US" baseline="0" dirty="0" err="1" smtClean="0"/>
              <a:t>wordt</a:t>
            </a:r>
            <a:r>
              <a:rPr lang="en-US" baseline="0" dirty="0" smtClean="0"/>
              <a:t> het </a:t>
            </a:r>
            <a:r>
              <a:rPr lang="en-US" baseline="0" dirty="0" err="1" smtClean="0"/>
              <a:t>algoritme</a:t>
            </a:r>
            <a:r>
              <a:rPr lang="en-US" baseline="0" dirty="0" smtClean="0"/>
              <a:t> </a:t>
            </a:r>
            <a:r>
              <a:rPr lang="en-US" baseline="0" dirty="0" err="1" smtClean="0"/>
              <a:t>niet</a:t>
            </a:r>
            <a:r>
              <a:rPr lang="en-US" baseline="0" dirty="0" smtClean="0"/>
              <a:t> </a:t>
            </a:r>
            <a:r>
              <a:rPr lang="en-US" baseline="0" dirty="0" err="1" smtClean="0"/>
              <a:t>geholpen</a:t>
            </a:r>
            <a:r>
              <a:rPr lang="en-US" baseline="0" dirty="0" smtClean="0"/>
              <a:t> </a:t>
            </a:r>
            <a:r>
              <a:rPr lang="en-US" baseline="0" dirty="0" err="1" smtClean="0"/>
              <a:t>en</a:t>
            </a:r>
            <a:r>
              <a:rPr lang="en-US" baseline="0" dirty="0" smtClean="0"/>
              <a:t> </a:t>
            </a:r>
            <a:r>
              <a:rPr lang="en-US" baseline="0" dirty="0" err="1" smtClean="0"/>
              <a:t>leert</a:t>
            </a:r>
            <a:r>
              <a:rPr lang="en-US" baseline="0" dirty="0" smtClean="0"/>
              <a:t> het </a:t>
            </a:r>
            <a:r>
              <a:rPr lang="en-US" baseline="0" dirty="0" err="1" smtClean="0"/>
              <a:t>zijn</a:t>
            </a:r>
            <a:r>
              <a:rPr lang="en-US" baseline="0" dirty="0" smtClean="0"/>
              <a:t> </a:t>
            </a:r>
            <a:r>
              <a:rPr lang="en-US" baseline="0" dirty="0" err="1" smtClean="0"/>
              <a:t>eigen</a:t>
            </a:r>
            <a:r>
              <a:rPr lang="en-US" baseline="0" dirty="0" smtClean="0"/>
              <a:t> </a:t>
            </a:r>
            <a:r>
              <a:rPr lang="en-US" baseline="0" dirty="0" err="1" smtClean="0"/>
              <a:t>patronen</a:t>
            </a:r>
            <a:r>
              <a:rPr lang="en-US" baseline="0" dirty="0" smtClean="0"/>
              <a:t>. </a:t>
            </a:r>
            <a:r>
              <a:rPr lang="en-US" baseline="0" dirty="0" err="1" smtClean="0"/>
              <a:t>Een</a:t>
            </a:r>
            <a:r>
              <a:rPr lang="en-US" baseline="0" dirty="0" smtClean="0"/>
              <a:t> </a:t>
            </a:r>
            <a:r>
              <a:rPr lang="en-US" baseline="0" dirty="0" err="1" smtClean="0"/>
              <a:t>voorbeeld</a:t>
            </a:r>
            <a:r>
              <a:rPr lang="en-US" baseline="0" dirty="0" smtClean="0"/>
              <a:t> </a:t>
            </a:r>
            <a:r>
              <a:rPr lang="en-US" baseline="0" dirty="0" err="1" smtClean="0"/>
              <a:t>hiervan</a:t>
            </a:r>
            <a:r>
              <a:rPr lang="en-US" baseline="0" dirty="0" smtClean="0"/>
              <a:t> is deep learning. </a:t>
            </a:r>
            <a:r>
              <a:rPr lang="en-US" baseline="0" dirty="0" err="1" smtClean="0"/>
              <a:t>Dit</a:t>
            </a:r>
            <a:r>
              <a:rPr lang="en-US" baseline="0" dirty="0" smtClean="0"/>
              <a:t> </a:t>
            </a:r>
            <a:r>
              <a:rPr lang="en-US" baseline="0" dirty="0" err="1" smtClean="0"/>
              <a:t>vergt</a:t>
            </a:r>
            <a:r>
              <a:rPr lang="en-US" baseline="0" dirty="0" smtClean="0"/>
              <a:t> </a:t>
            </a:r>
            <a:r>
              <a:rPr lang="en-US" baseline="0" dirty="0" err="1" smtClean="0"/>
              <a:t>echter</a:t>
            </a:r>
            <a:r>
              <a:rPr lang="en-US" baseline="0" dirty="0" smtClean="0"/>
              <a:t> </a:t>
            </a:r>
            <a:r>
              <a:rPr lang="en-US" baseline="0" dirty="0" err="1" smtClean="0"/>
              <a:t>wel</a:t>
            </a:r>
            <a:r>
              <a:rPr lang="en-US" baseline="0" dirty="0" smtClean="0"/>
              <a:t> </a:t>
            </a:r>
            <a:r>
              <a:rPr lang="en-US" baseline="0" dirty="0" err="1" smtClean="0"/>
              <a:t>bijzonder</a:t>
            </a:r>
            <a:r>
              <a:rPr lang="en-US" baseline="0" dirty="0" smtClean="0"/>
              <a:t> </a:t>
            </a:r>
            <a:r>
              <a:rPr lang="en-US" baseline="0" dirty="0" err="1" smtClean="0"/>
              <a:t>grote</a:t>
            </a:r>
            <a:r>
              <a:rPr lang="en-US" baseline="0" dirty="0" smtClean="0"/>
              <a:t> datasets </a:t>
            </a:r>
            <a:r>
              <a:rPr lang="en-US" baseline="0" dirty="0" err="1" smtClean="0"/>
              <a:t>en</a:t>
            </a:r>
            <a:r>
              <a:rPr lang="en-US" baseline="0" dirty="0" smtClean="0"/>
              <a:t> </a:t>
            </a:r>
            <a:r>
              <a:rPr lang="en-US" baseline="0" dirty="0" err="1" smtClean="0"/>
              <a:t>tijd</a:t>
            </a:r>
            <a:r>
              <a:rPr lang="en-US" baseline="0" dirty="0" smtClean="0"/>
              <a:t>.</a:t>
            </a:r>
          </a:p>
          <a:p>
            <a:endParaRPr lang="en-US" dirty="0"/>
          </a:p>
        </p:txBody>
      </p:sp>
      <p:sp>
        <p:nvSpPr>
          <p:cNvPr id="4" name="Tijdelijke aanduiding voor dianummer 3"/>
          <p:cNvSpPr>
            <a:spLocks noGrp="1"/>
          </p:cNvSpPr>
          <p:nvPr>
            <p:ph type="sldNum" sz="quarter" idx="10"/>
          </p:nvPr>
        </p:nvSpPr>
        <p:spPr/>
        <p:txBody>
          <a:bodyPr/>
          <a:lstStyle/>
          <a:p>
            <a:pPr marL="0" marR="0" lvl="0" indent="0" algn="r" defTabSz="914340" rtl="0" eaLnBrk="1" fontAlgn="auto" latinLnBrk="0" hangingPunct="1">
              <a:lnSpc>
                <a:spcPct val="100000"/>
              </a:lnSpc>
              <a:spcBef>
                <a:spcPts val="0"/>
              </a:spcBef>
              <a:spcAft>
                <a:spcPts val="0"/>
              </a:spcAft>
              <a:buClrTx/>
              <a:buSzTx/>
              <a:buFontTx/>
              <a:buNone/>
              <a:tabLst/>
              <a:defRPr/>
            </a:pPr>
            <a:fld id="{DCFBF9B8-41C7-4850-8744-ACE928419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063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23686" y="740450"/>
            <a:ext cx="4494742" cy="3702249"/>
          </a:xfrm>
        </p:spPr>
      </p:sp>
      <p:sp>
        <p:nvSpPr>
          <p:cNvPr id="3" name="Tijdelijke aanduiding voor notities 2"/>
          <p:cNvSpPr>
            <a:spLocks noGrp="1"/>
          </p:cNvSpPr>
          <p:nvPr>
            <p:ph type="body" idx="1"/>
          </p:nvPr>
        </p:nvSpPr>
        <p:spPr/>
        <p:txBody>
          <a:bodyPr/>
          <a:lstStyle/>
          <a:p>
            <a:r>
              <a:rPr lang="en-US" dirty="0" err="1" smtClean="0"/>
              <a:t>Zoals</a:t>
            </a:r>
            <a:r>
              <a:rPr lang="en-US" dirty="0" smtClean="0"/>
              <a:t> u </a:t>
            </a:r>
            <a:r>
              <a:rPr lang="en-US" dirty="0" err="1" smtClean="0"/>
              <a:t>weet</a:t>
            </a:r>
            <a:r>
              <a:rPr lang="en-US" dirty="0" smtClean="0"/>
              <a:t> is  </a:t>
            </a:r>
            <a:r>
              <a:rPr lang="en-US" dirty="0" err="1" smtClean="0"/>
              <a:t>vroege</a:t>
            </a:r>
            <a:r>
              <a:rPr lang="en-US" dirty="0" smtClean="0"/>
              <a:t> Barret </a:t>
            </a:r>
            <a:r>
              <a:rPr lang="en-US" dirty="0" err="1" smtClean="0"/>
              <a:t>neoplasie</a:t>
            </a:r>
            <a:r>
              <a:rPr lang="en-US" dirty="0" smtClean="0"/>
              <a:t> </a:t>
            </a:r>
            <a:r>
              <a:rPr lang="en-US" dirty="0" err="1" smtClean="0"/>
              <a:t>zeer</a:t>
            </a:r>
            <a:r>
              <a:rPr lang="en-US" dirty="0" smtClean="0"/>
              <a:t> </a:t>
            </a:r>
            <a:r>
              <a:rPr lang="en-US" dirty="0" err="1" smtClean="0"/>
              <a:t>subtiel</a:t>
            </a:r>
            <a:r>
              <a:rPr lang="en-US" dirty="0" smtClean="0"/>
              <a:t> </a:t>
            </a:r>
            <a:r>
              <a:rPr lang="en-US" dirty="0" err="1" smtClean="0"/>
              <a:t>en</a:t>
            </a:r>
            <a:r>
              <a:rPr lang="en-US" dirty="0" smtClean="0"/>
              <a:t> </a:t>
            </a:r>
            <a:r>
              <a:rPr lang="en-US" dirty="0" err="1" smtClean="0"/>
              <a:t>daardoor</a:t>
            </a:r>
            <a:r>
              <a:rPr lang="en-US" dirty="0" smtClean="0"/>
              <a:t> </a:t>
            </a:r>
            <a:r>
              <a:rPr lang="en-US" dirty="0" err="1" smtClean="0"/>
              <a:t>endoscopisch</a:t>
            </a:r>
            <a:r>
              <a:rPr lang="en-US" dirty="0" smtClean="0"/>
              <a:t> </a:t>
            </a:r>
            <a:r>
              <a:rPr lang="en-US" dirty="0" err="1" smtClean="0"/>
              <a:t>moeilijk</a:t>
            </a:r>
            <a:r>
              <a:rPr lang="en-US" dirty="0" smtClean="0"/>
              <a:t> te </a:t>
            </a:r>
            <a:r>
              <a:rPr lang="en-US" dirty="0" err="1" smtClean="0"/>
              <a:t>detecteren</a:t>
            </a:r>
            <a:r>
              <a:rPr lang="en-US" dirty="0" smtClean="0"/>
              <a:t>.</a:t>
            </a:r>
            <a:r>
              <a:rPr lang="en-US" baseline="0" dirty="0" smtClean="0"/>
              <a:t> </a:t>
            </a:r>
            <a:r>
              <a:rPr lang="en-US" baseline="0" dirty="0" err="1" smtClean="0"/>
              <a:t>Een</a:t>
            </a:r>
            <a:r>
              <a:rPr lang="en-US" baseline="0" dirty="0" smtClean="0"/>
              <a:t> computer aided detection </a:t>
            </a:r>
            <a:r>
              <a:rPr lang="en-US" baseline="0" dirty="0" err="1" smtClean="0"/>
              <a:t>systeem</a:t>
            </a:r>
            <a:r>
              <a:rPr lang="en-US" baseline="0" dirty="0" smtClean="0"/>
              <a:t> </a:t>
            </a:r>
            <a:r>
              <a:rPr lang="en-US" baseline="0" dirty="0" err="1" smtClean="0"/>
              <a:t>zou</a:t>
            </a:r>
            <a:r>
              <a:rPr lang="en-US" baseline="0" dirty="0" smtClean="0"/>
              <a:t> </a:t>
            </a:r>
            <a:r>
              <a:rPr lang="en-US" baseline="0" dirty="0" err="1" smtClean="0"/>
              <a:t>hier</a:t>
            </a:r>
            <a:r>
              <a:rPr lang="en-US" baseline="0" dirty="0" smtClean="0"/>
              <a:t> </a:t>
            </a:r>
            <a:r>
              <a:rPr lang="en-US" baseline="0" dirty="0" err="1" smtClean="0"/>
              <a:t>kunnen</a:t>
            </a:r>
            <a:r>
              <a:rPr lang="en-US" baseline="0" dirty="0" smtClean="0"/>
              <a:t> </a:t>
            </a:r>
            <a:r>
              <a:rPr lang="en-US" baseline="0" dirty="0" err="1" smtClean="0"/>
              <a:t>helpen</a:t>
            </a:r>
            <a:r>
              <a:rPr lang="en-US" baseline="0" dirty="0" smtClean="0"/>
              <a:t>, door de </a:t>
            </a:r>
            <a:r>
              <a:rPr lang="en-US" baseline="0" dirty="0" err="1" smtClean="0"/>
              <a:t>endoscopist</a:t>
            </a:r>
            <a:r>
              <a:rPr lang="en-US" baseline="0" dirty="0" smtClean="0"/>
              <a:t> op de </a:t>
            </a:r>
            <a:r>
              <a:rPr lang="en-US" baseline="0" dirty="0" err="1" smtClean="0"/>
              <a:t>scopiekamer</a:t>
            </a:r>
            <a:r>
              <a:rPr lang="en-US" baseline="0" dirty="0" smtClean="0"/>
              <a:t> te </a:t>
            </a:r>
            <a:r>
              <a:rPr lang="en-US" baseline="0" dirty="0" err="1" smtClean="0"/>
              <a:t>wijzen</a:t>
            </a:r>
            <a:r>
              <a:rPr lang="en-US" baseline="0" dirty="0" smtClean="0"/>
              <a:t> op </a:t>
            </a:r>
            <a:r>
              <a:rPr lang="en-US" baseline="0" dirty="0" err="1" smtClean="0"/>
              <a:t>afwijkende</a:t>
            </a:r>
            <a:r>
              <a:rPr lang="en-US" baseline="0" dirty="0" smtClean="0"/>
              <a:t> </a:t>
            </a:r>
            <a:r>
              <a:rPr lang="en-US" baseline="0" dirty="0" err="1" smtClean="0"/>
              <a:t>gebieden</a:t>
            </a:r>
            <a:r>
              <a:rPr lang="en-US" baseline="0" dirty="0" smtClean="0"/>
              <a:t>, </a:t>
            </a:r>
            <a:r>
              <a:rPr lang="en-US" baseline="0" dirty="0" err="1" smtClean="0"/>
              <a:t>zoals</a:t>
            </a:r>
            <a:r>
              <a:rPr lang="en-US" baseline="0" dirty="0" smtClean="0"/>
              <a:t> we </a:t>
            </a:r>
            <a:r>
              <a:rPr lang="en-US" baseline="0" dirty="0" err="1" smtClean="0"/>
              <a:t>hier</a:t>
            </a:r>
            <a:r>
              <a:rPr lang="en-US" baseline="0" dirty="0" smtClean="0"/>
              <a:t> </a:t>
            </a:r>
            <a:r>
              <a:rPr lang="en-US" baseline="0" dirty="0" err="1" smtClean="0"/>
              <a:t>zien</a:t>
            </a:r>
            <a:r>
              <a:rPr lang="en-US" baseline="0" dirty="0" smtClean="0"/>
              <a:t> op de </a:t>
            </a:r>
            <a:r>
              <a:rPr lang="en-US" baseline="0" dirty="0" err="1" smtClean="0"/>
              <a:t>afbeelding</a:t>
            </a:r>
            <a:r>
              <a:rPr lang="en-US" baseline="0" dirty="0" smtClean="0"/>
              <a:t>.</a:t>
            </a:r>
          </a:p>
          <a:p>
            <a:endParaRPr lang="en-US" dirty="0"/>
          </a:p>
        </p:txBody>
      </p:sp>
      <p:sp>
        <p:nvSpPr>
          <p:cNvPr id="4" name="Tijdelijke aanduiding voor dianummer 3"/>
          <p:cNvSpPr>
            <a:spLocks noGrp="1"/>
          </p:cNvSpPr>
          <p:nvPr>
            <p:ph type="sldNum" sz="quarter" idx="10"/>
          </p:nvPr>
        </p:nvSpPr>
        <p:spPr/>
        <p:txBody>
          <a:bodyPr/>
          <a:lstStyle/>
          <a:p>
            <a:pPr marL="0" marR="0" lvl="0" indent="0" algn="r" defTabSz="914340" rtl="0" eaLnBrk="1" fontAlgn="auto" latinLnBrk="0" hangingPunct="1">
              <a:lnSpc>
                <a:spcPct val="100000"/>
              </a:lnSpc>
              <a:spcBef>
                <a:spcPts val="0"/>
              </a:spcBef>
              <a:spcAft>
                <a:spcPts val="0"/>
              </a:spcAft>
              <a:buClrTx/>
              <a:buSzTx/>
              <a:buFontTx/>
              <a:buNone/>
              <a:tabLst/>
              <a:defRPr/>
            </a:pPr>
            <a:fld id="{DCFBF9B8-41C7-4850-8744-ACE928419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9010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9375" y="739775"/>
            <a:ext cx="6583363" cy="3703638"/>
          </a:xfrm>
        </p:spPr>
      </p:sp>
      <p:sp>
        <p:nvSpPr>
          <p:cNvPr id="3" name="Tijdelijke aanduiding voor notities 2"/>
          <p:cNvSpPr>
            <a:spLocks noGrp="1"/>
          </p:cNvSpPr>
          <p:nvPr>
            <p:ph type="body" idx="1"/>
          </p:nvPr>
        </p:nvSpPr>
        <p:spPr/>
        <p:txBody>
          <a:bodyPr/>
          <a:lstStyle/>
          <a:p>
            <a:r>
              <a:rPr lang="en-US" dirty="0" err="1" smtClean="0"/>
              <a:t>Stel</a:t>
            </a:r>
            <a:r>
              <a:rPr lang="en-US" dirty="0" smtClean="0"/>
              <a:t>:</a:t>
            </a:r>
            <a:r>
              <a:rPr lang="en-US" baseline="0" dirty="0" smtClean="0"/>
              <a:t> we </a:t>
            </a:r>
            <a:r>
              <a:rPr lang="en-US" baseline="0" dirty="0" err="1" smtClean="0"/>
              <a:t>kiezen</a:t>
            </a:r>
            <a:r>
              <a:rPr lang="en-US" baseline="0" dirty="0" smtClean="0"/>
              <a:t> </a:t>
            </a:r>
            <a:r>
              <a:rPr lang="en-US" baseline="0" dirty="0" err="1" smtClean="0"/>
              <a:t>hier</a:t>
            </a:r>
            <a:r>
              <a:rPr lang="en-US" baseline="0" dirty="0" smtClean="0"/>
              <a:t> de </a:t>
            </a:r>
            <a:r>
              <a:rPr lang="en-US" baseline="0" dirty="0" err="1" smtClean="0"/>
              <a:t>eerste</a:t>
            </a:r>
            <a:r>
              <a:rPr lang="en-US" baseline="0" dirty="0" smtClean="0"/>
              <a:t> twee features </a:t>
            </a:r>
            <a:r>
              <a:rPr lang="en-US" baseline="0" dirty="0" err="1" smtClean="0"/>
              <a:t>kleur</a:t>
            </a:r>
            <a:r>
              <a:rPr lang="en-US" baseline="0" dirty="0" smtClean="0"/>
              <a:t> </a:t>
            </a:r>
            <a:r>
              <a:rPr lang="en-US" baseline="0" dirty="0" err="1" smtClean="0"/>
              <a:t>en</a:t>
            </a:r>
            <a:r>
              <a:rPr lang="en-US" baseline="0" dirty="0" smtClean="0"/>
              <a:t> </a:t>
            </a:r>
            <a:r>
              <a:rPr lang="en-US" baseline="0" dirty="0" err="1" smtClean="0"/>
              <a:t>vorm</a:t>
            </a:r>
            <a:r>
              <a:rPr lang="en-US" baseline="0" dirty="0" smtClean="0"/>
              <a:t>, </a:t>
            </a:r>
            <a:r>
              <a:rPr lang="en-US" baseline="0" dirty="0" err="1" smtClean="0"/>
              <a:t>dan</a:t>
            </a:r>
            <a:r>
              <a:rPr lang="en-US" baseline="0" dirty="0" smtClean="0"/>
              <a:t> </a:t>
            </a:r>
            <a:r>
              <a:rPr lang="en-US" baseline="0" dirty="0" err="1" smtClean="0"/>
              <a:t>zie</a:t>
            </a:r>
            <a:r>
              <a:rPr lang="en-US" baseline="0" dirty="0" smtClean="0"/>
              <a:t> je </a:t>
            </a:r>
            <a:r>
              <a:rPr lang="en-US" baseline="0" dirty="0" err="1" smtClean="0"/>
              <a:t>dat</a:t>
            </a:r>
            <a:r>
              <a:rPr lang="en-US" baseline="0" dirty="0" smtClean="0"/>
              <a:t> </a:t>
            </a:r>
            <a:r>
              <a:rPr lang="en-US" baseline="0" dirty="0" err="1" smtClean="0"/>
              <a:t>dit</a:t>
            </a:r>
            <a:r>
              <a:rPr lang="en-US" baseline="0" dirty="0" smtClean="0"/>
              <a:t> </a:t>
            </a:r>
            <a:r>
              <a:rPr lang="en-US" baseline="0" dirty="0" err="1" smtClean="0"/>
              <a:t>goed</a:t>
            </a:r>
            <a:r>
              <a:rPr lang="en-US" baseline="0" dirty="0" smtClean="0"/>
              <a:t> </a:t>
            </a:r>
            <a:r>
              <a:rPr lang="en-US" baseline="0" dirty="0" err="1" smtClean="0"/>
              <a:t>gekozen</a:t>
            </a:r>
            <a:r>
              <a:rPr lang="en-US" baseline="0" dirty="0" smtClean="0"/>
              <a:t> is: </a:t>
            </a:r>
            <a:r>
              <a:rPr lang="en-US" baseline="0" dirty="0" err="1" smtClean="0"/>
              <a:t>Er</a:t>
            </a:r>
            <a:r>
              <a:rPr lang="en-US" baseline="0" dirty="0" smtClean="0"/>
              <a:t> is </a:t>
            </a:r>
            <a:r>
              <a:rPr lang="en-US" baseline="0" dirty="0" err="1" smtClean="0"/>
              <a:t>een</a:t>
            </a:r>
            <a:r>
              <a:rPr lang="en-US" baseline="0" dirty="0" smtClean="0"/>
              <a:t> </a:t>
            </a:r>
            <a:r>
              <a:rPr lang="en-US" baseline="0" dirty="0" err="1" smtClean="0"/>
              <a:t>duidelijk</a:t>
            </a:r>
            <a:r>
              <a:rPr lang="en-US" baseline="0" dirty="0" smtClean="0"/>
              <a:t> </a:t>
            </a:r>
            <a:r>
              <a:rPr lang="en-US" baseline="0" dirty="0" err="1" smtClean="0"/>
              <a:t>verschil</a:t>
            </a:r>
            <a:r>
              <a:rPr lang="en-US" baseline="0" dirty="0" smtClean="0"/>
              <a:t> </a:t>
            </a:r>
            <a:r>
              <a:rPr lang="en-US" baseline="0" dirty="0" err="1" smtClean="0"/>
              <a:t>tussen</a:t>
            </a:r>
            <a:r>
              <a:rPr lang="en-US" baseline="0" dirty="0" smtClean="0"/>
              <a:t> de </a:t>
            </a:r>
            <a:r>
              <a:rPr lang="en-US" baseline="0" dirty="0" err="1" smtClean="0"/>
              <a:t>kleur</a:t>
            </a:r>
            <a:r>
              <a:rPr lang="en-US" baseline="0" dirty="0" smtClean="0"/>
              <a:t> </a:t>
            </a:r>
            <a:r>
              <a:rPr lang="en-US" baseline="0" dirty="0" err="1" smtClean="0"/>
              <a:t>en</a:t>
            </a:r>
            <a:r>
              <a:rPr lang="en-US" baseline="0" dirty="0" smtClean="0"/>
              <a:t> </a:t>
            </a:r>
            <a:r>
              <a:rPr lang="en-US" baseline="0" dirty="0" err="1" smtClean="0"/>
              <a:t>vorm</a:t>
            </a:r>
            <a:r>
              <a:rPr lang="en-US" baseline="0" dirty="0" smtClean="0"/>
              <a:t> van </a:t>
            </a:r>
            <a:r>
              <a:rPr lang="en-US" baseline="0" dirty="0" err="1" smtClean="0"/>
              <a:t>sinaasappels</a:t>
            </a:r>
            <a:r>
              <a:rPr lang="en-US" baseline="0" dirty="0" smtClean="0"/>
              <a:t> </a:t>
            </a:r>
            <a:r>
              <a:rPr lang="en-US" baseline="0" dirty="0" err="1" smtClean="0"/>
              <a:t>en</a:t>
            </a:r>
            <a:r>
              <a:rPr lang="en-US" baseline="0" dirty="0" smtClean="0"/>
              <a:t> </a:t>
            </a:r>
            <a:r>
              <a:rPr lang="en-US" baseline="0" dirty="0" err="1" smtClean="0"/>
              <a:t>citroenen</a:t>
            </a:r>
            <a:r>
              <a:rPr lang="en-US" baseline="0" dirty="0" smtClean="0"/>
              <a:t>.</a:t>
            </a:r>
            <a:br>
              <a:rPr lang="en-US" baseline="0" dirty="0" smtClean="0"/>
            </a:br>
            <a:r>
              <a:rPr lang="en-US" baseline="0" dirty="0" err="1" smtClean="0"/>
              <a:t>Daarom</a:t>
            </a:r>
            <a:r>
              <a:rPr lang="en-US" baseline="0" dirty="0" smtClean="0"/>
              <a:t> </a:t>
            </a:r>
            <a:r>
              <a:rPr lang="en-US" baseline="0" dirty="0" err="1" smtClean="0"/>
              <a:t>zal</a:t>
            </a:r>
            <a:r>
              <a:rPr lang="en-US" baseline="0" dirty="0" smtClean="0"/>
              <a:t> het </a:t>
            </a:r>
            <a:r>
              <a:rPr lang="en-US" baseline="0" dirty="0" err="1" smtClean="0"/>
              <a:t>algoritme</a:t>
            </a:r>
            <a:r>
              <a:rPr lang="en-US" baseline="0" dirty="0" smtClean="0"/>
              <a:t>, </a:t>
            </a:r>
            <a:r>
              <a:rPr lang="en-US" baseline="0" dirty="0" err="1" smtClean="0"/>
              <a:t>als</a:t>
            </a:r>
            <a:r>
              <a:rPr lang="en-US" baseline="0" dirty="0" smtClean="0"/>
              <a:t> </a:t>
            </a:r>
            <a:r>
              <a:rPr lang="en-US" baseline="0" dirty="0" err="1" smtClean="0"/>
              <a:t>hij</a:t>
            </a:r>
            <a:r>
              <a:rPr lang="en-US" baseline="0" dirty="0" smtClean="0"/>
              <a:t> maar </a:t>
            </a:r>
            <a:r>
              <a:rPr lang="en-US" baseline="0" dirty="0" err="1" smtClean="0"/>
              <a:t>genoeg</a:t>
            </a:r>
            <a:r>
              <a:rPr lang="en-US" baseline="0" dirty="0" smtClean="0"/>
              <a:t> data </a:t>
            </a:r>
            <a:r>
              <a:rPr lang="en-US" baseline="0" dirty="0" err="1" smtClean="0"/>
              <a:t>krijgt</a:t>
            </a:r>
            <a:r>
              <a:rPr lang="en-US" baseline="0" dirty="0" smtClean="0"/>
              <a:t> om te </a:t>
            </a:r>
            <a:r>
              <a:rPr lang="en-US" baseline="0" dirty="0" err="1" smtClean="0"/>
              <a:t>trainen</a:t>
            </a:r>
            <a:r>
              <a:rPr lang="en-US" baseline="0" dirty="0" smtClean="0"/>
              <a:t>, </a:t>
            </a:r>
            <a:r>
              <a:rPr lang="en-US" baseline="0" dirty="0" err="1" smtClean="0"/>
              <a:t>uiteindelijk</a:t>
            </a:r>
            <a:r>
              <a:rPr lang="en-US" baseline="0" dirty="0" smtClean="0"/>
              <a:t> </a:t>
            </a:r>
            <a:r>
              <a:rPr lang="en-US" baseline="0" dirty="0" err="1" smtClean="0"/>
              <a:t>goed</a:t>
            </a:r>
            <a:r>
              <a:rPr lang="en-US" baseline="0" dirty="0" smtClean="0"/>
              <a:t> het </a:t>
            </a:r>
            <a:r>
              <a:rPr lang="en-US" baseline="0" dirty="0" err="1" smtClean="0"/>
              <a:t>onderscheid</a:t>
            </a:r>
            <a:r>
              <a:rPr lang="en-US" baseline="0" dirty="0" smtClean="0"/>
              <a:t> </a:t>
            </a:r>
            <a:r>
              <a:rPr lang="en-US" baseline="0" dirty="0" err="1" smtClean="0"/>
              <a:t>kunnen</a:t>
            </a:r>
            <a:r>
              <a:rPr lang="en-US" baseline="0" dirty="0" smtClean="0"/>
              <a:t> </a:t>
            </a:r>
            <a:r>
              <a:rPr lang="en-US" baseline="0" dirty="0" err="1" smtClean="0"/>
              <a:t>maken</a:t>
            </a:r>
            <a:r>
              <a:rPr lang="en-US" baseline="0" dirty="0" smtClean="0"/>
              <a:t>.</a:t>
            </a:r>
            <a:endParaRPr lang="en-US" dirty="0"/>
          </a:p>
        </p:txBody>
      </p:sp>
      <p:sp>
        <p:nvSpPr>
          <p:cNvPr id="4" name="Tijdelijke aanduiding voor dianummer 3"/>
          <p:cNvSpPr>
            <a:spLocks noGrp="1"/>
          </p:cNvSpPr>
          <p:nvPr>
            <p:ph type="sldNum" sz="quarter" idx="10"/>
          </p:nvPr>
        </p:nvSpPr>
        <p:spPr/>
        <p:txBody>
          <a:bodyPr/>
          <a:lstStyle/>
          <a:p>
            <a:pPr marL="0" marR="0" lvl="0" indent="0" algn="r" defTabSz="914340" rtl="0" eaLnBrk="1" fontAlgn="auto" latinLnBrk="0" hangingPunct="1">
              <a:lnSpc>
                <a:spcPct val="100000"/>
              </a:lnSpc>
              <a:spcBef>
                <a:spcPts val="0"/>
              </a:spcBef>
              <a:spcAft>
                <a:spcPts val="0"/>
              </a:spcAft>
              <a:buClrTx/>
              <a:buSzTx/>
              <a:buFontTx/>
              <a:buNone/>
              <a:tabLst/>
              <a:defRPr/>
            </a:pPr>
            <a:fld id="{DCFBF9B8-41C7-4850-8744-ACE928419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063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9375" y="739775"/>
            <a:ext cx="6583363" cy="3703638"/>
          </a:xfrm>
        </p:spPr>
      </p:sp>
      <p:sp>
        <p:nvSpPr>
          <p:cNvPr id="3" name="Tijdelijke aanduiding voor notities 2"/>
          <p:cNvSpPr>
            <a:spLocks noGrp="1"/>
          </p:cNvSpPr>
          <p:nvPr>
            <p:ph type="body" idx="1"/>
          </p:nvPr>
        </p:nvSpPr>
        <p:spPr/>
        <p:txBody>
          <a:bodyPr/>
          <a:lstStyle/>
          <a:p>
            <a:r>
              <a:rPr lang="en-US" dirty="0" err="1" smtClean="0"/>
              <a:t>Het</a:t>
            </a:r>
            <a:r>
              <a:rPr lang="en-US" baseline="0" dirty="0" err="1" smtClean="0"/>
              <a:t>zelfde</a:t>
            </a:r>
            <a:r>
              <a:rPr lang="en-US" baseline="0" dirty="0" smtClean="0"/>
              <a:t> </a:t>
            </a:r>
            <a:r>
              <a:rPr lang="en-US" baseline="0" dirty="0" err="1" smtClean="0"/>
              <a:t>geldt</a:t>
            </a:r>
            <a:r>
              <a:rPr lang="en-US" baseline="0" dirty="0" smtClean="0"/>
              <a:t> </a:t>
            </a:r>
            <a:r>
              <a:rPr lang="en-US" baseline="0" dirty="0" err="1" smtClean="0"/>
              <a:t>voor</a:t>
            </a:r>
            <a:r>
              <a:rPr lang="en-US" baseline="0" dirty="0" smtClean="0"/>
              <a:t> </a:t>
            </a:r>
            <a:r>
              <a:rPr lang="en-US" baseline="0" dirty="0" err="1" smtClean="0"/>
              <a:t>textuur</a:t>
            </a:r>
            <a:r>
              <a:rPr lang="en-US" baseline="0" dirty="0" smtClean="0"/>
              <a:t>: </a:t>
            </a:r>
            <a:r>
              <a:rPr lang="en-US" baseline="0" dirty="0" err="1" smtClean="0"/>
              <a:t>Een</a:t>
            </a:r>
            <a:r>
              <a:rPr lang="en-US" baseline="0" dirty="0" smtClean="0"/>
              <a:t> </a:t>
            </a:r>
            <a:r>
              <a:rPr lang="en-US" baseline="0" dirty="0" err="1" smtClean="0"/>
              <a:t>verschil</a:t>
            </a:r>
            <a:r>
              <a:rPr lang="en-US" baseline="0" dirty="0" smtClean="0"/>
              <a:t> in </a:t>
            </a:r>
            <a:r>
              <a:rPr lang="en-US" baseline="0" dirty="0" err="1" smtClean="0"/>
              <a:t>oppervlakte</a:t>
            </a:r>
            <a:r>
              <a:rPr lang="en-US" baseline="0" dirty="0" smtClean="0"/>
              <a:t> </a:t>
            </a:r>
            <a:r>
              <a:rPr lang="en-US" baseline="0" dirty="0" err="1" smtClean="0"/>
              <a:t>kan</a:t>
            </a:r>
            <a:r>
              <a:rPr lang="en-US" baseline="0" dirty="0" smtClean="0"/>
              <a:t> </a:t>
            </a:r>
            <a:r>
              <a:rPr lang="en-US" baseline="0" dirty="0" err="1" smtClean="0"/>
              <a:t>worden</a:t>
            </a:r>
            <a:r>
              <a:rPr lang="en-US" baseline="0" dirty="0" smtClean="0"/>
              <a:t> </a:t>
            </a:r>
            <a:r>
              <a:rPr lang="en-US" baseline="0" dirty="0" err="1" smtClean="0"/>
              <a:t>gewantificeerd</a:t>
            </a:r>
            <a:r>
              <a:rPr lang="en-US" baseline="0" dirty="0" smtClean="0"/>
              <a:t>, </a:t>
            </a:r>
            <a:r>
              <a:rPr lang="en-US" baseline="0" dirty="0" err="1" smtClean="0"/>
              <a:t>zoals</a:t>
            </a:r>
            <a:r>
              <a:rPr lang="en-US" baseline="0" dirty="0" smtClean="0"/>
              <a:t> we </a:t>
            </a:r>
            <a:r>
              <a:rPr lang="en-US" baseline="0" dirty="0" err="1" smtClean="0"/>
              <a:t>hier</a:t>
            </a:r>
            <a:r>
              <a:rPr lang="en-US" baseline="0" dirty="0" smtClean="0"/>
              <a:t> </a:t>
            </a:r>
            <a:r>
              <a:rPr lang="en-US" baseline="0" dirty="0" err="1" smtClean="0"/>
              <a:t>zien</a:t>
            </a:r>
            <a:r>
              <a:rPr lang="en-US" baseline="0" dirty="0" smtClean="0"/>
              <a:t> in de </a:t>
            </a:r>
            <a:r>
              <a:rPr lang="en-US" baseline="0" dirty="0" err="1" smtClean="0"/>
              <a:t>figuren</a:t>
            </a:r>
            <a:r>
              <a:rPr lang="en-US" baseline="0" dirty="0" smtClean="0"/>
              <a:t>, </a:t>
            </a:r>
            <a:r>
              <a:rPr lang="en-US" baseline="0" dirty="0" err="1" smtClean="0"/>
              <a:t>waarbij</a:t>
            </a:r>
            <a:r>
              <a:rPr lang="en-US" baseline="0" dirty="0" smtClean="0"/>
              <a:t> </a:t>
            </a:r>
            <a:r>
              <a:rPr lang="en-US" baseline="0" dirty="0" err="1" smtClean="0"/>
              <a:t>blijkt</a:t>
            </a:r>
            <a:r>
              <a:rPr lang="en-US" baseline="0" dirty="0" smtClean="0"/>
              <a:t> </a:t>
            </a:r>
            <a:r>
              <a:rPr lang="en-US" baseline="0" dirty="0" err="1" smtClean="0"/>
              <a:t>dat</a:t>
            </a:r>
            <a:r>
              <a:rPr lang="en-US" baseline="0" dirty="0" smtClean="0"/>
              <a:t> </a:t>
            </a:r>
            <a:r>
              <a:rPr lang="en-US" baseline="0" dirty="0" err="1" smtClean="0"/>
              <a:t>kankerweefsel</a:t>
            </a:r>
            <a:r>
              <a:rPr lang="en-US" baseline="0" dirty="0" smtClean="0"/>
              <a:t> </a:t>
            </a:r>
            <a:r>
              <a:rPr lang="en-US" baseline="0" dirty="0" err="1" smtClean="0"/>
              <a:t>een</a:t>
            </a:r>
            <a:r>
              <a:rPr lang="en-US" baseline="0" dirty="0" smtClean="0"/>
              <a:t> </a:t>
            </a:r>
            <a:r>
              <a:rPr lang="en-US" baseline="0" dirty="0" err="1" smtClean="0"/>
              <a:t>grotere</a:t>
            </a:r>
            <a:r>
              <a:rPr lang="en-US" baseline="0" dirty="0" smtClean="0"/>
              <a:t> amplitude </a:t>
            </a:r>
            <a:r>
              <a:rPr lang="en-US" baseline="0" dirty="0" err="1" smtClean="0"/>
              <a:t>vertoont</a:t>
            </a:r>
            <a:r>
              <a:rPr lang="en-US" baseline="0" dirty="0" smtClean="0"/>
              <a:t> </a:t>
            </a:r>
            <a:r>
              <a:rPr lang="en-US" baseline="0" dirty="0" err="1" smtClean="0"/>
              <a:t>dan</a:t>
            </a:r>
            <a:r>
              <a:rPr lang="en-US" baseline="0" dirty="0" smtClean="0"/>
              <a:t> </a:t>
            </a:r>
            <a:r>
              <a:rPr lang="en-US" baseline="0" dirty="0" err="1" smtClean="0"/>
              <a:t>vlak</a:t>
            </a:r>
            <a:r>
              <a:rPr lang="en-US" baseline="0" dirty="0" smtClean="0"/>
              <a:t>, </a:t>
            </a:r>
            <a:r>
              <a:rPr lang="en-US" baseline="0" dirty="0" err="1" smtClean="0"/>
              <a:t>gezond</a:t>
            </a:r>
            <a:r>
              <a:rPr lang="en-US" baseline="0" dirty="0" smtClean="0"/>
              <a:t> </a:t>
            </a:r>
            <a:r>
              <a:rPr lang="en-US" baseline="0" dirty="0" err="1" smtClean="0"/>
              <a:t>weefsel</a:t>
            </a:r>
            <a:r>
              <a:rPr lang="en-US" baseline="0" dirty="0" smtClean="0"/>
              <a:t>.</a:t>
            </a:r>
            <a:endParaRPr lang="en-US" dirty="0" smtClean="0"/>
          </a:p>
          <a:p>
            <a:r>
              <a:rPr lang="en-US" dirty="0" err="1" smtClean="0"/>
              <a:t>Textuur</a:t>
            </a:r>
            <a:r>
              <a:rPr lang="en-US" dirty="0" smtClean="0"/>
              <a:t> </a:t>
            </a:r>
            <a:r>
              <a:rPr lang="en-US" dirty="0" err="1" smtClean="0"/>
              <a:t>wordt</a:t>
            </a:r>
            <a:r>
              <a:rPr lang="en-US" dirty="0" smtClean="0"/>
              <a:t> </a:t>
            </a:r>
            <a:r>
              <a:rPr lang="en-US" dirty="0" err="1" smtClean="0"/>
              <a:t>berekend</a:t>
            </a:r>
            <a:r>
              <a:rPr lang="en-US" dirty="0" smtClean="0"/>
              <a:t> </a:t>
            </a:r>
            <a:r>
              <a:rPr lang="en-US" dirty="0" err="1" smtClean="0"/>
              <a:t>uit</a:t>
            </a:r>
            <a:r>
              <a:rPr lang="en-US" dirty="0" smtClean="0"/>
              <a:t> </a:t>
            </a:r>
            <a:r>
              <a:rPr lang="en-US" dirty="0" err="1" smtClean="0"/>
              <a:t>distributie</a:t>
            </a:r>
            <a:r>
              <a:rPr lang="en-US" baseline="0" dirty="0" smtClean="0"/>
              <a:t> van </a:t>
            </a:r>
            <a:r>
              <a:rPr lang="en-US" baseline="0" dirty="0" err="1" smtClean="0"/>
              <a:t>kleur</a:t>
            </a:r>
            <a:endParaRPr lang="en-US" dirty="0" smtClean="0"/>
          </a:p>
          <a:p>
            <a:r>
              <a:rPr lang="en-US" baseline="0" dirty="0" smtClean="0"/>
              <a:t>Y-as: </a:t>
            </a:r>
            <a:r>
              <a:rPr lang="en-US" dirty="0" smtClean="0"/>
              <a:t>Intensity</a:t>
            </a:r>
            <a:r>
              <a:rPr lang="en-US" baseline="0" dirty="0" smtClean="0"/>
              <a:t> </a:t>
            </a:r>
            <a:r>
              <a:rPr lang="en-US" baseline="0" dirty="0" err="1" smtClean="0"/>
              <a:t>waarden</a:t>
            </a:r>
            <a:endParaRPr lang="en-US" baseline="0" dirty="0" smtClean="0"/>
          </a:p>
          <a:p>
            <a:r>
              <a:rPr lang="en-US" baseline="0" dirty="0" smtClean="0"/>
              <a:t>X-as: Pixel index (</a:t>
            </a:r>
            <a:r>
              <a:rPr lang="en-US" baseline="0" dirty="0" err="1" smtClean="0"/>
              <a:t>dus</a:t>
            </a:r>
            <a:r>
              <a:rPr lang="en-US" baseline="0" dirty="0" smtClean="0"/>
              <a:t> </a:t>
            </a:r>
            <a:r>
              <a:rPr lang="en-US" baseline="0" dirty="0" err="1" smtClean="0"/>
              <a:t>afstand</a:t>
            </a:r>
            <a:r>
              <a:rPr lang="en-US" baseline="0" dirty="0" smtClean="0"/>
              <a:t>)</a:t>
            </a:r>
          </a:p>
          <a:p>
            <a:r>
              <a:rPr lang="en-US" baseline="0" dirty="0" err="1" smtClean="0"/>
              <a:t>Conclusie</a:t>
            </a:r>
            <a:r>
              <a:rPr lang="en-US" baseline="0" dirty="0" smtClean="0"/>
              <a:t>: Amplitude is </a:t>
            </a:r>
            <a:r>
              <a:rPr lang="en-US" baseline="0" dirty="0" err="1" smtClean="0"/>
              <a:t>groter</a:t>
            </a:r>
            <a:r>
              <a:rPr lang="en-US" baseline="0" dirty="0" smtClean="0"/>
              <a:t> </a:t>
            </a:r>
            <a:r>
              <a:rPr lang="en-US" baseline="0" dirty="0" err="1" smtClean="0"/>
              <a:t>bij</a:t>
            </a:r>
            <a:r>
              <a:rPr lang="en-US" baseline="0" dirty="0" smtClean="0"/>
              <a:t> neoplasia tov </a:t>
            </a:r>
            <a:r>
              <a:rPr lang="en-US" baseline="0" dirty="0" err="1" smtClean="0"/>
              <a:t>gezond</a:t>
            </a:r>
            <a:r>
              <a:rPr lang="en-US" baseline="0" dirty="0" smtClean="0"/>
              <a:t> </a:t>
            </a:r>
            <a:r>
              <a:rPr lang="en-US" baseline="0" dirty="0" err="1" smtClean="0"/>
              <a:t>weefsel</a:t>
            </a:r>
            <a:r>
              <a:rPr lang="en-US" baseline="0" dirty="0" smtClean="0"/>
              <a:t>.</a:t>
            </a:r>
            <a:br>
              <a:rPr lang="en-US" baseline="0" dirty="0" smtClean="0"/>
            </a:br>
            <a:r>
              <a:rPr lang="en-US" baseline="0" dirty="0" err="1" smtClean="0"/>
              <a:t>Frequentie</a:t>
            </a:r>
            <a:r>
              <a:rPr lang="en-US" baseline="0" dirty="0" smtClean="0"/>
              <a:t> is </a:t>
            </a:r>
            <a:r>
              <a:rPr lang="en-US" baseline="0" dirty="0" err="1" smtClean="0"/>
              <a:t>echter</a:t>
            </a:r>
            <a:r>
              <a:rPr lang="en-US" baseline="0" dirty="0" smtClean="0"/>
              <a:t> </a:t>
            </a:r>
            <a:r>
              <a:rPr lang="en-US" baseline="0" dirty="0" err="1" smtClean="0"/>
              <a:t>hoger</a:t>
            </a:r>
            <a:r>
              <a:rPr lang="en-US" baseline="0" dirty="0" smtClean="0"/>
              <a:t> </a:t>
            </a:r>
            <a:r>
              <a:rPr lang="en-US" baseline="0" dirty="0" err="1" smtClean="0"/>
              <a:t>bij</a:t>
            </a:r>
            <a:r>
              <a:rPr lang="en-US" baseline="0" dirty="0" smtClean="0"/>
              <a:t> NDBE.</a:t>
            </a:r>
            <a:endParaRPr lang="en-US" dirty="0"/>
          </a:p>
        </p:txBody>
      </p:sp>
      <p:sp>
        <p:nvSpPr>
          <p:cNvPr id="4" name="Tijdelijke aanduiding voor dianummer 3"/>
          <p:cNvSpPr>
            <a:spLocks noGrp="1"/>
          </p:cNvSpPr>
          <p:nvPr>
            <p:ph type="sldNum" sz="quarter" idx="10"/>
          </p:nvPr>
        </p:nvSpPr>
        <p:spPr/>
        <p:txBody>
          <a:bodyPr/>
          <a:lstStyle/>
          <a:p>
            <a:pPr marL="0" marR="0" lvl="0" indent="0" algn="r" defTabSz="914340" rtl="0" eaLnBrk="1" fontAlgn="auto" latinLnBrk="0" hangingPunct="1">
              <a:lnSpc>
                <a:spcPct val="100000"/>
              </a:lnSpc>
              <a:spcBef>
                <a:spcPts val="0"/>
              </a:spcBef>
              <a:spcAft>
                <a:spcPts val="0"/>
              </a:spcAft>
              <a:buClrTx/>
              <a:buSzTx/>
              <a:buFontTx/>
              <a:buNone/>
              <a:tabLst/>
              <a:defRPr/>
            </a:pPr>
            <a:fld id="{DCFBF9B8-41C7-4850-8744-ACE928419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063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23686" y="740450"/>
            <a:ext cx="4494742" cy="3702249"/>
          </a:xfrm>
        </p:spPr>
      </p:sp>
      <p:sp>
        <p:nvSpPr>
          <p:cNvPr id="3" name="Tijdelijke aanduiding voor notities 2"/>
          <p:cNvSpPr>
            <a:spLocks noGrp="1"/>
          </p:cNvSpPr>
          <p:nvPr>
            <p:ph type="body" idx="1"/>
          </p:nvPr>
        </p:nvSpPr>
        <p:spPr/>
        <p:txBody>
          <a:bodyPr/>
          <a:lstStyle/>
          <a:p>
            <a:r>
              <a:rPr lang="en-US" dirty="0" err="1" smtClean="0"/>
              <a:t>Dat</a:t>
            </a:r>
            <a:r>
              <a:rPr lang="en-US" dirty="0" smtClean="0"/>
              <a:t> </a:t>
            </a:r>
            <a:r>
              <a:rPr lang="en-US" dirty="0" err="1" smtClean="0"/>
              <a:t>kan</a:t>
            </a:r>
            <a:r>
              <a:rPr lang="en-US" dirty="0" smtClean="0"/>
              <a:t> </a:t>
            </a:r>
            <a:r>
              <a:rPr lang="en-US" dirty="0" err="1" smtClean="0"/>
              <a:t>gelukkig</a:t>
            </a:r>
            <a:r>
              <a:rPr lang="en-US" baseline="0" dirty="0" smtClean="0"/>
              <a:t> </a:t>
            </a:r>
            <a:r>
              <a:rPr lang="en-US" baseline="0" dirty="0" err="1" smtClean="0"/>
              <a:t>relatief</a:t>
            </a:r>
            <a:r>
              <a:rPr lang="en-US" baseline="0" dirty="0" smtClean="0"/>
              <a:t> </a:t>
            </a:r>
            <a:r>
              <a:rPr lang="en-US" baseline="0" dirty="0" err="1" smtClean="0"/>
              <a:t>eenvoudig</a:t>
            </a:r>
            <a:r>
              <a:rPr lang="en-US" baseline="0" dirty="0" smtClean="0"/>
              <a:t>: </a:t>
            </a:r>
            <a:r>
              <a:rPr lang="en-US" baseline="0" dirty="0" err="1" smtClean="0"/>
              <a:t>Kleur</a:t>
            </a:r>
            <a:r>
              <a:rPr lang="en-US" baseline="0" dirty="0" smtClean="0"/>
              <a:t> is </a:t>
            </a:r>
            <a:r>
              <a:rPr lang="en-US" baseline="0" dirty="0" err="1" smtClean="0"/>
              <a:t>immers</a:t>
            </a:r>
            <a:r>
              <a:rPr lang="en-US" baseline="0" dirty="0" smtClean="0"/>
              <a:t> </a:t>
            </a:r>
            <a:r>
              <a:rPr lang="en-US" baseline="0" dirty="0" err="1" smtClean="0"/>
              <a:t>terug</a:t>
            </a:r>
            <a:r>
              <a:rPr lang="en-US" baseline="0" dirty="0" smtClean="0"/>
              <a:t> te </a:t>
            </a:r>
            <a:r>
              <a:rPr lang="en-US" baseline="0" dirty="0" err="1" smtClean="0"/>
              <a:t>brengen</a:t>
            </a:r>
            <a:r>
              <a:rPr lang="en-US" baseline="0" dirty="0" smtClean="0"/>
              <a:t> </a:t>
            </a:r>
            <a:r>
              <a:rPr lang="en-US" baseline="0" dirty="0" err="1" smtClean="0"/>
              <a:t>naar</a:t>
            </a:r>
            <a:r>
              <a:rPr lang="en-US" baseline="0" dirty="0" smtClean="0"/>
              <a:t> </a:t>
            </a:r>
            <a:r>
              <a:rPr lang="en-US" baseline="0" dirty="0" err="1" smtClean="0"/>
              <a:t>een</a:t>
            </a:r>
            <a:r>
              <a:rPr lang="en-US" baseline="0" dirty="0" smtClean="0"/>
              <a:t> reeks </a:t>
            </a:r>
            <a:r>
              <a:rPr lang="en-US" baseline="0" dirty="0" err="1" smtClean="0"/>
              <a:t>getallen</a:t>
            </a:r>
            <a:r>
              <a:rPr lang="en-US" baseline="0" dirty="0" smtClean="0"/>
              <a:t> op de </a:t>
            </a:r>
            <a:r>
              <a:rPr lang="en-US" baseline="0" dirty="0" err="1" smtClean="0"/>
              <a:t>bekende</a:t>
            </a:r>
            <a:r>
              <a:rPr lang="en-US" baseline="0" dirty="0" smtClean="0"/>
              <a:t> </a:t>
            </a:r>
            <a:r>
              <a:rPr lang="en-US" baseline="0" dirty="0" err="1" smtClean="0"/>
              <a:t>primaire</a:t>
            </a:r>
            <a:r>
              <a:rPr lang="en-US" baseline="0" dirty="0" smtClean="0"/>
              <a:t> </a:t>
            </a:r>
            <a:r>
              <a:rPr lang="en-US" baseline="0" dirty="0" err="1" smtClean="0"/>
              <a:t>kleueren</a:t>
            </a:r>
            <a:r>
              <a:rPr lang="en-US" baseline="0" dirty="0" smtClean="0"/>
              <a:t> </a:t>
            </a:r>
            <a:r>
              <a:rPr lang="en-US" baseline="0" dirty="0" err="1" smtClean="0"/>
              <a:t>blauw</a:t>
            </a:r>
            <a:r>
              <a:rPr lang="en-US" baseline="0" dirty="0" smtClean="0"/>
              <a:t>, rood </a:t>
            </a:r>
            <a:r>
              <a:rPr lang="en-US" baseline="0" dirty="0" err="1" smtClean="0"/>
              <a:t>en</a:t>
            </a:r>
            <a:r>
              <a:rPr lang="en-US" baseline="0" dirty="0" smtClean="0"/>
              <a:t> </a:t>
            </a:r>
            <a:r>
              <a:rPr lang="en-US" baseline="0" dirty="0" err="1" smtClean="0"/>
              <a:t>groen</a:t>
            </a:r>
            <a:r>
              <a:rPr lang="en-US" baseline="0" dirty="0" smtClean="0"/>
              <a:t>. Per pixel </a:t>
            </a:r>
            <a:r>
              <a:rPr lang="en-US" baseline="0" dirty="0" err="1" smtClean="0"/>
              <a:t>kan</a:t>
            </a:r>
            <a:r>
              <a:rPr lang="en-US" baseline="0" dirty="0" smtClean="0"/>
              <a:t> </a:t>
            </a:r>
            <a:r>
              <a:rPr lang="en-US" baseline="0" dirty="0" err="1" smtClean="0"/>
              <a:t>een</a:t>
            </a:r>
            <a:r>
              <a:rPr lang="en-US" baseline="0" dirty="0" smtClean="0"/>
              <a:t> </a:t>
            </a:r>
            <a:r>
              <a:rPr lang="en-US" baseline="0" dirty="0" err="1" smtClean="0"/>
              <a:t>verhouding</a:t>
            </a:r>
            <a:r>
              <a:rPr lang="en-US" baseline="0" dirty="0" smtClean="0"/>
              <a:t> van </a:t>
            </a:r>
            <a:r>
              <a:rPr lang="en-US" baseline="0" dirty="0" err="1" smtClean="0"/>
              <a:t>deze</a:t>
            </a:r>
            <a:r>
              <a:rPr lang="en-US" baseline="0" dirty="0" smtClean="0"/>
              <a:t> </a:t>
            </a:r>
            <a:r>
              <a:rPr lang="en-US" baseline="0" dirty="0" err="1" smtClean="0"/>
              <a:t>drie</a:t>
            </a:r>
            <a:r>
              <a:rPr lang="en-US" baseline="0" dirty="0" smtClean="0"/>
              <a:t> </a:t>
            </a:r>
            <a:r>
              <a:rPr lang="en-US" baseline="0" dirty="0" err="1" smtClean="0"/>
              <a:t>kleuren</a:t>
            </a:r>
            <a:r>
              <a:rPr lang="en-US" baseline="0" dirty="0" smtClean="0"/>
              <a:t> </a:t>
            </a:r>
            <a:r>
              <a:rPr lang="en-US" baseline="0" dirty="0" err="1" smtClean="0"/>
              <a:t>worden</a:t>
            </a:r>
            <a:r>
              <a:rPr lang="en-US" baseline="0" dirty="0" smtClean="0"/>
              <a:t> </a:t>
            </a:r>
            <a:r>
              <a:rPr lang="en-US" baseline="0" dirty="0" err="1" smtClean="0"/>
              <a:t>berekend</a:t>
            </a:r>
            <a:r>
              <a:rPr lang="en-US" baseline="0" dirty="0" smtClean="0"/>
              <a:t>.</a:t>
            </a:r>
          </a:p>
          <a:p>
            <a:r>
              <a:rPr lang="en-US" baseline="0" dirty="0" smtClean="0"/>
              <a:t>Full HD = 1920 x 1080 pixels</a:t>
            </a:r>
            <a:endParaRPr lang="en-US" dirty="0"/>
          </a:p>
        </p:txBody>
      </p:sp>
      <p:sp>
        <p:nvSpPr>
          <p:cNvPr id="4" name="Tijdelijke aanduiding voor dianummer 3"/>
          <p:cNvSpPr>
            <a:spLocks noGrp="1"/>
          </p:cNvSpPr>
          <p:nvPr>
            <p:ph type="sldNum" sz="quarter" idx="10"/>
          </p:nvPr>
        </p:nvSpPr>
        <p:spPr/>
        <p:txBody>
          <a:bodyPr/>
          <a:lstStyle/>
          <a:p>
            <a:pPr marL="0" marR="0" lvl="0" indent="0" algn="r" defTabSz="914340" rtl="0" eaLnBrk="1" fontAlgn="auto" latinLnBrk="0" hangingPunct="1">
              <a:lnSpc>
                <a:spcPct val="100000"/>
              </a:lnSpc>
              <a:spcBef>
                <a:spcPts val="0"/>
              </a:spcBef>
              <a:spcAft>
                <a:spcPts val="0"/>
              </a:spcAft>
              <a:buClrTx/>
              <a:buSzTx/>
              <a:buFontTx/>
              <a:buNone/>
              <a:tabLst/>
              <a:defRPr/>
            </a:pPr>
            <a:fld id="{DCFBF9B8-41C7-4850-8744-ACE928419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063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23686" y="740450"/>
            <a:ext cx="4494742" cy="3702249"/>
          </a:xfrm>
        </p:spPr>
      </p:sp>
      <p:sp>
        <p:nvSpPr>
          <p:cNvPr id="3" name="Tijdelijke aanduiding voor notities 2"/>
          <p:cNvSpPr>
            <a:spLocks noGrp="1"/>
          </p:cNvSpPr>
          <p:nvPr>
            <p:ph type="body" idx="1"/>
          </p:nvPr>
        </p:nvSpPr>
        <p:spPr/>
        <p:txBody>
          <a:bodyPr/>
          <a:lstStyle/>
          <a:p>
            <a:r>
              <a:rPr lang="en-US" dirty="0" smtClean="0"/>
              <a:t>In het </a:t>
            </a:r>
            <a:r>
              <a:rPr lang="en-US" dirty="0" err="1" smtClean="0"/>
              <a:t>geval</a:t>
            </a:r>
            <a:r>
              <a:rPr lang="en-US" dirty="0" smtClean="0"/>
              <a:t> van Barrett </a:t>
            </a:r>
            <a:r>
              <a:rPr lang="en-US" dirty="0" err="1" smtClean="0"/>
              <a:t>neoplasie</a:t>
            </a:r>
            <a:r>
              <a:rPr lang="en-US" dirty="0" smtClean="0"/>
              <a:t> </a:t>
            </a:r>
            <a:r>
              <a:rPr lang="en-US" dirty="0" err="1" smtClean="0"/>
              <a:t>trainen</a:t>
            </a:r>
            <a:r>
              <a:rPr lang="en-US" baseline="0" dirty="0" smtClean="0"/>
              <a:t> </a:t>
            </a:r>
            <a:r>
              <a:rPr lang="en-US" baseline="0" dirty="0" err="1" smtClean="0"/>
              <a:t>wij</a:t>
            </a:r>
            <a:r>
              <a:rPr lang="en-US" baseline="0" dirty="0" smtClean="0"/>
              <a:t> het </a:t>
            </a:r>
            <a:r>
              <a:rPr lang="en-US" baseline="0" dirty="0" err="1" smtClean="0"/>
              <a:t>algoritme</a:t>
            </a:r>
            <a:r>
              <a:rPr lang="en-US" baseline="0" dirty="0" smtClean="0"/>
              <a:t> met de features </a:t>
            </a:r>
            <a:r>
              <a:rPr lang="en-US" baseline="0" dirty="0" err="1" smtClean="0"/>
              <a:t>kleur</a:t>
            </a:r>
            <a:r>
              <a:rPr lang="en-US" baseline="0" dirty="0" smtClean="0"/>
              <a:t> </a:t>
            </a:r>
            <a:r>
              <a:rPr lang="en-US" baseline="0" dirty="0" err="1" smtClean="0"/>
              <a:t>en</a:t>
            </a:r>
            <a:r>
              <a:rPr lang="en-US" baseline="0" dirty="0" smtClean="0"/>
              <a:t> </a:t>
            </a:r>
            <a:r>
              <a:rPr lang="en-US" baseline="0" dirty="0" err="1" smtClean="0"/>
              <a:t>textuur</a:t>
            </a:r>
            <a:r>
              <a:rPr lang="en-US" baseline="0" dirty="0" smtClean="0"/>
              <a:t>.</a:t>
            </a:r>
            <a:endParaRPr lang="en-US" dirty="0"/>
          </a:p>
        </p:txBody>
      </p:sp>
      <p:sp>
        <p:nvSpPr>
          <p:cNvPr id="4" name="Tijdelijke aanduiding voor dianummer 3"/>
          <p:cNvSpPr>
            <a:spLocks noGrp="1"/>
          </p:cNvSpPr>
          <p:nvPr>
            <p:ph type="sldNum" sz="quarter" idx="10"/>
          </p:nvPr>
        </p:nvSpPr>
        <p:spPr/>
        <p:txBody>
          <a:bodyPr/>
          <a:lstStyle/>
          <a:p>
            <a:pPr marL="0" marR="0" lvl="0" indent="0" algn="r" defTabSz="914340" rtl="0" eaLnBrk="1" fontAlgn="auto" latinLnBrk="0" hangingPunct="1">
              <a:lnSpc>
                <a:spcPct val="100000"/>
              </a:lnSpc>
              <a:spcBef>
                <a:spcPts val="0"/>
              </a:spcBef>
              <a:spcAft>
                <a:spcPts val="0"/>
              </a:spcAft>
              <a:buClrTx/>
              <a:buSzTx/>
              <a:buFontTx/>
              <a:buNone/>
              <a:tabLst/>
              <a:defRPr/>
            </a:pPr>
            <a:fld id="{DCFBF9B8-41C7-4850-8744-ACE928419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063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23686" y="740450"/>
            <a:ext cx="4494742" cy="3702249"/>
          </a:xfrm>
        </p:spPr>
      </p:sp>
      <p:sp>
        <p:nvSpPr>
          <p:cNvPr id="3" name="Tijdelijke aanduiding voor notities 2"/>
          <p:cNvSpPr>
            <a:spLocks noGrp="1"/>
          </p:cNvSpPr>
          <p:nvPr>
            <p:ph type="body" idx="1"/>
          </p:nvPr>
        </p:nvSpPr>
        <p:spPr/>
        <p:txBody>
          <a:bodyPr/>
          <a:lstStyle/>
          <a:p>
            <a:r>
              <a:rPr lang="en-US" dirty="0" err="1" smtClean="0"/>
              <a:t>Wanneer</a:t>
            </a:r>
            <a:r>
              <a:rPr lang="en-US" dirty="0" smtClean="0"/>
              <a:t> </a:t>
            </a:r>
            <a:r>
              <a:rPr lang="en-US" dirty="0" err="1" smtClean="0"/>
              <a:t>dan</a:t>
            </a:r>
            <a:r>
              <a:rPr lang="en-US" dirty="0" smtClean="0"/>
              <a:t> </a:t>
            </a:r>
            <a:r>
              <a:rPr lang="en-US" dirty="0" err="1" smtClean="0"/>
              <a:t>een</a:t>
            </a:r>
            <a:r>
              <a:rPr lang="en-US" dirty="0" smtClean="0"/>
              <a:t> </a:t>
            </a:r>
            <a:r>
              <a:rPr lang="en-US" dirty="0" err="1" smtClean="0"/>
              <a:t>bepaalde</a:t>
            </a:r>
            <a:r>
              <a:rPr lang="en-US" dirty="0" smtClean="0"/>
              <a:t> </a:t>
            </a:r>
            <a:r>
              <a:rPr lang="en-US" dirty="0" err="1" smtClean="0"/>
              <a:t>drempelwaarde</a:t>
            </a:r>
            <a:r>
              <a:rPr lang="en-US" baseline="0" dirty="0" smtClean="0"/>
              <a:t> </a:t>
            </a:r>
            <a:r>
              <a:rPr lang="en-US" baseline="0" dirty="0" err="1" smtClean="0"/>
              <a:t>wordt</a:t>
            </a:r>
            <a:r>
              <a:rPr lang="en-US" baseline="0" dirty="0" smtClean="0"/>
              <a:t> </a:t>
            </a:r>
            <a:r>
              <a:rPr lang="en-US" baseline="0" dirty="0" err="1" smtClean="0"/>
              <a:t>bereikt</a:t>
            </a:r>
            <a:r>
              <a:rPr lang="en-US" baseline="0" dirty="0" smtClean="0"/>
              <a:t>, </a:t>
            </a:r>
            <a:r>
              <a:rPr lang="en-US" baseline="0" dirty="0" err="1" smtClean="0"/>
              <a:t>kan</a:t>
            </a:r>
            <a:r>
              <a:rPr lang="en-US" baseline="0" dirty="0" smtClean="0"/>
              <a:t> het </a:t>
            </a:r>
            <a:r>
              <a:rPr lang="en-US" baseline="0" dirty="0" err="1" smtClean="0"/>
              <a:t>algoritme</a:t>
            </a:r>
            <a:r>
              <a:rPr lang="en-US" baseline="0" dirty="0" smtClean="0"/>
              <a:t> </a:t>
            </a:r>
            <a:r>
              <a:rPr lang="en-US" baseline="0" dirty="0" err="1" smtClean="0"/>
              <a:t>voorspellen</a:t>
            </a:r>
            <a:r>
              <a:rPr lang="en-US" baseline="0" dirty="0" smtClean="0"/>
              <a:t> of </a:t>
            </a:r>
            <a:r>
              <a:rPr lang="en-US" baseline="0" dirty="0" err="1" smtClean="0"/>
              <a:t>er</a:t>
            </a:r>
            <a:r>
              <a:rPr lang="en-US" baseline="0" dirty="0" smtClean="0"/>
              <a:t> </a:t>
            </a:r>
            <a:r>
              <a:rPr lang="en-US" baseline="0" dirty="0" err="1" smtClean="0"/>
              <a:t>neoplasie</a:t>
            </a:r>
            <a:r>
              <a:rPr lang="en-US" baseline="0" dirty="0" smtClean="0"/>
              <a:t> </a:t>
            </a:r>
            <a:r>
              <a:rPr lang="en-US" baseline="0" dirty="0" err="1" smtClean="0"/>
              <a:t>aanwezig</a:t>
            </a:r>
            <a:r>
              <a:rPr lang="en-US" baseline="0" dirty="0" smtClean="0"/>
              <a:t> is.</a:t>
            </a:r>
            <a:endParaRPr lang="en-US" dirty="0"/>
          </a:p>
        </p:txBody>
      </p:sp>
      <p:sp>
        <p:nvSpPr>
          <p:cNvPr id="4" name="Tijdelijke aanduiding voor dianummer 3"/>
          <p:cNvSpPr>
            <a:spLocks noGrp="1"/>
          </p:cNvSpPr>
          <p:nvPr>
            <p:ph type="sldNum" sz="quarter" idx="10"/>
          </p:nvPr>
        </p:nvSpPr>
        <p:spPr/>
        <p:txBody>
          <a:bodyPr/>
          <a:lstStyle/>
          <a:p>
            <a:pPr marL="0" marR="0" lvl="0" indent="0" algn="r" defTabSz="914340" rtl="0" eaLnBrk="1" fontAlgn="auto" latinLnBrk="0" hangingPunct="1">
              <a:lnSpc>
                <a:spcPct val="100000"/>
              </a:lnSpc>
              <a:spcBef>
                <a:spcPts val="0"/>
              </a:spcBef>
              <a:spcAft>
                <a:spcPts val="0"/>
              </a:spcAft>
              <a:buClrTx/>
              <a:buSzTx/>
              <a:buFontTx/>
              <a:buNone/>
              <a:tabLst/>
              <a:defRPr/>
            </a:pPr>
            <a:fld id="{DCFBF9B8-41C7-4850-8744-ACE928419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06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49FEC4F-946B-D849-9A0B-3A57342D1F74}" type="slidenum">
              <a:rPr lang="nl-NL"/>
              <a:pPr eaLnBrk="1" hangingPunct="1"/>
              <a:t>3</a:t>
            </a:fld>
            <a:endParaRPr lang="nl-NL"/>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10324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5A9740-BD37-4DCA-BDC4-7DBBAE15FA30}" type="slidenum">
              <a:rPr lang="nl-NL" smtClean="0"/>
              <a:t>33</a:t>
            </a:fld>
            <a:endParaRPr lang="nl-NL"/>
          </a:p>
        </p:txBody>
      </p:sp>
    </p:spTree>
    <p:extLst>
      <p:ext uri="{BB962C8B-B14F-4D97-AF65-F5344CB8AC3E}">
        <p14:creationId xmlns:p14="http://schemas.microsoft.com/office/powerpoint/2010/main" val="2477285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23686" y="740450"/>
            <a:ext cx="4494742" cy="3702249"/>
          </a:xfrm>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solidFill>
                  <a:schemeClr val="tx1"/>
                </a:solidFill>
              </a:rPr>
              <a:t>Vervolgens</a:t>
            </a:r>
            <a:r>
              <a:rPr lang="en-GB" sz="1200" dirty="0" smtClean="0">
                <a:solidFill>
                  <a:schemeClr val="tx1"/>
                </a:solidFill>
              </a:rPr>
              <a:t> </a:t>
            </a:r>
            <a:r>
              <a:rPr lang="en-GB" sz="1200" dirty="0" err="1" smtClean="0">
                <a:solidFill>
                  <a:schemeClr val="tx1"/>
                </a:solidFill>
              </a:rPr>
              <a:t>werden</a:t>
            </a:r>
            <a:r>
              <a:rPr lang="en-GB" sz="1200" dirty="0" smtClean="0">
                <a:solidFill>
                  <a:schemeClr val="tx1"/>
                </a:solidFill>
              </a:rPr>
              <a:t> de </a:t>
            </a:r>
            <a:r>
              <a:rPr lang="en-GB" sz="1200" dirty="0" err="1" smtClean="0">
                <a:solidFill>
                  <a:schemeClr val="tx1"/>
                </a:solidFill>
              </a:rPr>
              <a:t>afwijkingen</a:t>
            </a:r>
            <a:r>
              <a:rPr lang="en-GB" sz="1200" baseline="0" dirty="0" smtClean="0">
                <a:solidFill>
                  <a:schemeClr val="tx1"/>
                </a:solidFill>
              </a:rPr>
              <a:t> op </a:t>
            </a:r>
            <a:r>
              <a:rPr lang="en-GB" sz="1200" dirty="0" err="1" smtClean="0">
                <a:solidFill>
                  <a:schemeClr val="tx1"/>
                </a:solidFill>
              </a:rPr>
              <a:t>deze</a:t>
            </a:r>
            <a:r>
              <a:rPr lang="en-GB" sz="1200" baseline="0" dirty="0" smtClean="0">
                <a:solidFill>
                  <a:schemeClr val="tx1"/>
                </a:solidFill>
              </a:rPr>
              <a:t> </a:t>
            </a:r>
            <a:r>
              <a:rPr lang="en-GB" sz="1200" baseline="0" dirty="0" err="1" smtClean="0">
                <a:solidFill>
                  <a:schemeClr val="tx1"/>
                </a:solidFill>
              </a:rPr>
              <a:t>afbeeldingen</a:t>
            </a:r>
            <a:r>
              <a:rPr lang="en-GB" sz="1200" baseline="0" dirty="0" smtClean="0">
                <a:solidFill>
                  <a:schemeClr val="tx1"/>
                </a:solidFill>
              </a:rPr>
              <a:t> door 6 </a:t>
            </a:r>
            <a:r>
              <a:rPr lang="en-GB" sz="1200" baseline="0" dirty="0" err="1" smtClean="0">
                <a:solidFill>
                  <a:schemeClr val="tx1"/>
                </a:solidFill>
              </a:rPr>
              <a:t>internationale</a:t>
            </a:r>
            <a:r>
              <a:rPr lang="en-GB" sz="1200" baseline="0" dirty="0" smtClean="0">
                <a:solidFill>
                  <a:schemeClr val="tx1"/>
                </a:solidFill>
              </a:rPr>
              <a:t> experts </a:t>
            </a:r>
            <a:r>
              <a:rPr lang="en-GB" sz="1200" baseline="0" dirty="0" err="1" smtClean="0">
                <a:solidFill>
                  <a:schemeClr val="tx1"/>
                </a:solidFill>
              </a:rPr>
              <a:t>gedelineerd</a:t>
            </a:r>
            <a:r>
              <a:rPr lang="en-GB" sz="1200" baseline="0" dirty="0" smtClean="0">
                <a:solidFill>
                  <a:schemeClr val="tx1"/>
                </a:solidFill>
              </a:rPr>
              <a:t> om </a:t>
            </a:r>
            <a:r>
              <a:rPr lang="en-GB" sz="1200" baseline="0" dirty="0" err="1" smtClean="0">
                <a:solidFill>
                  <a:schemeClr val="tx1"/>
                </a:solidFill>
              </a:rPr>
              <a:t>een</a:t>
            </a:r>
            <a:r>
              <a:rPr lang="en-GB" sz="1200" baseline="0" dirty="0" smtClean="0">
                <a:solidFill>
                  <a:schemeClr val="tx1"/>
                </a:solidFill>
              </a:rPr>
              <a:t> ground truth te </a:t>
            </a:r>
            <a:r>
              <a:rPr lang="en-GB" sz="1200" baseline="0" dirty="0" err="1" smtClean="0">
                <a:solidFill>
                  <a:schemeClr val="tx1"/>
                </a:solidFill>
              </a:rPr>
              <a:t>verkrijgen</a:t>
            </a:r>
            <a:r>
              <a:rPr lang="en-GB" sz="1200" baseline="0" dirty="0" smtClean="0">
                <a:solidFill>
                  <a:schemeClr val="tx1"/>
                </a:solidFill>
              </a:rPr>
              <a:t> die </a:t>
            </a:r>
            <a:r>
              <a:rPr lang="en-GB" sz="1200" baseline="0" dirty="0" err="1" smtClean="0">
                <a:solidFill>
                  <a:schemeClr val="tx1"/>
                </a:solidFill>
              </a:rPr>
              <a:t>gebruikt</a:t>
            </a:r>
            <a:r>
              <a:rPr lang="en-GB" sz="1200" baseline="0" dirty="0" smtClean="0">
                <a:solidFill>
                  <a:schemeClr val="tx1"/>
                </a:solidFill>
              </a:rPr>
              <a:t> </a:t>
            </a:r>
            <a:r>
              <a:rPr lang="en-GB" sz="1200" baseline="0" dirty="0" err="1" smtClean="0">
                <a:solidFill>
                  <a:schemeClr val="tx1"/>
                </a:solidFill>
              </a:rPr>
              <a:t>kon</a:t>
            </a:r>
            <a:r>
              <a:rPr lang="en-GB" sz="1200" baseline="0" dirty="0" smtClean="0">
                <a:solidFill>
                  <a:schemeClr val="tx1"/>
                </a:solidFill>
              </a:rPr>
              <a:t> </a:t>
            </a:r>
            <a:r>
              <a:rPr lang="en-GB" sz="1200" baseline="0" dirty="0" err="1" smtClean="0">
                <a:solidFill>
                  <a:schemeClr val="tx1"/>
                </a:solidFill>
              </a:rPr>
              <a:t>worden</a:t>
            </a:r>
            <a:r>
              <a:rPr lang="en-GB" sz="1200" baseline="0" dirty="0" smtClean="0">
                <a:solidFill>
                  <a:schemeClr val="tx1"/>
                </a:solidFill>
              </a:rPr>
              <a:t> om het </a:t>
            </a:r>
            <a:r>
              <a:rPr lang="en-GB" sz="1200" baseline="0" dirty="0" err="1" smtClean="0">
                <a:solidFill>
                  <a:schemeClr val="tx1"/>
                </a:solidFill>
              </a:rPr>
              <a:t>algoritme</a:t>
            </a:r>
            <a:r>
              <a:rPr lang="en-GB" sz="1200" baseline="0" dirty="0" smtClean="0">
                <a:solidFill>
                  <a:schemeClr val="tx1"/>
                </a:solidFill>
              </a:rPr>
              <a:t> te </a:t>
            </a:r>
            <a:r>
              <a:rPr lang="en-GB" sz="1200" baseline="0" dirty="0" err="1" smtClean="0">
                <a:solidFill>
                  <a:schemeClr val="tx1"/>
                </a:solidFill>
              </a:rPr>
              <a:t>leren</a:t>
            </a:r>
            <a:r>
              <a:rPr lang="en-GB" sz="1200" baseline="0" dirty="0" smtClean="0">
                <a:solidFill>
                  <a:schemeClr val="tx1"/>
                </a:solidFill>
              </a:rPr>
              <a:t> wat </a:t>
            </a:r>
            <a:r>
              <a:rPr lang="en-GB" sz="1200" baseline="0" dirty="0" err="1" smtClean="0">
                <a:solidFill>
                  <a:schemeClr val="tx1"/>
                </a:solidFill>
              </a:rPr>
              <a:t>afwijkend</a:t>
            </a:r>
            <a:r>
              <a:rPr lang="en-GB" sz="1200" baseline="0" dirty="0" smtClean="0">
                <a:solidFill>
                  <a:schemeClr val="tx1"/>
                </a:solidFill>
              </a:rPr>
              <a:t> is.</a:t>
            </a:r>
            <a:br>
              <a:rPr lang="en-GB" sz="1200" baseline="0" dirty="0" smtClean="0">
                <a:solidFill>
                  <a:schemeClr val="tx1"/>
                </a:solidFill>
              </a:rPr>
            </a:br>
            <a:r>
              <a:rPr lang="en-GB" sz="1200" baseline="0" dirty="0" err="1" smtClean="0">
                <a:solidFill>
                  <a:schemeClr val="tx1"/>
                </a:solidFill>
              </a:rPr>
              <a:t>Dit</a:t>
            </a:r>
            <a:r>
              <a:rPr lang="en-GB" sz="1200" baseline="0" dirty="0" smtClean="0">
                <a:solidFill>
                  <a:schemeClr val="tx1"/>
                </a:solidFill>
              </a:rPr>
              <a:t> </a:t>
            </a:r>
            <a:r>
              <a:rPr lang="en-GB" sz="1200" baseline="0" dirty="0" err="1" smtClean="0">
                <a:solidFill>
                  <a:schemeClr val="tx1"/>
                </a:solidFill>
              </a:rPr>
              <a:t>deden</a:t>
            </a:r>
            <a:r>
              <a:rPr lang="en-GB" sz="1200" baseline="0" dirty="0" smtClean="0">
                <a:solidFill>
                  <a:schemeClr val="tx1"/>
                </a:solidFill>
              </a:rPr>
              <a:t> </a:t>
            </a:r>
            <a:r>
              <a:rPr lang="en-GB" sz="1200" baseline="0" dirty="0" err="1" smtClean="0">
                <a:solidFill>
                  <a:schemeClr val="tx1"/>
                </a:solidFill>
              </a:rPr>
              <a:t>zij</a:t>
            </a:r>
            <a:r>
              <a:rPr lang="en-GB" sz="1200" baseline="0" dirty="0" smtClean="0">
                <a:solidFill>
                  <a:schemeClr val="tx1"/>
                </a:solidFill>
              </a:rPr>
              <a:t> met </a:t>
            </a:r>
            <a:r>
              <a:rPr lang="en-GB" sz="1200" baseline="0" dirty="0" err="1" smtClean="0">
                <a:solidFill>
                  <a:schemeClr val="tx1"/>
                </a:solidFill>
              </a:rPr>
              <a:t>behulp</a:t>
            </a:r>
            <a:r>
              <a:rPr lang="en-GB" sz="1200" baseline="0" dirty="0" smtClean="0">
                <a:solidFill>
                  <a:schemeClr val="tx1"/>
                </a:solidFill>
              </a:rPr>
              <a:t> van </a:t>
            </a:r>
            <a:r>
              <a:rPr lang="en-GB" sz="1200" baseline="0" dirty="0" err="1" smtClean="0">
                <a:solidFill>
                  <a:schemeClr val="tx1"/>
                </a:solidFill>
              </a:rPr>
              <a:t>een</a:t>
            </a:r>
            <a:r>
              <a:rPr lang="en-GB" sz="1200" baseline="0" dirty="0" smtClean="0">
                <a:solidFill>
                  <a:schemeClr val="tx1"/>
                </a:solidFill>
              </a:rPr>
              <a:t> online software tool.</a:t>
            </a:r>
            <a:endParaRPr lang="en-GB" sz="1200" dirty="0" smtClean="0">
              <a:solidFill>
                <a:schemeClr val="tx1"/>
              </a:solidFill>
            </a:endParaRPr>
          </a:p>
        </p:txBody>
      </p:sp>
      <p:sp>
        <p:nvSpPr>
          <p:cNvPr id="4" name="Tijdelijke aanduiding voor dianummer 3"/>
          <p:cNvSpPr>
            <a:spLocks noGrp="1"/>
          </p:cNvSpPr>
          <p:nvPr>
            <p:ph type="sldNum" sz="quarter" idx="10"/>
          </p:nvPr>
        </p:nvSpPr>
        <p:spPr/>
        <p:txBody>
          <a:bodyPr/>
          <a:lstStyle/>
          <a:p>
            <a:pPr marL="0" marR="0" lvl="0" indent="0" algn="r" defTabSz="914340" rtl="0" eaLnBrk="1" fontAlgn="auto" latinLnBrk="0" hangingPunct="1">
              <a:lnSpc>
                <a:spcPct val="100000"/>
              </a:lnSpc>
              <a:spcBef>
                <a:spcPts val="0"/>
              </a:spcBef>
              <a:spcAft>
                <a:spcPts val="0"/>
              </a:spcAft>
              <a:buClrTx/>
              <a:buSzTx/>
              <a:buFontTx/>
              <a:buNone/>
              <a:tabLst/>
              <a:defRPr/>
            </a:pPr>
            <a:fld id="{DCFBF9B8-41C7-4850-8744-ACE928419D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1110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kern="1200" dirty="0" err="1">
                <a:solidFill>
                  <a:schemeClr val="tx1"/>
                </a:solidFill>
                <a:effectLst/>
                <a:latin typeface="Univers 45 Light" charset="0"/>
                <a:ea typeface="+mn-ea"/>
                <a:cs typeface="+mn-cs"/>
              </a:rPr>
              <a:t>Thank</a:t>
            </a:r>
            <a:r>
              <a:rPr lang="nl-NL" sz="1200" kern="1200" dirty="0">
                <a:solidFill>
                  <a:schemeClr val="tx1"/>
                </a:solidFill>
                <a:effectLst/>
                <a:latin typeface="Univers 45 Light" charset="0"/>
                <a:ea typeface="+mn-ea"/>
                <a:cs typeface="+mn-cs"/>
              </a:rPr>
              <a:t> </a:t>
            </a:r>
            <a:r>
              <a:rPr lang="nl-NL" sz="1200" kern="1200" dirty="0" err="1">
                <a:solidFill>
                  <a:schemeClr val="tx1"/>
                </a:solidFill>
                <a:effectLst/>
                <a:latin typeface="Univers 45 Light" charset="0"/>
                <a:ea typeface="+mn-ea"/>
                <a:cs typeface="+mn-cs"/>
              </a:rPr>
              <a:t>you</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for</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the</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introduction</a:t>
            </a:r>
            <a:r>
              <a:rPr lang="nl-NL" sz="1200" kern="1200" baseline="0" dirty="0">
                <a:solidFill>
                  <a:schemeClr val="tx1"/>
                </a:solidFill>
                <a:effectLst/>
                <a:latin typeface="Univers 45 Light" charset="0"/>
                <a:ea typeface="+mn-ea"/>
                <a:cs typeface="+mn-cs"/>
              </a:rPr>
              <a:t>. Ladies </a:t>
            </a:r>
            <a:r>
              <a:rPr lang="nl-NL" sz="1200" kern="1200" baseline="0" dirty="0" err="1">
                <a:solidFill>
                  <a:schemeClr val="tx1"/>
                </a:solidFill>
                <a:effectLst/>
                <a:latin typeface="Univers 45 Light" charset="0"/>
                <a:ea typeface="+mn-ea"/>
                <a:cs typeface="+mn-cs"/>
              </a:rPr>
              <a:t>and</a:t>
            </a:r>
            <a:r>
              <a:rPr lang="nl-NL" sz="1200" kern="1200" baseline="0" dirty="0">
                <a:solidFill>
                  <a:schemeClr val="tx1"/>
                </a:solidFill>
                <a:effectLst/>
                <a:latin typeface="Univers 45 Light" charset="0"/>
                <a:ea typeface="+mn-ea"/>
                <a:cs typeface="+mn-cs"/>
              </a:rPr>
              <a:t> gentleman, I </a:t>
            </a:r>
            <a:r>
              <a:rPr lang="nl-NL" sz="1200" kern="1200" baseline="0" dirty="0" err="1">
                <a:solidFill>
                  <a:schemeClr val="tx1"/>
                </a:solidFill>
                <a:effectLst/>
                <a:latin typeface="Univers 45 Light" charset="0"/>
                <a:ea typeface="+mn-ea"/>
                <a:cs typeface="+mn-cs"/>
              </a:rPr>
              <a:t>am</a:t>
            </a:r>
            <a:r>
              <a:rPr lang="nl-NL" sz="1200" kern="1200" baseline="0" dirty="0">
                <a:solidFill>
                  <a:schemeClr val="tx1"/>
                </a:solidFill>
                <a:effectLst/>
                <a:latin typeface="Univers 45 Light" charset="0"/>
                <a:ea typeface="+mn-ea"/>
                <a:cs typeface="+mn-cs"/>
              </a:rPr>
              <a:t> happy </a:t>
            </a:r>
            <a:r>
              <a:rPr lang="nl-NL" sz="1200" kern="1200" baseline="0" dirty="0" err="1">
                <a:solidFill>
                  <a:schemeClr val="tx1"/>
                </a:solidFill>
                <a:effectLst/>
                <a:latin typeface="Univers 45 Light" charset="0"/>
                <a:ea typeface="+mn-ea"/>
                <a:cs typeface="+mn-cs"/>
              </a:rPr>
              <a:t>to</a:t>
            </a:r>
            <a:r>
              <a:rPr lang="nl-NL" sz="1200" kern="1200" baseline="0" dirty="0">
                <a:solidFill>
                  <a:schemeClr val="tx1"/>
                </a:solidFill>
                <a:effectLst/>
                <a:latin typeface="Univers 45 Light" charset="0"/>
                <a:ea typeface="+mn-ea"/>
                <a:cs typeface="+mn-cs"/>
              </a:rPr>
              <a:t> present </a:t>
            </a:r>
            <a:r>
              <a:rPr lang="nl-NL" sz="1200" kern="1200" baseline="0" dirty="0" err="1">
                <a:solidFill>
                  <a:schemeClr val="tx1"/>
                </a:solidFill>
                <a:effectLst/>
                <a:latin typeface="Univers 45 Light" charset="0"/>
                <a:ea typeface="+mn-ea"/>
                <a:cs typeface="+mn-cs"/>
              </a:rPr>
              <a:t>to</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you</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the</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results</a:t>
            </a:r>
            <a:r>
              <a:rPr lang="nl-NL" sz="1200" kern="1200" baseline="0" dirty="0">
                <a:solidFill>
                  <a:schemeClr val="tx1"/>
                </a:solidFill>
                <a:effectLst/>
                <a:latin typeface="Univers 45 Light" charset="0"/>
                <a:ea typeface="+mn-ea"/>
                <a:cs typeface="+mn-cs"/>
              </a:rPr>
              <a:t> of </a:t>
            </a:r>
            <a:r>
              <a:rPr lang="nl-NL" sz="1200" kern="1200" baseline="0" dirty="0" err="1">
                <a:solidFill>
                  <a:schemeClr val="tx1"/>
                </a:solidFill>
                <a:effectLst/>
                <a:latin typeface="Univers 45 Light" charset="0"/>
                <a:ea typeface="+mn-ea"/>
                <a:cs typeface="+mn-cs"/>
              </a:rPr>
              <a:t>the</a:t>
            </a:r>
            <a:r>
              <a:rPr lang="nl-NL" sz="1200" kern="1200" baseline="0" dirty="0">
                <a:solidFill>
                  <a:schemeClr val="tx1"/>
                </a:solidFill>
                <a:effectLst/>
                <a:latin typeface="Univers 45 Light" charset="0"/>
                <a:ea typeface="+mn-ea"/>
                <a:cs typeface="+mn-cs"/>
              </a:rPr>
              <a:t> second ARGOS project</a:t>
            </a:r>
            <a:r>
              <a:rPr lang="nl-NL" sz="1200" kern="1200" baseline="0" dirty="0">
                <a:solidFill>
                  <a:schemeClr val="tx1"/>
                </a:solidFill>
                <a:effectLst/>
                <a:latin typeface="Calibri" panose="020F0502020204030204" pitchFamily="34" charset="0"/>
                <a:ea typeface="+mn-ea"/>
                <a:cs typeface="+mn-cs"/>
              </a:rPr>
              <a:t>:</a:t>
            </a:r>
            <a:r>
              <a:rPr lang="nl-NL" sz="1200" kern="1200" baseline="0" dirty="0">
                <a:solidFill>
                  <a:schemeClr val="tx1"/>
                </a:solidFill>
                <a:effectLst/>
                <a:latin typeface="Univers 45 Light" charset="0"/>
                <a:ea typeface="+mn-ea"/>
                <a:cs typeface="+mn-cs"/>
              </a:rPr>
              <a:t> The development of </a:t>
            </a:r>
            <a:r>
              <a:rPr lang="nl-NL" sz="1200" kern="1200" baseline="0" dirty="0" err="1">
                <a:solidFill>
                  <a:schemeClr val="tx1"/>
                </a:solidFill>
                <a:effectLst/>
                <a:latin typeface="Univers 45 Light" charset="0"/>
                <a:ea typeface="+mn-ea"/>
                <a:cs typeface="+mn-cs"/>
              </a:rPr>
              <a:t>an</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endoscopic</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deep</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learning</a:t>
            </a:r>
            <a:r>
              <a:rPr lang="nl-NL" sz="1200" kern="1200" baseline="0" dirty="0">
                <a:solidFill>
                  <a:schemeClr val="tx1"/>
                </a:solidFill>
                <a:effectLst/>
                <a:latin typeface="Univers 45 Light" charset="0"/>
                <a:ea typeface="+mn-ea"/>
                <a:cs typeface="+mn-cs"/>
              </a:rPr>
              <a:t> computer </a:t>
            </a:r>
            <a:r>
              <a:rPr lang="nl-NL" sz="1200" kern="1200" baseline="0" dirty="0" err="1">
                <a:solidFill>
                  <a:schemeClr val="tx1"/>
                </a:solidFill>
                <a:effectLst/>
                <a:latin typeface="Univers 45 Light" charset="0"/>
                <a:ea typeface="+mn-ea"/>
                <a:cs typeface="+mn-cs"/>
              </a:rPr>
              <a:t>aided</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detection</a:t>
            </a:r>
            <a:r>
              <a:rPr lang="nl-NL" sz="1200" kern="1200" baseline="0" dirty="0">
                <a:solidFill>
                  <a:schemeClr val="tx1"/>
                </a:solidFill>
                <a:effectLst/>
                <a:latin typeface="Univers 45 Light" charset="0"/>
                <a:ea typeface="+mn-ea"/>
                <a:cs typeface="+mn-cs"/>
              </a:rPr>
              <a:t> system </a:t>
            </a:r>
            <a:r>
              <a:rPr lang="nl-NL" sz="1200" kern="1200" baseline="0" dirty="0" err="1">
                <a:solidFill>
                  <a:schemeClr val="tx1"/>
                </a:solidFill>
                <a:effectLst/>
                <a:latin typeface="Univers 45 Light" charset="0"/>
                <a:ea typeface="+mn-ea"/>
                <a:cs typeface="+mn-cs"/>
              </a:rPr>
              <a:t>for</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Barrett’s</a:t>
            </a:r>
            <a:r>
              <a:rPr lang="nl-NL" sz="1200" kern="1200" baseline="0" dirty="0">
                <a:solidFill>
                  <a:schemeClr val="tx1"/>
                </a:solidFill>
                <a:effectLst/>
                <a:latin typeface="Univers 45 Light" charset="0"/>
                <a:ea typeface="+mn-ea"/>
                <a:cs typeface="+mn-cs"/>
              </a:rPr>
              <a:t> </a:t>
            </a:r>
            <a:r>
              <a:rPr lang="nl-NL" sz="1200" kern="1200" baseline="0" dirty="0" err="1">
                <a:solidFill>
                  <a:schemeClr val="tx1"/>
                </a:solidFill>
                <a:effectLst/>
                <a:latin typeface="Univers 45 Light" charset="0"/>
                <a:ea typeface="+mn-ea"/>
                <a:cs typeface="+mn-cs"/>
              </a:rPr>
              <a:t>neoplasia</a:t>
            </a:r>
            <a:r>
              <a:rPr lang="nl-NL" sz="1200" kern="1200" baseline="0" dirty="0">
                <a:solidFill>
                  <a:schemeClr val="tx1"/>
                </a:solidFill>
                <a:effectLst/>
                <a:latin typeface="Univers 45 Light" charset="0"/>
                <a:ea typeface="+mn-ea"/>
                <a:cs typeface="+mn-cs"/>
              </a:rPr>
              <a:t>.</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0116F-6BB6-B344-A6C2-420187FA5A05}" type="slidenum">
              <a:rPr kumimoji="0" lang="nl-NL" sz="1200" b="0" i="0" u="none" strike="noStrike" kern="1200" cap="none" spc="0" normalizeH="0" baseline="0" noProof="0" smtClean="0">
                <a:ln>
                  <a:noFill/>
                </a:ln>
                <a:solidFill>
                  <a:prstClr val="black"/>
                </a:solidFill>
                <a:effectLst/>
                <a:uLnTx/>
                <a:uFillTx/>
                <a:latin typeface="Univers 45 Light"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dirty="0">
              <a:ln>
                <a:noFill/>
              </a:ln>
              <a:solidFill>
                <a:prstClr val="black"/>
              </a:solidFill>
              <a:effectLst/>
              <a:uLnTx/>
              <a:uFillTx/>
              <a:latin typeface="Univers 45 Light" charset="0"/>
              <a:ea typeface="+mn-ea"/>
              <a:cs typeface="+mn-cs"/>
            </a:endParaRPr>
          </a:p>
        </p:txBody>
      </p:sp>
    </p:spTree>
    <p:extLst>
      <p:ext uri="{BB962C8B-B14F-4D97-AF65-F5344CB8AC3E}">
        <p14:creationId xmlns:p14="http://schemas.microsoft.com/office/powerpoint/2010/main" val="3350425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0116F-6BB6-B344-A6C2-420187FA5A05}" type="slidenum">
              <a:rPr kumimoji="0" lang="nl-NL" sz="1200" b="0" i="0" u="none" strike="noStrike" kern="1200" cap="none" spc="0" normalizeH="0" baseline="0" noProof="0" smtClean="0">
                <a:ln>
                  <a:noFill/>
                </a:ln>
                <a:solidFill>
                  <a:prstClr val="black"/>
                </a:solidFill>
                <a:effectLst/>
                <a:uLnTx/>
                <a:uFillTx/>
                <a:latin typeface="Univers 45 Light"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dirty="0">
              <a:ln>
                <a:noFill/>
              </a:ln>
              <a:solidFill>
                <a:prstClr val="black"/>
              </a:solidFill>
              <a:effectLst/>
              <a:uLnTx/>
              <a:uFillTx/>
              <a:latin typeface="Univers 45 Light" charset="0"/>
              <a:ea typeface="+mn-ea"/>
              <a:cs typeface="+mn-cs"/>
            </a:endParaRPr>
          </a:p>
        </p:txBody>
      </p:sp>
    </p:spTree>
    <p:extLst>
      <p:ext uri="{BB962C8B-B14F-4D97-AF65-F5344CB8AC3E}">
        <p14:creationId xmlns:p14="http://schemas.microsoft.com/office/powerpoint/2010/main" val="2355915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1377066" y="987889"/>
            <a:ext cx="3986605" cy="338437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5204" tIns="42602" rIns="85204" bIns="42602" anchor="ctr"/>
          <a:lstStyle/>
          <a:p>
            <a:pPr eaLnBrk="1">
              <a:lnSpc>
                <a:spcPct val="93000"/>
              </a:lnSpc>
              <a:buClr>
                <a:srgbClr val="000000"/>
              </a:buClr>
              <a:buSzPct val="45000"/>
              <a:buFont typeface="Wingdings" charset="0"/>
              <a:buNone/>
            </a:pPr>
            <a:endParaRPr lang="nl-NL"/>
          </a:p>
        </p:txBody>
      </p:sp>
      <p:sp>
        <p:nvSpPr>
          <p:cNvPr id="5123" name="Text Box 2"/>
          <p:cNvSpPr>
            <a:spLocks noGrp="1" noChangeArrowheads="1"/>
          </p:cNvSpPr>
          <p:nvPr>
            <p:ph type="body"/>
          </p:nvPr>
        </p:nvSpPr>
        <p:spPr>
          <a:xfrm>
            <a:off x="1028669" y="4699488"/>
            <a:ext cx="4690285" cy="375522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79879" indent="-79879">
              <a:lnSpc>
                <a:spcPct val="93000"/>
              </a:lnSpc>
              <a:spcBef>
                <a:spcPct val="0"/>
              </a:spcBef>
              <a:buSzPct val="45000"/>
              <a:buNone/>
              <a:tabLst>
                <a:tab pos="674530" algn="l"/>
                <a:tab pos="1349060" algn="l"/>
                <a:tab pos="2023590" algn="l"/>
                <a:tab pos="2698120" algn="l"/>
                <a:tab pos="3372650" algn="l"/>
                <a:tab pos="4047180" algn="l"/>
                <a:tab pos="4721710" algn="l"/>
              </a:tabLst>
            </a:pPr>
            <a:r>
              <a:rPr lang="en-GB">
                <a:latin typeface="Arial" charset="0"/>
                <a:cs typeface="msgothic" charset="0"/>
              </a:rPr>
              <a:t>Visualisation of training, validation and test set and overfitting, and their appropriate use. The training dataset is used to train the model, followed by validation. In case of unsatisfactory performance, the model is changed, retrained and again validated. In case of satisfactory performance, the model is then tested on a separate test set to evaluate model performance.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1377066" y="987889"/>
            <a:ext cx="3986605" cy="3384379"/>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5204" tIns="42602" rIns="85204" bIns="42602" anchor="ctr"/>
          <a:lstStyle/>
          <a:p>
            <a:pPr eaLnBrk="1">
              <a:lnSpc>
                <a:spcPct val="93000"/>
              </a:lnSpc>
              <a:buClr>
                <a:srgbClr val="000000"/>
              </a:buClr>
              <a:buSzPct val="45000"/>
              <a:buFont typeface="Wingdings" charset="0"/>
              <a:buNone/>
            </a:pPr>
            <a:endParaRPr lang="nl-NL"/>
          </a:p>
        </p:txBody>
      </p:sp>
      <p:sp>
        <p:nvSpPr>
          <p:cNvPr id="7171" name="Text Box 2"/>
          <p:cNvSpPr>
            <a:spLocks noGrp="1" noChangeArrowheads="1"/>
          </p:cNvSpPr>
          <p:nvPr>
            <p:ph type="body"/>
          </p:nvPr>
        </p:nvSpPr>
        <p:spPr>
          <a:xfrm>
            <a:off x="1028669" y="4699488"/>
            <a:ext cx="4690285" cy="375522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79879" indent="-79879">
              <a:lnSpc>
                <a:spcPct val="93000"/>
              </a:lnSpc>
              <a:spcBef>
                <a:spcPct val="0"/>
              </a:spcBef>
              <a:buSzPct val="45000"/>
              <a:buNone/>
              <a:tabLst>
                <a:tab pos="674530" algn="l"/>
                <a:tab pos="1349060" algn="l"/>
                <a:tab pos="2023590" algn="l"/>
                <a:tab pos="2698120" algn="l"/>
                <a:tab pos="3372650" algn="l"/>
                <a:tab pos="4047180" algn="l"/>
                <a:tab pos="4721710" algn="l"/>
              </a:tabLst>
            </a:pPr>
            <a:r>
              <a:rPr lang="en-GB">
                <a:latin typeface="Arial" charset="0"/>
                <a:cs typeface="msgothic" charset="0"/>
              </a:rPr>
              <a:t>Graphical display of fourfold cross-validation.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atin typeface="Calibri" charset="0"/>
              </a:rPr>
              <a:t>Geen idee of je een algemene introductie wil geven op het programma (als herhaling)</a:t>
            </a:r>
            <a:endParaRPr lang="en-US">
              <a:latin typeface="Calibri"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1863A2-6CF3-794E-BDF8-556712980949}" type="slidenum">
              <a:rPr lang="en-US" sz="1200"/>
              <a:pPr eaLnBrk="1" hangingPunct="1"/>
              <a:t>53</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14EABC-5768-4E34-89B9-EF89ED114BCF}" type="slidenum">
              <a:rPr lang="nl-NL" smtClean="0"/>
              <a:t>61</a:t>
            </a:fld>
            <a:endParaRPr lang="nl-NL"/>
          </a:p>
        </p:txBody>
      </p:sp>
    </p:spTree>
    <p:extLst>
      <p:ext uri="{BB962C8B-B14F-4D97-AF65-F5344CB8AC3E}">
        <p14:creationId xmlns:p14="http://schemas.microsoft.com/office/powerpoint/2010/main" val="1346248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2714EABC-5768-4E34-89B9-EF89ED114BCF}" type="slidenum">
              <a:rPr lang="nl-NL" smtClean="0"/>
              <a:t>62</a:t>
            </a:fld>
            <a:endParaRPr lang="nl-NL"/>
          </a:p>
        </p:txBody>
      </p:sp>
    </p:spTree>
    <p:extLst>
      <p:ext uri="{BB962C8B-B14F-4D97-AF65-F5344CB8AC3E}">
        <p14:creationId xmlns:p14="http://schemas.microsoft.com/office/powerpoint/2010/main" val="2056047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2714EABC-5768-4E34-89B9-EF89ED114BCF}" type="slidenum">
              <a:rPr lang="nl-NL" smtClean="0"/>
              <a:t>63</a:t>
            </a:fld>
            <a:endParaRPr lang="nl-NL"/>
          </a:p>
        </p:txBody>
      </p:sp>
    </p:spTree>
    <p:extLst>
      <p:ext uri="{BB962C8B-B14F-4D97-AF65-F5344CB8AC3E}">
        <p14:creationId xmlns:p14="http://schemas.microsoft.com/office/powerpoint/2010/main" val="205604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BEEF01F-A68C-4340-8A80-E2F64EA44444}" type="slidenum">
              <a:rPr lang="nl-NL"/>
              <a:pPr eaLnBrk="1" hangingPunct="1"/>
              <a:t>4</a:t>
            </a:fld>
            <a:endParaRPr lang="nl-NL"/>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022874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2714EABC-5768-4E34-89B9-EF89ED114BCF}" type="slidenum">
              <a:rPr lang="nl-NL" smtClean="0"/>
              <a:t>64</a:t>
            </a:fld>
            <a:endParaRPr lang="nl-NL"/>
          </a:p>
        </p:txBody>
      </p:sp>
    </p:spTree>
    <p:extLst>
      <p:ext uri="{BB962C8B-B14F-4D97-AF65-F5344CB8AC3E}">
        <p14:creationId xmlns:p14="http://schemas.microsoft.com/office/powerpoint/2010/main" val="2056047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20531" y="9379030"/>
            <a:ext cx="2921582" cy="4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90B16071-C52D-3A47-8BD7-088B22E0EDEA}" type="slidenum">
              <a:rPr lang="en-US" sz="1200">
                <a:cs typeface="ＭＳ Ｐゴシック" charset="0"/>
              </a:rPr>
              <a:pPr algn="r"/>
              <a:t>9</a:t>
            </a:fld>
            <a:endParaRPr lang="en-US" sz="1200">
              <a:cs typeface="ＭＳ Ｐゴシック" charset="0"/>
            </a:endParaRPr>
          </a:p>
        </p:txBody>
      </p:sp>
      <p:sp>
        <p:nvSpPr>
          <p:cNvPr id="138243" name="Rectangle 7"/>
          <p:cNvSpPr txBox="1">
            <a:spLocks noGrp="1" noChangeArrowheads="1"/>
          </p:cNvSpPr>
          <p:nvPr/>
        </p:nvSpPr>
        <p:spPr bwMode="auto">
          <a:xfrm>
            <a:off x="3820531" y="9375602"/>
            <a:ext cx="2921582" cy="497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12" tIns="45905" rIns="91812" bIns="45905" anchor="b"/>
          <a:lstStyle>
            <a:lvl1pPr defTabSz="919163" eaLnBrk="0" hangingPunct="0">
              <a:defRPr>
                <a:solidFill>
                  <a:schemeClr val="tx1"/>
                </a:solidFill>
                <a:latin typeface="Arial" charset="0"/>
                <a:ea typeface="ＭＳ Ｐゴシック" charset="0"/>
              </a:defRPr>
            </a:lvl1pPr>
            <a:lvl2pPr marL="742950" indent="-285750" defTabSz="919163" eaLnBrk="0" hangingPunct="0">
              <a:defRPr>
                <a:solidFill>
                  <a:schemeClr val="tx1"/>
                </a:solidFill>
                <a:latin typeface="Arial" charset="0"/>
                <a:ea typeface="ＭＳ Ｐゴシック" charset="0"/>
              </a:defRPr>
            </a:lvl2pPr>
            <a:lvl3pPr marL="1143000" indent="-228600" defTabSz="919163" eaLnBrk="0" hangingPunct="0">
              <a:defRPr>
                <a:solidFill>
                  <a:schemeClr val="tx1"/>
                </a:solidFill>
                <a:latin typeface="Arial" charset="0"/>
                <a:ea typeface="ＭＳ Ｐゴシック" charset="0"/>
              </a:defRPr>
            </a:lvl3pPr>
            <a:lvl4pPr marL="1600200" indent="-228600" defTabSz="919163" eaLnBrk="0" hangingPunct="0">
              <a:defRPr>
                <a:solidFill>
                  <a:schemeClr val="tx1"/>
                </a:solidFill>
                <a:latin typeface="Arial" charset="0"/>
                <a:ea typeface="ＭＳ Ｐゴシック" charset="0"/>
              </a:defRPr>
            </a:lvl4pPr>
            <a:lvl5pPr marL="2057400" indent="-228600" defTabSz="919163" eaLnBrk="0" hangingPunct="0">
              <a:defRPr>
                <a:solidFill>
                  <a:schemeClr val="tx1"/>
                </a:solidFill>
                <a:latin typeface="Arial" charset="0"/>
                <a:ea typeface="ＭＳ Ｐゴシック" charset="0"/>
              </a:defRPr>
            </a:lvl5pPr>
            <a:lvl6pPr marL="2514600" indent="-228600" defTabSz="919163" eaLnBrk="0" fontAlgn="base" hangingPunct="0">
              <a:spcBef>
                <a:spcPct val="0"/>
              </a:spcBef>
              <a:spcAft>
                <a:spcPct val="0"/>
              </a:spcAft>
              <a:defRPr>
                <a:solidFill>
                  <a:schemeClr val="tx1"/>
                </a:solidFill>
                <a:latin typeface="Arial" charset="0"/>
                <a:ea typeface="ＭＳ Ｐゴシック" charset="0"/>
              </a:defRPr>
            </a:lvl6pPr>
            <a:lvl7pPr marL="2971800" indent="-228600" defTabSz="919163" eaLnBrk="0" fontAlgn="base" hangingPunct="0">
              <a:spcBef>
                <a:spcPct val="0"/>
              </a:spcBef>
              <a:spcAft>
                <a:spcPct val="0"/>
              </a:spcAft>
              <a:defRPr>
                <a:solidFill>
                  <a:schemeClr val="tx1"/>
                </a:solidFill>
                <a:latin typeface="Arial" charset="0"/>
                <a:ea typeface="ＭＳ Ｐゴシック" charset="0"/>
              </a:defRPr>
            </a:lvl7pPr>
            <a:lvl8pPr marL="3429000" indent="-228600" defTabSz="919163" eaLnBrk="0" fontAlgn="base" hangingPunct="0">
              <a:spcBef>
                <a:spcPct val="0"/>
              </a:spcBef>
              <a:spcAft>
                <a:spcPct val="0"/>
              </a:spcAft>
              <a:defRPr>
                <a:solidFill>
                  <a:schemeClr val="tx1"/>
                </a:solidFill>
                <a:latin typeface="Arial" charset="0"/>
                <a:ea typeface="ＭＳ Ｐゴシック" charset="0"/>
              </a:defRPr>
            </a:lvl8pPr>
            <a:lvl9pPr marL="3886200" indent="-228600" defTabSz="919163"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B44F7505-48AD-ED44-BB67-6EAC6CF99E95}" type="slidenum">
              <a:rPr lang="en-US" sz="1200">
                <a:latin typeface="Times" charset="0"/>
                <a:cs typeface="ＭＳ Ｐゴシック" charset="0"/>
              </a:rPr>
              <a:pPr algn="r" eaLnBrk="1" hangingPunct="1"/>
              <a:t>9</a:t>
            </a:fld>
            <a:endParaRPr lang="en-US" sz="1200">
              <a:latin typeface="Times" charset="0"/>
              <a:cs typeface="ＭＳ Ｐゴシック" charset="0"/>
            </a:endParaRPr>
          </a:p>
        </p:txBody>
      </p:sp>
      <p:sp>
        <p:nvSpPr>
          <p:cNvPr id="138244" name="Rectangle 2"/>
          <p:cNvSpPr>
            <a:spLocks noGrp="1" noRot="1" noChangeAspect="1" noChangeArrowheads="1" noTextEdit="1"/>
          </p:cNvSpPr>
          <p:nvPr>
            <p:ph type="sldImg"/>
          </p:nvPr>
        </p:nvSpPr>
        <p:spPr>
          <a:xfrm>
            <a:off x="82550" y="736600"/>
            <a:ext cx="6581775" cy="3703638"/>
          </a:xfrm>
          <a:solidFill>
            <a:srgbClr val="FFFFFF"/>
          </a:solidFill>
          <a:ln/>
        </p:spPr>
      </p:sp>
      <p:sp>
        <p:nvSpPr>
          <p:cNvPr id="138245" name="Rectangle 3"/>
          <p:cNvSpPr>
            <a:spLocks noGrp="1" noChangeArrowheads="1"/>
          </p:cNvSpPr>
          <p:nvPr>
            <p:ph type="body" idx="1"/>
          </p:nvPr>
        </p:nvSpPr>
        <p:spPr>
          <a:xfrm>
            <a:off x="898949" y="4689516"/>
            <a:ext cx="4944216" cy="4446126"/>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1812" tIns="45905" rIns="91812" bIns="45905"/>
          <a:lstStyle/>
          <a:p>
            <a:pPr eaLnBrk="1" hangingPunct="1"/>
            <a:endParaRPr lang="en-GB"/>
          </a:p>
        </p:txBody>
      </p:sp>
    </p:spTree>
    <p:extLst>
      <p:ext uri="{BB962C8B-B14F-4D97-AF65-F5344CB8AC3E}">
        <p14:creationId xmlns:p14="http://schemas.microsoft.com/office/powerpoint/2010/main" val="124957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8DD2ED6-D2E6-B14F-8274-0B3DD2DEA5A6}" type="slidenum">
              <a:rPr lang="nl-NL"/>
              <a:pPr eaLnBrk="1" hangingPunct="1"/>
              <a:t>10</a:t>
            </a:fld>
            <a:endParaRPr lang="nl-NL"/>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58398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atin typeface="Calibri" charset="0"/>
              </a:rPr>
              <a:t>Teveel tet op een dia, max ongeveer 7 regels het rode deel op een volgende dia zetten en in zwart.</a:t>
            </a:r>
          </a:p>
          <a:p>
            <a:r>
              <a:rPr lang="en-GB">
                <a:latin typeface="Calibri" charset="0"/>
              </a:rPr>
              <a:t>Community en referral vertlen</a:t>
            </a:r>
          </a:p>
        </p:txBody>
      </p:sp>
      <p:sp>
        <p:nvSpPr>
          <p:cNvPr id="38915"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8000"/>
                </a:solidFill>
                <a:latin typeface="Arial" charset="0"/>
                <a:ea typeface="ＭＳ Ｐゴシック" charset="0"/>
                <a:cs typeface="ＭＳ Ｐゴシック" charset="0"/>
              </a:defRPr>
            </a:lvl1pPr>
            <a:lvl2pPr marL="742950" indent="-285750">
              <a:defRPr sz="1200">
                <a:solidFill>
                  <a:srgbClr val="008000"/>
                </a:solidFill>
                <a:latin typeface="Arial" charset="0"/>
                <a:ea typeface="ＭＳ Ｐゴシック" charset="0"/>
              </a:defRPr>
            </a:lvl2pPr>
            <a:lvl3pPr marL="1143000" indent="-228600">
              <a:defRPr sz="1200">
                <a:solidFill>
                  <a:srgbClr val="008000"/>
                </a:solidFill>
                <a:latin typeface="Arial" charset="0"/>
                <a:ea typeface="ＭＳ Ｐゴシック" charset="0"/>
              </a:defRPr>
            </a:lvl3pPr>
            <a:lvl4pPr marL="1600200" indent="-228600">
              <a:defRPr sz="1200">
                <a:solidFill>
                  <a:srgbClr val="008000"/>
                </a:solidFill>
                <a:latin typeface="Arial" charset="0"/>
                <a:ea typeface="ＭＳ Ｐゴシック" charset="0"/>
              </a:defRPr>
            </a:lvl4pPr>
            <a:lvl5pPr marL="2057400" indent="-228600">
              <a:defRPr sz="1200">
                <a:solidFill>
                  <a:srgbClr val="008000"/>
                </a:solidFill>
                <a:latin typeface="Arial" charset="0"/>
                <a:ea typeface="ＭＳ Ｐゴシック" charset="0"/>
              </a:defRPr>
            </a:lvl5pPr>
            <a:lvl6pPr marL="2514600" indent="-228600" eaLnBrk="0" fontAlgn="base" hangingPunct="0">
              <a:spcBef>
                <a:spcPct val="0"/>
              </a:spcBef>
              <a:spcAft>
                <a:spcPct val="0"/>
              </a:spcAft>
              <a:defRPr sz="1200">
                <a:solidFill>
                  <a:srgbClr val="008000"/>
                </a:solidFill>
                <a:latin typeface="Arial" charset="0"/>
                <a:ea typeface="ＭＳ Ｐゴシック" charset="0"/>
              </a:defRPr>
            </a:lvl6pPr>
            <a:lvl7pPr marL="2971800" indent="-228600" eaLnBrk="0" fontAlgn="base" hangingPunct="0">
              <a:spcBef>
                <a:spcPct val="0"/>
              </a:spcBef>
              <a:spcAft>
                <a:spcPct val="0"/>
              </a:spcAft>
              <a:defRPr sz="1200">
                <a:solidFill>
                  <a:srgbClr val="008000"/>
                </a:solidFill>
                <a:latin typeface="Arial" charset="0"/>
                <a:ea typeface="ＭＳ Ｐゴシック" charset="0"/>
              </a:defRPr>
            </a:lvl7pPr>
            <a:lvl8pPr marL="3429000" indent="-228600" eaLnBrk="0" fontAlgn="base" hangingPunct="0">
              <a:spcBef>
                <a:spcPct val="0"/>
              </a:spcBef>
              <a:spcAft>
                <a:spcPct val="0"/>
              </a:spcAft>
              <a:defRPr sz="1200">
                <a:solidFill>
                  <a:srgbClr val="008000"/>
                </a:solidFill>
                <a:latin typeface="Arial" charset="0"/>
                <a:ea typeface="ＭＳ Ｐゴシック" charset="0"/>
              </a:defRPr>
            </a:lvl8pPr>
            <a:lvl9pPr marL="3886200" indent="-228600" eaLnBrk="0" fontAlgn="base" hangingPunct="0">
              <a:spcBef>
                <a:spcPct val="0"/>
              </a:spcBef>
              <a:spcAft>
                <a:spcPct val="0"/>
              </a:spcAft>
              <a:defRPr sz="1200">
                <a:solidFill>
                  <a:srgbClr val="008000"/>
                </a:solidFill>
                <a:latin typeface="Arial" charset="0"/>
                <a:ea typeface="ＭＳ Ｐゴシック" charset="0"/>
              </a:defRPr>
            </a:lvl9pPr>
          </a:lstStyle>
          <a:p>
            <a:fld id="{A7520626-0514-B441-9DB1-80A3A4C63D21}" type="slidenum">
              <a:rPr lang="nl-NL">
                <a:solidFill>
                  <a:srgbClr val="555A5D"/>
                </a:solidFill>
                <a:latin typeface="Calibri" charset="0"/>
                <a:cs typeface="Arial" charset="0"/>
              </a:rPr>
              <a:pPr/>
              <a:t>11</a:t>
            </a:fld>
            <a:endParaRPr lang="nl-NL">
              <a:solidFill>
                <a:srgbClr val="555A5D"/>
              </a:solidFill>
              <a:latin typeface="Calibri" charset="0"/>
              <a:cs typeface="Arial" charset="0"/>
            </a:endParaRPr>
          </a:p>
        </p:txBody>
      </p:sp>
    </p:spTree>
    <p:extLst>
      <p:ext uri="{BB962C8B-B14F-4D97-AF65-F5344CB8AC3E}">
        <p14:creationId xmlns:p14="http://schemas.microsoft.com/office/powerpoint/2010/main" val="2477077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316121C-A3E2-1D40-B730-4664B2AD82F3}" type="slidenum">
              <a:rPr lang="nl-NL"/>
              <a:pPr eaLnBrk="1" hangingPunct="1"/>
              <a:t>12</a:t>
            </a:fld>
            <a:endParaRPr lang="nl-NL"/>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470607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E43A2C5-7C8E-EF4B-AEAD-D3BDEFA3DA2A}" type="slidenum">
              <a:rPr lang="nl-NL"/>
              <a:pPr eaLnBrk="1" hangingPunct="1"/>
              <a:t>13</a:t>
            </a:fld>
            <a:endParaRPr lang="nl-NL"/>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152695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44881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 Id="rId3"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12" name="Rechthoek 11"/>
          <p:cNvSpPr/>
          <p:nvPr userDrawn="1"/>
        </p:nvSpPr>
        <p:spPr>
          <a:xfrm>
            <a:off x="485775" y="352425"/>
            <a:ext cx="11220450" cy="4905375"/>
          </a:xfrm>
          <a:prstGeom prst="rect">
            <a:avLst/>
          </a:prstGeom>
          <a:solidFill>
            <a:srgbClr val="37C0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746" name="Tijdelijke aanduiding voor titel 1"/>
          <p:cNvSpPr>
            <a:spLocks noGrp="1"/>
          </p:cNvSpPr>
          <p:nvPr>
            <p:ph type="ctrTitle"/>
          </p:nvPr>
        </p:nvSpPr>
        <p:spPr>
          <a:xfrm>
            <a:off x="914400" y="668339"/>
            <a:ext cx="10363200" cy="1258887"/>
          </a:xfrm>
        </p:spPr>
        <p:txBody>
          <a:bodyPr/>
          <a:lstStyle>
            <a:lvl1pPr>
              <a:lnSpc>
                <a:spcPct val="110000"/>
              </a:lnSpc>
              <a:defRPr smtClean="0">
                <a:solidFill>
                  <a:schemeClr val="bg1"/>
                </a:solidFill>
              </a:defRPr>
            </a:lvl1pPr>
          </a:lstStyle>
          <a:p>
            <a:pPr lvl="0"/>
            <a:r>
              <a:rPr lang="nl-NL" noProof="0" smtClean="0"/>
              <a:t>Klik om de stijl te bewerken</a:t>
            </a:r>
          </a:p>
        </p:txBody>
      </p:sp>
      <p:sp>
        <p:nvSpPr>
          <p:cNvPr id="31747" name="Tijdelijke aanduiding voor tekst 2"/>
          <p:cNvSpPr>
            <a:spLocks noGrp="1"/>
          </p:cNvSpPr>
          <p:nvPr>
            <p:ph type="subTitle" idx="1"/>
          </p:nvPr>
        </p:nvSpPr>
        <p:spPr>
          <a:xfrm>
            <a:off x="914400" y="1963738"/>
            <a:ext cx="10365317" cy="641350"/>
          </a:xfrm>
        </p:spPr>
        <p:txBody>
          <a:bodyPr/>
          <a:lstStyle>
            <a:lvl1pPr>
              <a:defRPr smtClean="0">
                <a:solidFill>
                  <a:schemeClr val="bg1"/>
                </a:solidFill>
              </a:defRPr>
            </a:lvl1pPr>
          </a:lstStyle>
          <a:p>
            <a:pPr lvl="0"/>
            <a:r>
              <a:rPr lang="nl-NL" noProof="0" smtClean="0"/>
              <a:t>Klik om de ondertitelstijl van het model te bewerken</a:t>
            </a:r>
          </a:p>
        </p:txBody>
      </p:sp>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775" y="5654413"/>
            <a:ext cx="1558782" cy="860448"/>
          </a:xfrm>
          <a:prstGeom prst="rect">
            <a:avLst/>
          </a:prstGeom>
        </p:spPr>
      </p:pic>
      <p:pic>
        <p:nvPicPr>
          <p:cNvPr id="9" name="Afbeelding 8"/>
          <p:cNvPicPr>
            <a:picLocks noChangeAspect="1"/>
          </p:cNvPicPr>
          <p:nvPr userDrawn="1"/>
        </p:nvPicPr>
        <p:blipFill rotWithShape="1">
          <a:blip r:embed="rId3">
            <a:extLst>
              <a:ext uri="{28A0092B-C50C-407E-A947-70E740481C1C}">
                <a14:useLocalDpi xmlns:a14="http://schemas.microsoft.com/office/drawing/2010/main" val="0"/>
              </a:ext>
            </a:extLst>
          </a:blip>
          <a:srcRect r="5472"/>
          <a:stretch/>
        </p:blipFill>
        <p:spPr>
          <a:xfrm>
            <a:off x="8744331" y="5432012"/>
            <a:ext cx="2961894" cy="1152144"/>
          </a:xfrm>
          <a:prstGeom prst="rect">
            <a:avLst/>
          </a:prstGeom>
        </p:spPr>
      </p:pic>
    </p:spTree>
    <p:extLst>
      <p:ext uri="{BB962C8B-B14F-4D97-AF65-F5344CB8AC3E}">
        <p14:creationId xmlns:p14="http://schemas.microsoft.com/office/powerpoint/2010/main" val="412699526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6800" y="2217599"/>
            <a:ext cx="10363200" cy="37800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fld id="{9955B9D1-CC01-4764-BF16-93E33078F385}" type="datetime1">
              <a:rPr lang="nl-NL"/>
              <a:pPr/>
              <a:t>09-03-21</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5D3B9960-0B3F-4F62-AD8F-3F472C49ED53}" type="slidenum">
              <a:rPr lang="nl-NL"/>
              <a:pPr>
                <a:defRPr/>
              </a:pPr>
              <a:t>‹nr.›</a:t>
            </a:fld>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34158"/>
            <a:ext cx="982127" cy="526908"/>
          </a:xfrm>
          <a:prstGeom prst="rect">
            <a:avLst/>
          </a:prstGeom>
        </p:spPr>
      </p:pic>
    </p:spTree>
    <p:extLst>
      <p:ext uri="{BB962C8B-B14F-4D97-AF65-F5344CB8AC3E}">
        <p14:creationId xmlns:p14="http://schemas.microsoft.com/office/powerpoint/2010/main" val="3440133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669600"/>
            <a:ext cx="2743200" cy="5364000"/>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609600" y="669600"/>
            <a:ext cx="8026400" cy="53640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fld id="{0D5993F3-B5A1-4DE5-A845-D303FD843B7C}" type="datetime1">
              <a:rPr lang="nl-NL"/>
              <a:pPr/>
              <a:t>09-03-21</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82FB0EDA-9B6A-46D5-B959-04DCE281DE02}" type="slidenum">
              <a:rPr lang="nl-NL"/>
              <a:pPr>
                <a:defRPr/>
              </a:pPr>
              <a:t>‹nr.›</a:t>
            </a:fld>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34158"/>
            <a:ext cx="982127" cy="526908"/>
          </a:xfrm>
          <a:prstGeom prst="rect">
            <a:avLst/>
          </a:prstGeom>
        </p:spPr>
      </p:pic>
    </p:spTree>
    <p:extLst>
      <p:ext uri="{BB962C8B-B14F-4D97-AF65-F5344CB8AC3E}">
        <p14:creationId xmlns:p14="http://schemas.microsoft.com/office/powerpoint/2010/main" val="161278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Eindpagina">
    <p:bg>
      <p:bgPr>
        <a:solidFill>
          <a:schemeClr val="bg1"/>
        </a:solidFill>
        <a:effectLst/>
      </p:bgPr>
    </p:bg>
    <p:spTree>
      <p:nvGrpSpPr>
        <p:cNvPr id="1" name=""/>
        <p:cNvGrpSpPr/>
        <p:nvPr/>
      </p:nvGrpSpPr>
      <p:grpSpPr>
        <a:xfrm>
          <a:off x="0" y="0"/>
          <a:ext cx="0" cy="0"/>
          <a:chOff x="0" y="0"/>
          <a:chExt cx="0" cy="0"/>
        </a:xfrm>
      </p:grpSpPr>
      <p:sp>
        <p:nvSpPr>
          <p:cNvPr id="31746" name="Tijdelijke aanduiding voor titel 1"/>
          <p:cNvSpPr>
            <a:spLocks noGrp="1"/>
          </p:cNvSpPr>
          <p:nvPr>
            <p:ph type="ctrTitle"/>
          </p:nvPr>
        </p:nvSpPr>
        <p:spPr>
          <a:xfrm>
            <a:off x="914400" y="668339"/>
            <a:ext cx="10363200" cy="1258887"/>
          </a:xfrm>
        </p:spPr>
        <p:txBody>
          <a:bodyPr/>
          <a:lstStyle>
            <a:lvl1pPr>
              <a:lnSpc>
                <a:spcPct val="110000"/>
              </a:lnSpc>
              <a:defRPr smtClean="0">
                <a:solidFill>
                  <a:schemeClr val="bg1"/>
                </a:solidFill>
              </a:defRPr>
            </a:lvl1pPr>
          </a:lstStyle>
          <a:p>
            <a:pPr lvl="0"/>
            <a:r>
              <a:rPr lang="nl-NL" noProof="0" smtClean="0"/>
              <a:t>Klik om de stijl te bewerken</a:t>
            </a:r>
          </a:p>
        </p:txBody>
      </p:sp>
      <p:sp>
        <p:nvSpPr>
          <p:cNvPr id="31747" name="Tijdelijke aanduiding voor tekst 2"/>
          <p:cNvSpPr>
            <a:spLocks noGrp="1"/>
          </p:cNvSpPr>
          <p:nvPr>
            <p:ph type="subTitle" idx="1"/>
          </p:nvPr>
        </p:nvSpPr>
        <p:spPr>
          <a:xfrm>
            <a:off x="914400" y="1963738"/>
            <a:ext cx="10365317" cy="641350"/>
          </a:xfrm>
        </p:spPr>
        <p:txBody>
          <a:bodyPr/>
          <a:lstStyle>
            <a:lvl1pPr>
              <a:defRPr smtClean="0">
                <a:solidFill>
                  <a:schemeClr val="bg1"/>
                </a:solidFill>
              </a:defRPr>
            </a:lvl1pPr>
          </a:lstStyle>
          <a:p>
            <a:pPr lvl="0"/>
            <a:r>
              <a:rPr lang="nl-NL" noProof="0" smtClean="0"/>
              <a:t>Klik om de ondertitelstijl van het model te bewerken</a:t>
            </a:r>
          </a:p>
        </p:txBody>
      </p:sp>
      <p:sp>
        <p:nvSpPr>
          <p:cNvPr id="5" name="Rechthoek 4"/>
          <p:cNvSpPr/>
          <p:nvPr userDrawn="1"/>
        </p:nvSpPr>
        <p:spPr>
          <a:xfrm>
            <a:off x="284861" y="5452217"/>
            <a:ext cx="2905569" cy="1247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hthoek 6"/>
          <p:cNvSpPr/>
          <p:nvPr userDrawn="1"/>
        </p:nvSpPr>
        <p:spPr>
          <a:xfrm>
            <a:off x="485775" y="352425"/>
            <a:ext cx="11220450" cy="4905375"/>
          </a:xfrm>
          <a:prstGeom prst="rect">
            <a:avLst/>
          </a:prstGeom>
          <a:solidFill>
            <a:srgbClr val="37C0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775" y="5654413"/>
            <a:ext cx="1558782" cy="860448"/>
          </a:xfrm>
          <a:prstGeom prst="rect">
            <a:avLst/>
          </a:prstGeom>
        </p:spPr>
      </p:pic>
      <p:pic>
        <p:nvPicPr>
          <p:cNvPr id="9" name="Afbeelding 8"/>
          <p:cNvPicPr>
            <a:picLocks noChangeAspect="1"/>
          </p:cNvPicPr>
          <p:nvPr userDrawn="1"/>
        </p:nvPicPr>
        <p:blipFill rotWithShape="1">
          <a:blip r:embed="rId3">
            <a:extLst>
              <a:ext uri="{28A0092B-C50C-407E-A947-70E740481C1C}">
                <a14:useLocalDpi xmlns:a14="http://schemas.microsoft.com/office/drawing/2010/main" val="0"/>
              </a:ext>
            </a:extLst>
          </a:blip>
          <a:srcRect r="5472"/>
          <a:stretch/>
        </p:blipFill>
        <p:spPr>
          <a:xfrm>
            <a:off x="8744331" y="5432012"/>
            <a:ext cx="2961894" cy="1152144"/>
          </a:xfrm>
          <a:prstGeom prst="rect">
            <a:avLst/>
          </a:prstGeom>
        </p:spPr>
      </p:pic>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609600" y="1600201"/>
            <a:ext cx="53848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6197600" y="1600200"/>
            <a:ext cx="53848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6197600" y="3938589"/>
            <a:ext cx="53848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Rectangle 4"/>
          <p:cNvSpPr>
            <a:spLocks noGrp="1" noChangeArrowheads="1"/>
          </p:cNvSpPr>
          <p:nvPr>
            <p:ph type="dt" sz="half" idx="10"/>
          </p:nvPr>
        </p:nvSpPr>
        <p:spPr>
          <a:ln/>
        </p:spPr>
        <p:txBody>
          <a:bodyPr/>
          <a:lstStyle>
            <a:lvl1pPr>
              <a:defRPr/>
            </a:lvl1pPr>
          </a:lstStyle>
          <a:p>
            <a:pPr>
              <a:defRPr/>
            </a:pPr>
            <a:endParaRPr lang="nl-NL"/>
          </a:p>
        </p:txBody>
      </p:sp>
      <p:sp>
        <p:nvSpPr>
          <p:cNvPr id="7" name="Rectangle 5"/>
          <p:cNvSpPr>
            <a:spLocks noGrp="1" noChangeArrowheads="1"/>
          </p:cNvSpPr>
          <p:nvPr>
            <p:ph type="ftr" sz="quarter" idx="11"/>
          </p:nvPr>
        </p:nvSpPr>
        <p:spPr>
          <a:ln/>
        </p:spPr>
        <p:txBody>
          <a:bodyPr/>
          <a:lstStyle>
            <a:lvl1pPr>
              <a:defRPr/>
            </a:lvl1pPr>
          </a:lstStyle>
          <a:p>
            <a:pPr>
              <a:defRPr/>
            </a:pPr>
            <a:endParaRPr lang="nl-NL"/>
          </a:p>
        </p:txBody>
      </p:sp>
      <p:sp>
        <p:nvSpPr>
          <p:cNvPr id="8" name="Rectangle 6"/>
          <p:cNvSpPr>
            <a:spLocks noGrp="1" noChangeArrowheads="1"/>
          </p:cNvSpPr>
          <p:nvPr>
            <p:ph type="sldNum" sz="quarter" idx="12"/>
          </p:nvPr>
        </p:nvSpPr>
        <p:spPr>
          <a:ln/>
        </p:spPr>
        <p:txBody>
          <a:bodyPr/>
          <a:lstStyle>
            <a:lvl1pPr>
              <a:defRPr/>
            </a:lvl1pPr>
          </a:lstStyle>
          <a:p>
            <a:fld id="{EF4A8D91-E968-2340-9146-BDBEBB55D9BD}" type="slidenum">
              <a:rPr lang="nl-NL"/>
              <a:pPr/>
              <a:t>‹nr.›</a:t>
            </a:fld>
            <a:endParaRPr lang="nl-NL"/>
          </a:p>
        </p:txBody>
      </p:sp>
    </p:spTree>
    <p:extLst>
      <p:ext uri="{BB962C8B-B14F-4D97-AF65-F5344CB8AC3E}">
        <p14:creationId xmlns:p14="http://schemas.microsoft.com/office/powerpoint/2010/main" val="2792254690"/>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609600" y="1600201"/>
            <a:ext cx="53848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llustratie 3"/>
          <p:cNvSpPr>
            <a:spLocks noGrp="1"/>
          </p:cNvSpPr>
          <p:nvPr>
            <p:ph type="clipArt" sz="half" idx="2"/>
          </p:nvPr>
        </p:nvSpPr>
        <p:spPr>
          <a:xfrm>
            <a:off x="6197600" y="1600201"/>
            <a:ext cx="5384800" cy="4525963"/>
          </a:xfrm>
        </p:spPr>
        <p:txBody>
          <a:bodyPr/>
          <a:lstStyle/>
          <a:p>
            <a:pPr lvl="0"/>
            <a:r>
              <a:rPr lang="nl-NL" noProof="0" smtClean="0"/>
              <a:t>Klik op het pictogram als u een illustratie wilt toevoegen</a:t>
            </a:r>
            <a:endParaRPr lang="nl-NL" noProof="0"/>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E809A14C-9139-8344-AE4E-EF47248C258C}" type="slidenum">
              <a:rPr lang="nl-NL"/>
              <a:pPr/>
              <a:t>‹nr.›</a:t>
            </a:fld>
            <a:endParaRPr lang="nl-NL"/>
          </a:p>
        </p:txBody>
      </p:sp>
    </p:spTree>
    <p:extLst>
      <p:ext uri="{BB962C8B-B14F-4D97-AF65-F5344CB8AC3E}">
        <p14:creationId xmlns:p14="http://schemas.microsoft.com/office/powerpoint/2010/main" val="295670194"/>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Foto - horizontaal">
    <p:spTree>
      <p:nvGrpSpPr>
        <p:cNvPr id="1" name=""/>
        <p:cNvGrpSpPr/>
        <p:nvPr/>
      </p:nvGrpSpPr>
      <p:grpSpPr>
        <a:xfrm>
          <a:off x="0" y="0"/>
          <a:ext cx="0" cy="0"/>
          <a:chOff x="0" y="0"/>
          <a:chExt cx="0" cy="0"/>
        </a:xfrm>
      </p:grpSpPr>
      <p:sp>
        <p:nvSpPr>
          <p:cNvPr id="20" name="Shape 20"/>
          <p:cNvSpPr>
            <a:spLocks noGrp="1"/>
          </p:cNvSpPr>
          <p:nvPr>
            <p:ph type="pic" idx="13"/>
          </p:nvPr>
        </p:nvSpPr>
        <p:spPr>
          <a:xfrm>
            <a:off x="1506140" y="446485"/>
            <a:ext cx="9167813" cy="4161234"/>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190625" y="4723805"/>
            <a:ext cx="9810750" cy="1000125"/>
          </a:xfrm>
          <a:prstGeom prst="rect">
            <a:avLst/>
          </a:prstGeom>
        </p:spPr>
        <p:txBody>
          <a:bodyPr anchor="b"/>
          <a:lstStyle/>
          <a:p>
            <a:r>
              <a:t>Titeltekst</a:t>
            </a:r>
          </a:p>
        </p:txBody>
      </p:sp>
      <p:sp>
        <p:nvSpPr>
          <p:cNvPr id="22" name="Shape 22"/>
          <p:cNvSpPr>
            <a:spLocks noGrp="1"/>
          </p:cNvSpPr>
          <p:nvPr>
            <p:ph type="body" sz="quarter" idx="1"/>
          </p:nvPr>
        </p:nvSpPr>
        <p:spPr>
          <a:xfrm>
            <a:off x="1190625" y="5759649"/>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3" name="Shape 23"/>
          <p:cNvSpPr>
            <a:spLocks noGrp="1"/>
          </p:cNvSpPr>
          <p:nvPr>
            <p:ph type="sldNum" sz="quarter" idx="2"/>
          </p:nvPr>
        </p:nvSpPr>
        <p:spPr>
          <a:xfrm>
            <a:off x="5917310" y="6500812"/>
            <a:ext cx="345473" cy="267891"/>
          </a:xfrm>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901479672"/>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 name="Shape 131"/>
          <p:cNvSpPr>
            <a:spLocks noGrp="1"/>
          </p:cNvSpPr>
          <p:nvPr>
            <p:ph type="sldNum" sz="quarter" idx="2"/>
          </p:nvPr>
        </p:nvSpPr>
        <p:spPr>
          <a:xfrm>
            <a:off x="916515" y="6451224"/>
            <a:ext cx="874185" cy="261103"/>
          </a:xfrm>
          <a:prstGeom prst="rect">
            <a:avLst/>
          </a:prstGeom>
        </p:spPr>
        <p:txBody>
          <a:bodyPr wrap="square" lIns="65022" tIns="65022" rIns="65022" bIns="65022" anchor="ctr"/>
          <a:lstStyle>
            <a:lvl1pPr algn="l" defTabSz="321457">
              <a:defRPr sz="1125">
                <a:solidFill>
                  <a:srgbClr val="4EBED9"/>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188457757"/>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6841DAF-11CD-4D6E-A9E2-F440749B1112}"/>
              </a:ext>
            </a:extLst>
          </p:cNvPr>
          <p:cNvSpPr>
            <a:spLocks noGrp="1"/>
          </p:cNvSpPr>
          <p:nvPr>
            <p:ph type="title" hasCustomPrompt="1"/>
          </p:nvPr>
        </p:nvSpPr>
        <p:spPr>
          <a:xfrm>
            <a:off x="673101" y="1100093"/>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xmlns=""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xmlns=""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366190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 xmlns:a16="http://schemas.microsoft.com/office/drawing/2014/main" id="{333C430D-E413-4705-BF87-59067A65F4AD}"/>
              </a:ext>
            </a:extLst>
          </p:cNvPr>
          <p:cNvSpPr/>
          <p:nvPr userDrawn="1"/>
        </p:nvSpPr>
        <p:spPr>
          <a:xfrm>
            <a:off x="0" y="603738"/>
            <a:ext cx="12192000" cy="2825263"/>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 name="Titel 1">
            <a:extLst>
              <a:ext uri="{FF2B5EF4-FFF2-40B4-BE49-F238E27FC236}">
                <a16:creationId xmlns="" xmlns:a16="http://schemas.microsoft.com/office/drawing/2014/main" id="{5B1D3611-1177-48EA-A067-CEF0CDB42490}"/>
              </a:ext>
            </a:extLst>
          </p:cNvPr>
          <p:cNvSpPr>
            <a:spLocks noGrp="1"/>
          </p:cNvSpPr>
          <p:nvPr>
            <p:ph type="ctrTitle" hasCustomPrompt="1"/>
          </p:nvPr>
        </p:nvSpPr>
        <p:spPr>
          <a:xfrm>
            <a:off x="653145" y="1057049"/>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 xmlns:a16="http://schemas.microsoft.com/office/drawing/2014/main" id="{3AC4A8E8-3E90-4C49-8DE9-AAB8EE459045}"/>
              </a:ext>
            </a:extLst>
          </p:cNvPr>
          <p:cNvSpPr>
            <a:spLocks noGrp="1"/>
          </p:cNvSpPr>
          <p:nvPr>
            <p:ph type="subTitle" idx="1" hasCustomPrompt="1"/>
          </p:nvPr>
        </p:nvSpPr>
        <p:spPr>
          <a:xfrm>
            <a:off x="674917" y="2340430"/>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Hier de subtitel</a:t>
            </a:r>
          </a:p>
        </p:txBody>
      </p:sp>
      <p:pic>
        <p:nvPicPr>
          <p:cNvPr id="10" name="Afbeelding 9">
            <a:extLst>
              <a:ext uri="{FF2B5EF4-FFF2-40B4-BE49-F238E27FC236}">
                <a16:creationId xmlns=""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12763" y="1"/>
            <a:ext cx="3563547" cy="992580"/>
          </a:xfrm>
          <a:prstGeom prst="rect">
            <a:avLst/>
          </a:prstGeom>
        </p:spPr>
      </p:pic>
      <p:sp>
        <p:nvSpPr>
          <p:cNvPr id="15" name="Tijdelijke aanduiding voor afbeelding 14">
            <a:extLst>
              <a:ext uri="{FF2B5EF4-FFF2-40B4-BE49-F238E27FC236}">
                <a16:creationId xmlns=""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193162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B24EA05-1979-4CB3-B41F-B2E563F355BB}" type="datetime1">
              <a:rPr lang="en-US" smtClean="0"/>
              <a:t>09-03-21</a:t>
            </a:fld>
            <a:endParaRPr lang="en-US"/>
          </a:p>
        </p:txBody>
      </p:sp>
      <p:sp>
        <p:nvSpPr>
          <p:cNvPr id="4" name="Footer Placeholder 3"/>
          <p:cNvSpPr>
            <a:spLocks noGrp="1"/>
          </p:cNvSpPr>
          <p:nvPr>
            <p:ph type="ftr" sz="quarter" idx="11"/>
          </p:nvPr>
        </p:nvSpPr>
        <p:spPr/>
        <p:txBody>
          <a:bodyPr/>
          <a:lstStyle/>
          <a:p>
            <a:r>
              <a:rPr lang="en-US" dirty="0" smtClean="0"/>
              <a:t>Introduction</a:t>
            </a:r>
            <a:endParaRPr lang="en-US" dirty="0"/>
          </a:p>
        </p:txBody>
      </p:sp>
      <p:sp>
        <p:nvSpPr>
          <p:cNvPr id="5" name="Slide Number Placeholder 4"/>
          <p:cNvSpPr>
            <a:spLocks noGrp="1"/>
          </p:cNvSpPr>
          <p:nvPr>
            <p:ph type="sldNum" sz="quarter" idx="12"/>
          </p:nvPr>
        </p:nvSpPr>
        <p:spPr/>
        <p:txBody>
          <a:bodyPr/>
          <a:lstStyle/>
          <a:p>
            <a:fld id="{BC020B50-E7B8-432A-ABBA-2FEDA1C48802}" type="slidenum">
              <a:rPr lang="en-US" smtClean="0"/>
              <a:pPr/>
              <a:t>‹nr.›</a:t>
            </a:fld>
            <a:endParaRPr lang="en-US"/>
          </a:p>
        </p:txBody>
      </p:sp>
      <p:sp>
        <p:nvSpPr>
          <p:cNvPr id="6" name="Rectangle 5"/>
          <p:cNvSpPr/>
          <p:nvPr userDrawn="1"/>
        </p:nvSpPr>
        <p:spPr>
          <a:xfrm>
            <a:off x="0" y="2060848"/>
            <a:ext cx="12192000" cy="424847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 name="Title 1"/>
          <p:cNvSpPr>
            <a:spLocks noGrp="1"/>
          </p:cNvSpPr>
          <p:nvPr>
            <p:ph type="title" hasCustomPrompt="1"/>
          </p:nvPr>
        </p:nvSpPr>
        <p:spPr>
          <a:xfrm>
            <a:off x="609600" y="2564904"/>
            <a:ext cx="10972800" cy="1728192"/>
          </a:xfrm>
        </p:spPr>
        <p:txBody>
          <a:bodyPr/>
          <a:lstStyle>
            <a:lvl1pPr>
              <a:defRPr sz="4800">
                <a:solidFill>
                  <a:schemeClr val="bg1"/>
                </a:solidFill>
                <a:effectLst>
                  <a:outerShdw blurRad="38100" dist="38100" dir="2700000" algn="tl">
                    <a:srgbClr val="000000">
                      <a:alpha val="43137"/>
                    </a:srgbClr>
                  </a:outerShdw>
                </a:effectLst>
              </a:defRPr>
            </a:lvl1pPr>
          </a:lstStyle>
          <a:p>
            <a:r>
              <a:rPr lang="en-US" dirty="0" smtClean="0"/>
              <a:t>[Title]</a:t>
            </a:r>
            <a:endParaRPr lang="en-US" dirty="0"/>
          </a:p>
        </p:txBody>
      </p:sp>
      <p:pic>
        <p:nvPicPr>
          <p:cNvPr id="7" name="Afbeelding 8" descr="Schermafbeelding 2016-09-16 om 09.23.39.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51585" y="6352615"/>
            <a:ext cx="654463" cy="4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3" hasCustomPrompt="1"/>
          </p:nvPr>
        </p:nvSpPr>
        <p:spPr>
          <a:xfrm>
            <a:off x="623392" y="4365626"/>
            <a:ext cx="10944192" cy="1655763"/>
          </a:xfrm>
        </p:spPr>
        <p:txBody>
          <a:bodyPr/>
          <a:lstStyle>
            <a:lvl1pPr marL="0" indent="0">
              <a:buNone/>
              <a:defRPr sz="2800">
                <a:solidFill>
                  <a:schemeClr val="bg1"/>
                </a:solidFill>
              </a:defRPr>
            </a:lvl1pPr>
          </a:lstStyle>
          <a:p>
            <a:pPr lvl="0"/>
            <a:r>
              <a:rPr lang="nl-NL" dirty="0" smtClean="0"/>
              <a:t>[</a:t>
            </a:r>
            <a:r>
              <a:rPr lang="nl-NL" dirty="0" err="1" smtClean="0"/>
              <a:t>Authors</a:t>
            </a:r>
            <a:r>
              <a:rPr lang="nl-NL" dirty="0" smtClean="0"/>
              <a:t>]</a:t>
            </a:r>
            <a:endParaRPr lang="en-US" dirty="0"/>
          </a:p>
        </p:txBody>
      </p:sp>
      <p:sp>
        <p:nvSpPr>
          <p:cNvPr id="12" name="Rectangle 11"/>
          <p:cNvSpPr/>
          <p:nvPr userDrawn="1"/>
        </p:nvSpPr>
        <p:spPr>
          <a:xfrm>
            <a:off x="0" y="0"/>
            <a:ext cx="12192000" cy="2606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b="81384"/>
          <a:stretch/>
        </p:blipFill>
        <p:spPr>
          <a:xfrm>
            <a:off x="0" y="260648"/>
            <a:ext cx="12192000" cy="1277806"/>
          </a:xfrm>
          <a:prstGeom prst="rect">
            <a:avLst/>
          </a:prstGeom>
        </p:spPr>
      </p:pic>
      <p:sp>
        <p:nvSpPr>
          <p:cNvPr id="9" name="Text Placeholder 8"/>
          <p:cNvSpPr>
            <a:spLocks noGrp="1"/>
          </p:cNvSpPr>
          <p:nvPr>
            <p:ph type="body" sz="quarter" idx="14" hasCustomPrompt="1"/>
          </p:nvPr>
        </p:nvSpPr>
        <p:spPr>
          <a:xfrm>
            <a:off x="6864086" y="1538455"/>
            <a:ext cx="5327916" cy="522393"/>
          </a:xfrm>
        </p:spPr>
        <p:txBody>
          <a:bodyPr/>
          <a:lstStyle>
            <a:lvl1pPr marL="0" indent="0" algn="r">
              <a:buNone/>
              <a:defRPr sz="2400" b="1" baseline="0">
                <a:solidFill>
                  <a:schemeClr val="tx2"/>
                </a:solidFill>
              </a:defRPr>
            </a:lvl1pPr>
          </a:lstStyle>
          <a:p>
            <a:pPr lvl="0"/>
            <a:r>
              <a:rPr lang="nl-NL" dirty="0" smtClean="0"/>
              <a:t>[Meeting], [date]</a:t>
            </a:r>
            <a:endParaRPr lang="en-US" dirty="0"/>
          </a:p>
        </p:txBody>
      </p:sp>
    </p:spTree>
    <p:extLst>
      <p:ext uri="{BB962C8B-B14F-4D97-AF65-F5344CB8AC3E}">
        <p14:creationId xmlns:p14="http://schemas.microsoft.com/office/powerpoint/2010/main" val="162190735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 met sub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a:xfrm>
            <a:off x="916800" y="2714620"/>
            <a:ext cx="10363200" cy="3282980"/>
          </a:xfrm>
        </p:spPr>
        <p:txBody>
          <a:bodyPr/>
          <a:lstStyle>
            <a:lvl1pPr marL="0" indent="0">
              <a:buNone/>
              <a:defRPr b="0"/>
            </a:lvl1pPr>
            <a:lvl2pPr marL="355600" indent="-355600">
              <a:buFontTx/>
              <a:buNone/>
              <a:defRPr b="0"/>
            </a:lvl2pPr>
            <a:lvl3pPr>
              <a:buNone/>
              <a:defRPr/>
            </a:lvl3pPr>
          </a:lstStyle>
          <a:p>
            <a:pPr lvl="0"/>
            <a:r>
              <a:rPr lang="nl-NL" smtClean="0"/>
              <a:t>Klik om de modelstijlen te bewerken</a:t>
            </a:r>
          </a:p>
        </p:txBody>
      </p:sp>
      <p:sp>
        <p:nvSpPr>
          <p:cNvPr id="7" name="Tijdelijke aanduiding voor inhoud 2"/>
          <p:cNvSpPr>
            <a:spLocks noGrp="1"/>
          </p:cNvSpPr>
          <p:nvPr>
            <p:ph idx="13"/>
          </p:nvPr>
        </p:nvSpPr>
        <p:spPr>
          <a:xfrm>
            <a:off x="916800" y="2217600"/>
            <a:ext cx="10363200" cy="497020"/>
          </a:xfrm>
        </p:spPr>
        <p:txBody>
          <a:bodyPr/>
          <a:lstStyle>
            <a:lvl1pPr>
              <a:buNone/>
              <a:defRPr b="1"/>
            </a:lvl1pPr>
            <a:lvl2pPr marL="355600" indent="-355600">
              <a:buFontTx/>
              <a:buNone/>
              <a:defRPr/>
            </a:lvl2pPr>
            <a:lvl3pPr>
              <a:buNone/>
              <a:defRPr/>
            </a:lvl3pPr>
          </a:lstStyle>
          <a:p>
            <a:pPr lvl="0"/>
            <a:r>
              <a:rPr lang="nl-NL" smtClean="0"/>
              <a:t>Klik om de modelstijlen te bewerken</a:t>
            </a:r>
          </a:p>
        </p:txBody>
      </p:sp>
      <p:sp>
        <p:nvSpPr>
          <p:cNvPr id="5" name="Tijdelijke aanduiding voor datum 3"/>
          <p:cNvSpPr>
            <a:spLocks noGrp="1"/>
          </p:cNvSpPr>
          <p:nvPr>
            <p:ph type="dt" sz="half" idx="14"/>
          </p:nvPr>
        </p:nvSpPr>
        <p:spPr/>
        <p:txBody>
          <a:bodyPr/>
          <a:lstStyle>
            <a:lvl1pPr>
              <a:defRPr/>
            </a:lvl1pPr>
          </a:lstStyle>
          <a:p>
            <a:fld id="{25A027DD-D109-4633-948F-CD70543A2B7A}" type="datetime1">
              <a:rPr lang="nl-NL"/>
              <a:pPr/>
              <a:t>09-03-21</a:t>
            </a:fld>
            <a:endParaRPr lang="nl-NL"/>
          </a:p>
        </p:txBody>
      </p:sp>
      <p:sp>
        <p:nvSpPr>
          <p:cNvPr id="6" name="Tijdelijke aanduiding voor voettekst 4"/>
          <p:cNvSpPr>
            <a:spLocks noGrp="1"/>
          </p:cNvSpPr>
          <p:nvPr>
            <p:ph type="ftr" sz="quarter" idx="15"/>
          </p:nvPr>
        </p:nvSpPr>
        <p:spPr/>
        <p:txBody>
          <a:bodyPr/>
          <a:lstStyle>
            <a:lvl1pPr>
              <a:defRPr/>
            </a:lvl1pPr>
          </a:lstStyle>
          <a:p>
            <a:endParaRPr lang="nl-NL"/>
          </a:p>
        </p:txBody>
      </p:sp>
      <p:sp>
        <p:nvSpPr>
          <p:cNvPr id="8" name="Tijdelijke aanduiding voor dianummer 5"/>
          <p:cNvSpPr>
            <a:spLocks noGrp="1"/>
          </p:cNvSpPr>
          <p:nvPr>
            <p:ph type="sldNum" sz="quarter" idx="16"/>
          </p:nvPr>
        </p:nvSpPr>
        <p:spPr/>
        <p:txBody>
          <a:bodyPr/>
          <a:lstStyle>
            <a:lvl1pPr>
              <a:defRPr/>
            </a:lvl1pPr>
          </a:lstStyle>
          <a:p>
            <a:pPr>
              <a:defRPr/>
            </a:pPr>
            <a:fld id="{51860A41-3812-4C7C-B9E1-5567136F6E4F}" type="slidenum">
              <a:rPr lang="nl-NL"/>
              <a:pPr>
                <a:defRPr/>
              </a:pPr>
              <a:t>‹nr.›</a:t>
            </a:fld>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34158"/>
            <a:ext cx="982127" cy="526908"/>
          </a:xfrm>
          <a:prstGeom prst="rect">
            <a:avLst/>
          </a:prstGeom>
        </p:spPr>
      </p:pic>
    </p:spTree>
    <p:extLst>
      <p:ext uri="{BB962C8B-B14F-4D97-AF65-F5344CB8AC3E}">
        <p14:creationId xmlns:p14="http://schemas.microsoft.com/office/powerpoint/2010/main" val="2463452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nl-NL"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5" name="Date Placeholder 4"/>
          <p:cNvSpPr>
            <a:spLocks noGrp="1" noChangeArrowheads="1"/>
          </p:cNvSpPr>
          <p:nvPr>
            <p:ph type="dt" sz="half" idx="10"/>
          </p:nvPr>
        </p:nvSpPr>
        <p:spPr/>
        <p:txBody>
          <a:bodyPr/>
          <a:lstStyle>
            <a:lvl1pPr>
              <a:defRPr>
                <a:effectLst>
                  <a:outerShdw blurRad="38100" dist="38100" dir="2700000" algn="tl">
                    <a:srgbClr val="DDDDDD"/>
                  </a:outerShdw>
                </a:effectLst>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ffectLst>
                  <a:outerShdw blurRad="38100" dist="38100" dir="2700000" algn="tl">
                    <a:srgbClr val="DDDDDD"/>
                  </a:outerShdw>
                </a:effectLst>
              </a:defRPr>
            </a:lvl1pPr>
          </a:lstStyle>
          <a:p>
            <a:pPr>
              <a:defRPr/>
            </a:pPr>
            <a:fld id="{78137B7E-ADE2-DE4F-8FB4-FC94679F64F7}" type="slidenum">
              <a:rPr lang="en-US"/>
              <a:pPr>
                <a:defRPr/>
              </a:pPr>
              <a:t>‹nr.›</a:t>
            </a:fld>
            <a:endParaRPr lang="en-US"/>
          </a:p>
        </p:txBody>
      </p:sp>
    </p:spTree>
    <p:extLst>
      <p:ext uri="{BB962C8B-B14F-4D97-AF65-F5344CB8AC3E}">
        <p14:creationId xmlns:p14="http://schemas.microsoft.com/office/powerpoint/2010/main" val="174282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houd met 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a:xfrm>
            <a:off x="916800" y="2217600"/>
            <a:ext cx="10363200" cy="3780000"/>
          </a:xfrm>
        </p:spPr>
        <p:txBody>
          <a:bodyPr/>
          <a:lstStyle>
            <a:lvl1pPr marL="0" indent="0">
              <a:buNone/>
              <a:defRPr/>
            </a:lvl1pPr>
            <a:lvl2pPr marL="180975" indent="-180975">
              <a:buFont typeface="Arial" pitchFamily="34" charset="0"/>
              <a:buChar char="•"/>
              <a:defRPr b="1"/>
            </a:lvl2pPr>
            <a:lvl3pPr marL="719138" indent="-182563">
              <a:buFont typeface="Calibri" pitchFamily="34" charset="0"/>
              <a:buChar char="–"/>
              <a:defRPr/>
            </a:lvl3pPr>
            <a:lvl4pPr marL="900113" indent="-180975">
              <a:buFont typeface="Arial" pitchFamily="34" charset="0"/>
              <a:buChar char="•"/>
              <a:defRPr/>
            </a:lvl4pPr>
            <a:lvl5pPr marL="1074738" indent="-174625">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p:cNvSpPr>
            <a:spLocks noGrp="1"/>
          </p:cNvSpPr>
          <p:nvPr>
            <p:ph type="dt" sz="half" idx="10"/>
          </p:nvPr>
        </p:nvSpPr>
        <p:spPr/>
        <p:txBody>
          <a:bodyPr/>
          <a:lstStyle>
            <a:lvl1pPr>
              <a:defRPr/>
            </a:lvl1pPr>
          </a:lstStyle>
          <a:p>
            <a:fld id="{C277CC8D-50D6-477A-932A-917A92E2AFF1}" type="datetime1">
              <a:rPr lang="nl-NL"/>
              <a:pPr/>
              <a:t>09-03-21</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AD210FA7-DBFD-4C2F-BA87-23EDB5BFCC3C}" type="slidenum">
              <a:rPr lang="nl-NL"/>
              <a:pPr>
                <a:defRPr/>
              </a:pPr>
              <a:t>‹nr.›</a:t>
            </a:fld>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34158"/>
            <a:ext cx="982127" cy="526908"/>
          </a:xfrm>
          <a:prstGeom prst="rect">
            <a:avLst/>
          </a:prstGeom>
        </p:spPr>
      </p:pic>
    </p:spTree>
    <p:extLst>
      <p:ext uri="{BB962C8B-B14F-4D97-AF65-F5344CB8AC3E}">
        <p14:creationId xmlns:p14="http://schemas.microsoft.com/office/powerpoint/2010/main" val="210922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8" name="Tijdelijke aanduiding voor inhoud 2"/>
          <p:cNvSpPr>
            <a:spLocks noGrp="1"/>
          </p:cNvSpPr>
          <p:nvPr>
            <p:ph idx="13"/>
          </p:nvPr>
        </p:nvSpPr>
        <p:spPr>
          <a:xfrm>
            <a:off x="916800" y="2217600"/>
            <a:ext cx="10358733" cy="3780000"/>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atum 3"/>
          <p:cNvSpPr>
            <a:spLocks noGrp="1"/>
          </p:cNvSpPr>
          <p:nvPr>
            <p:ph type="dt" sz="half" idx="14"/>
          </p:nvPr>
        </p:nvSpPr>
        <p:spPr/>
        <p:txBody>
          <a:bodyPr/>
          <a:lstStyle>
            <a:lvl1pPr>
              <a:defRPr/>
            </a:lvl1pPr>
          </a:lstStyle>
          <a:p>
            <a:fld id="{1D195A95-2E45-4492-BFBF-E601ADF22B94}" type="datetime1">
              <a:rPr lang="nl-NL"/>
              <a:pPr/>
              <a:t>09-03-21</a:t>
            </a:fld>
            <a:endParaRPr lang="nl-NL"/>
          </a:p>
        </p:txBody>
      </p:sp>
      <p:sp>
        <p:nvSpPr>
          <p:cNvPr id="5" name="Tijdelijke aanduiding voor voettekst 4"/>
          <p:cNvSpPr>
            <a:spLocks noGrp="1"/>
          </p:cNvSpPr>
          <p:nvPr>
            <p:ph type="ftr" sz="quarter" idx="15"/>
          </p:nvPr>
        </p:nvSpPr>
        <p:spPr/>
        <p:txBody>
          <a:bodyPr/>
          <a:lstStyle>
            <a:lvl1pPr>
              <a:defRPr/>
            </a:lvl1pPr>
          </a:lstStyle>
          <a:p>
            <a:endParaRPr lang="nl-NL"/>
          </a:p>
        </p:txBody>
      </p:sp>
      <p:sp>
        <p:nvSpPr>
          <p:cNvPr id="6" name="Tijdelijke aanduiding voor dianummer 5"/>
          <p:cNvSpPr>
            <a:spLocks noGrp="1"/>
          </p:cNvSpPr>
          <p:nvPr>
            <p:ph type="sldNum" sz="quarter" idx="16"/>
          </p:nvPr>
        </p:nvSpPr>
        <p:spPr/>
        <p:txBody>
          <a:bodyPr/>
          <a:lstStyle>
            <a:lvl1pPr>
              <a:defRPr/>
            </a:lvl1pPr>
          </a:lstStyle>
          <a:p>
            <a:pPr>
              <a:defRPr/>
            </a:pPr>
            <a:fld id="{3EF6FCA6-62D9-407C-8999-5D050A5F696A}" type="slidenum">
              <a:rPr lang="nl-NL"/>
              <a:pPr>
                <a:defRPr/>
              </a:pPr>
              <a:t>‹nr.›</a:t>
            </a:fld>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34158"/>
            <a:ext cx="982127" cy="526908"/>
          </a:xfrm>
          <a:prstGeom prst="rect">
            <a:avLst/>
          </a:prstGeom>
        </p:spPr>
      </p:pic>
    </p:spTree>
    <p:extLst>
      <p:ext uri="{BB962C8B-B14F-4D97-AF65-F5344CB8AC3E}">
        <p14:creationId xmlns:p14="http://schemas.microsoft.com/office/powerpoint/2010/main" val="46451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Vergelijking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6800" y="2217600"/>
            <a:ext cx="5077600" cy="3780000"/>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inhoud 3"/>
          <p:cNvSpPr>
            <a:spLocks noGrp="1"/>
          </p:cNvSpPr>
          <p:nvPr>
            <p:ph sz="half" idx="2"/>
          </p:nvPr>
        </p:nvSpPr>
        <p:spPr>
          <a:xfrm>
            <a:off x="6197600" y="2217600"/>
            <a:ext cx="5078400" cy="3780000"/>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p:txBody>
          <a:bodyPr/>
          <a:lstStyle>
            <a:lvl1pPr>
              <a:defRPr/>
            </a:lvl1pPr>
          </a:lstStyle>
          <a:p>
            <a:fld id="{061B0F24-D3A3-402B-9928-4FD2F186F66C}" type="datetime1">
              <a:rPr lang="nl-NL"/>
              <a:pPr/>
              <a:t>09-03-21</a:t>
            </a:fld>
            <a:endParaRPr lang="nl-NL"/>
          </a:p>
        </p:txBody>
      </p:sp>
      <p:sp>
        <p:nvSpPr>
          <p:cNvPr id="6" name="Tijdelijke aanduiding voor voettekst 4"/>
          <p:cNvSpPr>
            <a:spLocks noGrp="1"/>
          </p:cNvSpPr>
          <p:nvPr>
            <p:ph type="ftr" sz="quarter" idx="11"/>
          </p:nvPr>
        </p:nvSpPr>
        <p:spPr/>
        <p:txBody>
          <a:bodyPr/>
          <a:lstStyle>
            <a:lvl1pPr>
              <a:defRPr/>
            </a:lvl1pPr>
          </a:lstStyle>
          <a:p>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F0D5B2CB-6509-4180-8C88-C4B1D5862202}" type="slidenum">
              <a:rPr lang="nl-NL"/>
              <a:pPr>
                <a:defRPr/>
              </a:pPr>
              <a:t>‹nr.›</a:t>
            </a:fld>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34158"/>
            <a:ext cx="982127" cy="526908"/>
          </a:xfrm>
          <a:prstGeom prst="rect">
            <a:avLst/>
          </a:prstGeom>
        </p:spPr>
      </p:pic>
    </p:spTree>
    <p:extLst>
      <p:ext uri="{BB962C8B-B14F-4D97-AF65-F5344CB8AC3E}">
        <p14:creationId xmlns:p14="http://schemas.microsoft.com/office/powerpoint/2010/main" val="3601221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elijking met sub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916800" y="2217600"/>
            <a:ext cx="5079717"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916800" y="2952000"/>
            <a:ext cx="5079717" cy="3060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tekst 4"/>
          <p:cNvSpPr>
            <a:spLocks noGrp="1"/>
          </p:cNvSpPr>
          <p:nvPr>
            <p:ph type="body" sz="quarter" idx="3"/>
          </p:nvPr>
        </p:nvSpPr>
        <p:spPr>
          <a:xfrm>
            <a:off x="6193367" y="2217600"/>
            <a:ext cx="5078400" cy="63976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7" y="2952000"/>
            <a:ext cx="5078400" cy="3060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p:txBody>
          <a:bodyPr/>
          <a:lstStyle>
            <a:lvl1pPr>
              <a:defRPr/>
            </a:lvl1pPr>
          </a:lstStyle>
          <a:p>
            <a:fld id="{BD8C747E-F11C-4F93-B219-7E51749CF022}" type="datetime1">
              <a:rPr lang="nl-NL"/>
              <a:pPr/>
              <a:t>09-03-21</a:t>
            </a:fld>
            <a:endParaRPr lang="nl-NL"/>
          </a:p>
        </p:txBody>
      </p:sp>
      <p:sp>
        <p:nvSpPr>
          <p:cNvPr id="8" name="Tijdelijke aanduiding voor voettekst 4"/>
          <p:cNvSpPr>
            <a:spLocks noGrp="1"/>
          </p:cNvSpPr>
          <p:nvPr>
            <p:ph type="ftr" sz="quarter" idx="11"/>
          </p:nvPr>
        </p:nvSpPr>
        <p:spPr/>
        <p:txBody>
          <a:bodyPr/>
          <a:lstStyle>
            <a:lvl1pPr>
              <a:defRPr/>
            </a:lvl1pPr>
          </a:lstStyle>
          <a:p>
            <a:endParaRPr lang="nl-NL"/>
          </a:p>
        </p:txBody>
      </p:sp>
      <p:sp>
        <p:nvSpPr>
          <p:cNvPr id="9" name="Tijdelijke aanduiding voor dianummer 5"/>
          <p:cNvSpPr>
            <a:spLocks noGrp="1"/>
          </p:cNvSpPr>
          <p:nvPr>
            <p:ph type="sldNum" sz="quarter" idx="12"/>
          </p:nvPr>
        </p:nvSpPr>
        <p:spPr/>
        <p:txBody>
          <a:bodyPr/>
          <a:lstStyle>
            <a:lvl1pPr>
              <a:defRPr/>
            </a:lvl1pPr>
          </a:lstStyle>
          <a:p>
            <a:pPr>
              <a:defRPr/>
            </a:pPr>
            <a:fld id="{CEFFF86C-9881-46D9-87DD-2B063B3806A9}" type="slidenum">
              <a:rPr lang="nl-NL"/>
              <a:pPr>
                <a:defRPr/>
              </a:pPr>
              <a:t>‹nr.›</a:t>
            </a:fld>
            <a:endParaRPr lang="nl-NL" dirty="0"/>
          </a:p>
        </p:txBody>
      </p:sp>
      <p:pic>
        <p:nvPicPr>
          <p:cNvPr id="11" name="Afbeelding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34158"/>
            <a:ext cx="982127" cy="526908"/>
          </a:xfrm>
          <a:prstGeom prst="rect">
            <a:avLst/>
          </a:prstGeom>
        </p:spPr>
      </p:pic>
    </p:spTree>
    <p:extLst>
      <p:ext uri="{BB962C8B-B14F-4D97-AF65-F5344CB8AC3E}">
        <p14:creationId xmlns:p14="http://schemas.microsoft.com/office/powerpoint/2010/main" val="1946361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fld id="{7073D95E-30B0-4C46-944F-EC0BEF01DFBA}" type="datetime1">
              <a:rPr lang="nl-NL"/>
              <a:pPr/>
              <a:t>09-03-21</a:t>
            </a:fld>
            <a:endParaRPr lang="nl-NL"/>
          </a:p>
        </p:txBody>
      </p:sp>
      <p:sp>
        <p:nvSpPr>
          <p:cNvPr id="3" name="Tijdelijke aanduiding voor voettekst 4"/>
          <p:cNvSpPr>
            <a:spLocks noGrp="1"/>
          </p:cNvSpPr>
          <p:nvPr>
            <p:ph type="ftr" sz="quarter" idx="11"/>
          </p:nvPr>
        </p:nvSpPr>
        <p:spPr/>
        <p:txBody>
          <a:bodyPr/>
          <a:lstStyle>
            <a:lvl1pPr>
              <a:defRPr/>
            </a:lvl1pPr>
          </a:lstStyle>
          <a:p>
            <a:endParaRPr lang="nl-NL"/>
          </a:p>
        </p:txBody>
      </p:sp>
      <p:sp>
        <p:nvSpPr>
          <p:cNvPr id="4" name="Tijdelijke aanduiding voor dianummer 5"/>
          <p:cNvSpPr>
            <a:spLocks noGrp="1"/>
          </p:cNvSpPr>
          <p:nvPr>
            <p:ph type="sldNum" sz="quarter" idx="12"/>
          </p:nvPr>
        </p:nvSpPr>
        <p:spPr/>
        <p:txBody>
          <a:bodyPr/>
          <a:lstStyle>
            <a:lvl1pPr>
              <a:defRPr/>
            </a:lvl1pPr>
          </a:lstStyle>
          <a:p>
            <a:pPr>
              <a:defRPr/>
            </a:pPr>
            <a:fld id="{2D2F7FFA-51F1-44E4-BBDE-2E2DBBCCDBF6}" type="slidenum">
              <a:rPr lang="nl-NL"/>
              <a:pPr>
                <a:defRPr/>
              </a:pPr>
              <a:t>‹nr.›</a:t>
            </a:fld>
            <a:endParaRPr lang="nl-NL" dirty="0"/>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34158"/>
            <a:ext cx="982127" cy="526908"/>
          </a:xfrm>
          <a:prstGeom prst="rect">
            <a:avLst/>
          </a:prstGeom>
        </p:spPr>
      </p:pic>
    </p:spTree>
    <p:extLst>
      <p:ext uri="{BB962C8B-B14F-4D97-AF65-F5344CB8AC3E}">
        <p14:creationId xmlns:p14="http://schemas.microsoft.com/office/powerpoint/2010/main" val="28349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916800" y="669600"/>
            <a:ext cx="3705600" cy="1162050"/>
          </a:xfrm>
        </p:spPr>
        <p:txBody>
          <a:bodyPr/>
          <a:lstStyle>
            <a:lvl1pPr algn="l">
              <a:defRPr sz="2000" b="1"/>
            </a:lvl1pPr>
          </a:lstStyle>
          <a:p>
            <a:r>
              <a:rPr lang="nl-NL" smtClean="0"/>
              <a:t>Klik om de stijl te bewerken</a:t>
            </a:r>
            <a:endParaRPr lang="nl-NL" dirty="0"/>
          </a:p>
        </p:txBody>
      </p:sp>
      <p:sp>
        <p:nvSpPr>
          <p:cNvPr id="3" name="Tijdelijke aanduiding voor inhoud 2"/>
          <p:cNvSpPr>
            <a:spLocks noGrp="1"/>
          </p:cNvSpPr>
          <p:nvPr>
            <p:ph idx="1"/>
          </p:nvPr>
        </p:nvSpPr>
        <p:spPr>
          <a:xfrm>
            <a:off x="4766733" y="669600"/>
            <a:ext cx="6508800" cy="5328000"/>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tekst 3"/>
          <p:cNvSpPr>
            <a:spLocks noGrp="1"/>
          </p:cNvSpPr>
          <p:nvPr>
            <p:ph type="body" sz="half" idx="2"/>
          </p:nvPr>
        </p:nvSpPr>
        <p:spPr>
          <a:xfrm>
            <a:off x="916800" y="2217599"/>
            <a:ext cx="3705600" cy="378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fld id="{DA61AEBD-91DF-4BD9-A7C8-C3BB784C6046}" type="datetime1">
              <a:rPr lang="nl-NL"/>
              <a:pPr/>
              <a:t>09-03-21</a:t>
            </a:fld>
            <a:endParaRPr lang="nl-NL"/>
          </a:p>
        </p:txBody>
      </p:sp>
      <p:sp>
        <p:nvSpPr>
          <p:cNvPr id="6" name="Tijdelijke aanduiding voor voettekst 4"/>
          <p:cNvSpPr>
            <a:spLocks noGrp="1"/>
          </p:cNvSpPr>
          <p:nvPr>
            <p:ph type="ftr" sz="quarter" idx="11"/>
          </p:nvPr>
        </p:nvSpPr>
        <p:spPr/>
        <p:txBody>
          <a:bodyPr/>
          <a:lstStyle>
            <a:lvl1pPr>
              <a:defRPr/>
            </a:lvl1pPr>
          </a:lstStyle>
          <a:p>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A3DADB5F-6C9D-4E4A-9FCC-83AF14835DD5}" type="slidenum">
              <a:rPr lang="nl-NL"/>
              <a:pPr>
                <a:defRPr/>
              </a:pPr>
              <a:t>‹nr.›</a:t>
            </a:fld>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34158"/>
            <a:ext cx="982127" cy="526908"/>
          </a:xfrm>
          <a:prstGeom prst="rect">
            <a:avLst/>
          </a:prstGeom>
        </p:spPr>
      </p:pic>
    </p:spTree>
    <p:extLst>
      <p:ext uri="{BB962C8B-B14F-4D97-AF65-F5344CB8AC3E}">
        <p14:creationId xmlns:p14="http://schemas.microsoft.com/office/powerpoint/2010/main" val="130419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smtClean="0"/>
              <a:t>Klik op het pictogram als u een afbeelding wilt toevoegen</a:t>
            </a:r>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3"/>
          <p:cNvSpPr>
            <a:spLocks noGrp="1"/>
          </p:cNvSpPr>
          <p:nvPr>
            <p:ph type="dt" sz="half" idx="10"/>
          </p:nvPr>
        </p:nvSpPr>
        <p:spPr/>
        <p:txBody>
          <a:bodyPr/>
          <a:lstStyle>
            <a:lvl1pPr>
              <a:defRPr/>
            </a:lvl1pPr>
          </a:lstStyle>
          <a:p>
            <a:fld id="{F62D2568-80B1-448D-A0A4-47DB7E90C65D}" type="datetime1">
              <a:rPr lang="nl-NL"/>
              <a:pPr/>
              <a:t>09-03-21</a:t>
            </a:fld>
            <a:endParaRPr lang="nl-NL"/>
          </a:p>
        </p:txBody>
      </p:sp>
      <p:sp>
        <p:nvSpPr>
          <p:cNvPr id="6" name="Tijdelijke aanduiding voor voettekst 4"/>
          <p:cNvSpPr>
            <a:spLocks noGrp="1"/>
          </p:cNvSpPr>
          <p:nvPr>
            <p:ph type="ftr" sz="quarter" idx="11"/>
          </p:nvPr>
        </p:nvSpPr>
        <p:spPr/>
        <p:txBody>
          <a:bodyPr/>
          <a:lstStyle>
            <a:lvl1pPr>
              <a:defRPr/>
            </a:lvl1pPr>
          </a:lstStyle>
          <a:p>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1EAEADB4-FBE2-48CC-81F8-69668431FD25}" type="slidenum">
              <a:rPr lang="nl-NL"/>
              <a:pPr>
                <a:defRPr/>
              </a:pPr>
              <a:t>‹nr.›</a:t>
            </a:fld>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034158"/>
            <a:ext cx="982127" cy="526908"/>
          </a:xfrm>
          <a:prstGeom prst="rect">
            <a:avLst/>
          </a:prstGeom>
        </p:spPr>
      </p:pic>
    </p:spTree>
    <p:extLst>
      <p:ext uri="{BB962C8B-B14F-4D97-AF65-F5344CB8AC3E}">
        <p14:creationId xmlns:p14="http://schemas.microsoft.com/office/powerpoint/2010/main" val="3973373542"/>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916517" y="669925"/>
            <a:ext cx="103632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smtClean="0"/>
              <a:t>Titelstijl van model bewerken</a:t>
            </a:r>
          </a:p>
        </p:txBody>
      </p:sp>
      <p:sp>
        <p:nvSpPr>
          <p:cNvPr id="1027" name="Tijdelijke aanduiding voor tekst 2"/>
          <p:cNvSpPr>
            <a:spLocks noGrp="1"/>
          </p:cNvSpPr>
          <p:nvPr>
            <p:ph type="body" idx="1"/>
          </p:nvPr>
        </p:nvSpPr>
        <p:spPr bwMode="auto">
          <a:xfrm>
            <a:off x="916517" y="2217738"/>
            <a:ext cx="1036320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4" name="Tijdelijke aanduiding voor datum 3"/>
          <p:cNvSpPr>
            <a:spLocks noGrp="1"/>
          </p:cNvSpPr>
          <p:nvPr>
            <p:ph type="dt" sz="half" idx="2"/>
          </p:nvPr>
        </p:nvSpPr>
        <p:spPr>
          <a:xfrm>
            <a:off x="8904442" y="6124086"/>
            <a:ext cx="1413933" cy="365125"/>
          </a:xfrm>
          <a:prstGeom prst="rect">
            <a:avLst/>
          </a:prstGeom>
        </p:spPr>
        <p:txBody>
          <a:bodyPr vert="horz" wrap="square" lIns="91440" tIns="45720" rIns="91440" bIns="45720" numCol="1" anchor="ctr" anchorCtr="0" compatLnSpc="1">
            <a:prstTxWarp prst="textNoShape">
              <a:avLst/>
            </a:prstTxWarp>
          </a:bodyPr>
          <a:lstStyle>
            <a:lvl1pPr>
              <a:defRPr sz="1000" b="1">
                <a:solidFill>
                  <a:srgbClr val="37C0F2"/>
                </a:solidFill>
                <a:latin typeface="Calibri" pitchFamily="34" charset="0"/>
              </a:defRPr>
            </a:lvl1pPr>
          </a:lstStyle>
          <a:p>
            <a:fld id="{9EC7C249-085B-4BD2-97DF-AA17AF7E9FB5}" type="datetime1">
              <a:rPr lang="nl-NL" smtClean="0"/>
              <a:pPr/>
              <a:t>09-03-21</a:t>
            </a:fld>
            <a:endParaRPr lang="nl-NL" dirty="0"/>
          </a:p>
        </p:txBody>
      </p:sp>
      <p:sp>
        <p:nvSpPr>
          <p:cNvPr id="5" name="Tijdelijke aanduiding voor voettekst 4"/>
          <p:cNvSpPr>
            <a:spLocks noGrp="1"/>
          </p:cNvSpPr>
          <p:nvPr>
            <p:ph type="ftr" sz="quarter" idx="3"/>
          </p:nvPr>
        </p:nvSpPr>
        <p:spPr>
          <a:xfrm>
            <a:off x="2239058" y="6124086"/>
            <a:ext cx="6529917"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37C0F2"/>
                </a:solidFill>
                <a:latin typeface="Calibri" pitchFamily="34" charset="0"/>
              </a:defRPr>
            </a:lvl1pPr>
          </a:lstStyle>
          <a:p>
            <a:endParaRPr lang="nl-NL" dirty="0"/>
          </a:p>
        </p:txBody>
      </p:sp>
      <p:sp>
        <p:nvSpPr>
          <p:cNvPr id="6" name="Tijdelijke aanduiding voor dianummer 5"/>
          <p:cNvSpPr>
            <a:spLocks noGrp="1"/>
          </p:cNvSpPr>
          <p:nvPr>
            <p:ph type="sldNum" sz="quarter" idx="4"/>
          </p:nvPr>
        </p:nvSpPr>
        <p:spPr>
          <a:xfrm>
            <a:off x="1229409" y="6124086"/>
            <a:ext cx="874183" cy="365125"/>
          </a:xfrm>
          <a:prstGeom prst="rect">
            <a:avLst/>
          </a:prstGeom>
        </p:spPr>
        <p:txBody>
          <a:bodyPr vert="horz" lIns="91440" tIns="45720" rIns="91440" bIns="45720" rtlCol="0" anchor="ctr"/>
          <a:lstStyle>
            <a:lvl1pPr algn="l" fontAlgn="auto">
              <a:spcBef>
                <a:spcPts val="0"/>
              </a:spcBef>
              <a:spcAft>
                <a:spcPts val="0"/>
              </a:spcAft>
              <a:defRPr sz="1100" b="1" smtClean="0">
                <a:solidFill>
                  <a:srgbClr val="37C0F2"/>
                </a:solidFill>
                <a:latin typeface="+mn-lt"/>
                <a:cs typeface="+mn-cs"/>
              </a:defRPr>
            </a:lvl1pPr>
          </a:lstStyle>
          <a:p>
            <a:pPr>
              <a:defRPr/>
            </a:pPr>
            <a:fld id="{BBD96C46-19DF-41D5-82AF-9A504E56C41D}" type="slidenum">
              <a:rPr lang="nl-NL" smtClean="0"/>
              <a:pPr>
                <a:defRPr/>
              </a:pPr>
              <a:t>‹nr.›</a:t>
            </a:fld>
            <a:endParaRPr lang="nl-NL" dirty="0"/>
          </a:p>
        </p:txBody>
      </p:sp>
      <p:sp>
        <p:nvSpPr>
          <p:cNvPr id="2" name="Rechthoek 1"/>
          <p:cNvSpPr/>
          <p:nvPr/>
        </p:nvSpPr>
        <p:spPr>
          <a:xfrm>
            <a:off x="480060" y="354329"/>
            <a:ext cx="11224260" cy="72000"/>
          </a:xfrm>
          <a:prstGeom prst="rect">
            <a:avLst/>
          </a:prstGeom>
          <a:solidFill>
            <a:srgbClr val="37C0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rotWithShape="1">
          <a:blip r:embed="rId22">
            <a:extLst>
              <a:ext uri="{28A0092B-C50C-407E-A947-70E740481C1C}">
                <a14:useLocalDpi xmlns:a14="http://schemas.microsoft.com/office/drawing/2010/main" val="0"/>
              </a:ext>
            </a:extLst>
          </a:blip>
          <a:srcRect r="5472"/>
          <a:stretch/>
        </p:blipFill>
        <p:spPr>
          <a:xfrm>
            <a:off x="10318375" y="6044298"/>
            <a:ext cx="1387850" cy="539858"/>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4" r:id="rId2"/>
    <p:sldLayoutId id="2147483673" r:id="rId3"/>
    <p:sldLayoutId id="2147483672" r:id="rId4"/>
    <p:sldLayoutId id="2147483671" r:id="rId5"/>
    <p:sldLayoutId id="2147483670" r:id="rId6"/>
    <p:sldLayoutId id="2147483669" r:id="rId7"/>
    <p:sldLayoutId id="2147483668" r:id="rId8"/>
    <p:sldLayoutId id="2147483667" r:id="rId9"/>
    <p:sldLayoutId id="2147483666" r:id="rId10"/>
    <p:sldLayoutId id="2147483665" r:id="rId11"/>
    <p:sldLayoutId id="2147483664" r:id="rId12"/>
    <p:sldLayoutId id="2147483676" r:id="rId13"/>
    <p:sldLayoutId id="2147483679" r:id="rId14"/>
    <p:sldLayoutId id="2147483682" r:id="rId15"/>
    <p:sldLayoutId id="2147483683" r:id="rId16"/>
    <p:sldLayoutId id="2147483687" r:id="rId17"/>
    <p:sldLayoutId id="2147483688" r:id="rId18"/>
    <p:sldLayoutId id="2147483689" r:id="rId19"/>
    <p:sldLayoutId id="2147483690" r:id="rId20"/>
  </p:sldLayoutIdLst>
  <p:hf hdr="0" ftr="0" dt="0"/>
  <p:txStyles>
    <p:titleStyle>
      <a:lvl1pPr algn="l" defTabSz="457200" rtl="0" eaLnBrk="1" fontAlgn="base" hangingPunct="1">
        <a:spcBef>
          <a:spcPct val="0"/>
        </a:spcBef>
        <a:spcAft>
          <a:spcPct val="0"/>
        </a:spcAft>
        <a:defRPr sz="3600" b="1" kern="1200">
          <a:solidFill>
            <a:srgbClr val="37C0F2"/>
          </a:solidFill>
          <a:latin typeface="+mj-lt"/>
          <a:ea typeface="+mj-ea"/>
          <a:cs typeface="+mj-cs"/>
        </a:defRPr>
      </a:lvl1pPr>
      <a:lvl2pPr algn="l" defTabSz="457200" rtl="0" eaLnBrk="1" fontAlgn="base" hangingPunct="1">
        <a:spcBef>
          <a:spcPct val="0"/>
        </a:spcBef>
        <a:spcAft>
          <a:spcPct val="0"/>
        </a:spcAft>
        <a:defRPr sz="3600" b="1">
          <a:solidFill>
            <a:srgbClr val="4EBED9"/>
          </a:solidFill>
          <a:latin typeface="Calibri" pitchFamily="34" charset="0"/>
        </a:defRPr>
      </a:lvl2pPr>
      <a:lvl3pPr algn="l" defTabSz="457200" rtl="0" eaLnBrk="1" fontAlgn="base" hangingPunct="1">
        <a:spcBef>
          <a:spcPct val="0"/>
        </a:spcBef>
        <a:spcAft>
          <a:spcPct val="0"/>
        </a:spcAft>
        <a:defRPr sz="3600" b="1">
          <a:solidFill>
            <a:srgbClr val="4EBED9"/>
          </a:solidFill>
          <a:latin typeface="Calibri" pitchFamily="34" charset="0"/>
        </a:defRPr>
      </a:lvl3pPr>
      <a:lvl4pPr algn="l" defTabSz="457200" rtl="0" eaLnBrk="1" fontAlgn="base" hangingPunct="1">
        <a:spcBef>
          <a:spcPct val="0"/>
        </a:spcBef>
        <a:spcAft>
          <a:spcPct val="0"/>
        </a:spcAft>
        <a:defRPr sz="3600" b="1">
          <a:solidFill>
            <a:srgbClr val="4EBED9"/>
          </a:solidFill>
          <a:latin typeface="Calibri" pitchFamily="34" charset="0"/>
        </a:defRPr>
      </a:lvl4pPr>
      <a:lvl5pPr algn="l" defTabSz="457200" rtl="0" eaLnBrk="1" fontAlgn="base" hangingPunct="1">
        <a:spcBef>
          <a:spcPct val="0"/>
        </a:spcBef>
        <a:spcAft>
          <a:spcPct val="0"/>
        </a:spcAft>
        <a:defRPr sz="3600" b="1">
          <a:solidFill>
            <a:srgbClr val="4EBED9"/>
          </a:solidFill>
          <a:latin typeface="Calibri" pitchFamily="34" charset="0"/>
        </a:defRPr>
      </a:lvl5pPr>
      <a:lvl6pPr marL="457200" algn="l" defTabSz="457200" rtl="0" eaLnBrk="1" fontAlgn="base" hangingPunct="1">
        <a:spcBef>
          <a:spcPct val="0"/>
        </a:spcBef>
        <a:spcAft>
          <a:spcPct val="0"/>
        </a:spcAft>
        <a:defRPr sz="3600" b="1">
          <a:solidFill>
            <a:srgbClr val="4EBED9"/>
          </a:solidFill>
          <a:latin typeface="Calibri" pitchFamily="34" charset="0"/>
        </a:defRPr>
      </a:lvl6pPr>
      <a:lvl7pPr marL="914400" algn="l" defTabSz="457200" rtl="0" eaLnBrk="1" fontAlgn="base" hangingPunct="1">
        <a:spcBef>
          <a:spcPct val="0"/>
        </a:spcBef>
        <a:spcAft>
          <a:spcPct val="0"/>
        </a:spcAft>
        <a:defRPr sz="3600" b="1">
          <a:solidFill>
            <a:srgbClr val="4EBED9"/>
          </a:solidFill>
          <a:latin typeface="Calibri" pitchFamily="34" charset="0"/>
        </a:defRPr>
      </a:lvl7pPr>
      <a:lvl8pPr marL="1371600" algn="l" defTabSz="457200" rtl="0" eaLnBrk="1" fontAlgn="base" hangingPunct="1">
        <a:spcBef>
          <a:spcPct val="0"/>
        </a:spcBef>
        <a:spcAft>
          <a:spcPct val="0"/>
        </a:spcAft>
        <a:defRPr sz="3600" b="1">
          <a:solidFill>
            <a:srgbClr val="4EBED9"/>
          </a:solidFill>
          <a:latin typeface="Calibri" pitchFamily="34" charset="0"/>
        </a:defRPr>
      </a:lvl8pPr>
      <a:lvl9pPr marL="1828800" algn="l" defTabSz="457200" rtl="0" eaLnBrk="1" fontAlgn="base" hangingPunct="1">
        <a:spcBef>
          <a:spcPct val="0"/>
        </a:spcBef>
        <a:spcAft>
          <a:spcPct val="0"/>
        </a:spcAft>
        <a:defRPr sz="3600" b="1">
          <a:solidFill>
            <a:srgbClr val="4EBED9"/>
          </a:solidFill>
          <a:latin typeface="Calibri" pitchFamily="34" charset="0"/>
        </a:defRPr>
      </a:lvl9pPr>
    </p:titleStyle>
    <p:bodyStyle>
      <a:lvl1pPr algn="l" defTabSz="457200" rtl="0" eaLnBrk="1" fontAlgn="base" hangingPunct="1">
        <a:spcBef>
          <a:spcPct val="20000"/>
        </a:spcBef>
        <a:spcAft>
          <a:spcPct val="0"/>
        </a:spcAft>
        <a:buFont typeface="Arial" charset="0"/>
        <a:defRPr sz="1600" kern="1200">
          <a:solidFill>
            <a:srgbClr val="555A5D"/>
          </a:solidFill>
          <a:latin typeface="+mn-lt"/>
          <a:ea typeface="+mn-ea"/>
          <a:cs typeface="+mn-cs"/>
        </a:defRPr>
      </a:lvl1pPr>
      <a:lvl2pPr marL="720725" indent="-266700" algn="l" defTabSz="457200" rtl="0" eaLnBrk="1" fontAlgn="base" hangingPunct="1">
        <a:spcBef>
          <a:spcPct val="20000"/>
        </a:spcBef>
        <a:spcAft>
          <a:spcPct val="0"/>
        </a:spcAft>
        <a:buFont typeface="Calibri" pitchFamily="34" charset="0"/>
        <a:buChar char="•"/>
        <a:defRPr sz="1600" kern="1200">
          <a:solidFill>
            <a:srgbClr val="555A5D"/>
          </a:solidFill>
          <a:latin typeface="+mn-lt"/>
          <a:ea typeface="+mn-ea"/>
          <a:cs typeface="+mn-cs"/>
        </a:defRPr>
      </a:lvl2pPr>
      <a:lvl3pPr marL="1074738" indent="-160338" algn="l" defTabSz="457200" rtl="0" eaLnBrk="1" fontAlgn="base" hangingPunct="1">
        <a:spcBef>
          <a:spcPct val="20000"/>
        </a:spcBef>
        <a:spcAft>
          <a:spcPct val="0"/>
        </a:spcAft>
        <a:buFont typeface="Calibri" pitchFamily="34" charset="0"/>
        <a:buChar char="–"/>
        <a:defRPr sz="1600" kern="1200">
          <a:solidFill>
            <a:srgbClr val="555A5D"/>
          </a:solidFill>
          <a:latin typeface="+mn-lt"/>
          <a:ea typeface="+mn-ea"/>
          <a:cs typeface="+mn-cs"/>
        </a:defRPr>
      </a:lvl3pPr>
      <a:lvl4pPr marL="1611313" indent="-239713" algn="l" defTabSz="457200" rtl="0" eaLnBrk="1" fontAlgn="base" hangingPunct="1">
        <a:spcBef>
          <a:spcPct val="20000"/>
        </a:spcBef>
        <a:spcAft>
          <a:spcPct val="0"/>
        </a:spcAft>
        <a:buChar char="•"/>
        <a:defRPr sz="1600" kern="1200">
          <a:solidFill>
            <a:srgbClr val="555A5D"/>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1600" kern="1200">
          <a:solidFill>
            <a:srgbClr val="555A5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6.wmf"/><Relationship Id="rId4" Type="http://schemas.openxmlformats.org/officeDocument/2006/relationships/image" Target="../media/image27.wmf"/><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png"/><Relationship Id="rId9" Type="http://schemas.openxmlformats.org/officeDocument/2006/relationships/image" Target="../media/image34.jpeg"/><Relationship Id="rId10"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3.xml"/><Relationship Id="rId2" Type="http://schemas.openxmlformats.org/officeDocument/2006/relationships/image" Target="../media/image4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74.png"/><Relationship Id="rId16" Type="http://schemas.openxmlformats.org/officeDocument/2006/relationships/image" Target="../media/image75.jpeg"/><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jpeg"/><Relationship Id="rId9" Type="http://schemas.openxmlformats.org/officeDocument/2006/relationships/image" Target="../media/image68.jpeg"/><Relationship Id="rId10"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emf"/><Relationship Id="rId8" Type="http://schemas.openxmlformats.org/officeDocument/2006/relationships/image" Target="../media/image81.emf"/><Relationship Id="rId9" Type="http://schemas.openxmlformats.org/officeDocument/2006/relationships/image" Target="../media/image82.emf"/><Relationship Id="rId10" Type="http://schemas.openxmlformats.org/officeDocument/2006/relationships/image" Target="../media/image83.emf"/><Relationship Id="rId11"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5" Type="http://schemas.openxmlformats.org/officeDocument/2006/relationships/image" Target="../media/image99.jpeg"/><Relationship Id="rId6" Type="http://schemas.openxmlformats.org/officeDocument/2006/relationships/image" Target="../media/image100.png"/><Relationship Id="rId7" Type="http://schemas.openxmlformats.org/officeDocument/2006/relationships/image" Target="../media/image101.jpeg"/><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17.xml"/><Relationship Id="rId2" Type="http://schemas.openxmlformats.org/officeDocument/2006/relationships/image" Target="../media/image102.jpeg"/></Relationships>
</file>

<file path=ppt/slides/_rels/slide39.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17.xml"/><Relationship Id="rId2" Type="http://schemas.openxmlformats.org/officeDocument/2006/relationships/image" Target="../media/image10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5.jpg"/><Relationship Id="rId3" Type="http://schemas.openxmlformats.org/officeDocument/2006/relationships/image" Target="../media/image106.jpg"/></Relationships>
</file>

<file path=ppt/slides/_rels/slide43.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g"/><Relationship Id="rId1" Type="http://schemas.openxmlformats.org/officeDocument/2006/relationships/slideLayout" Target="../slideLayouts/slideLayout17.xml"/><Relationship Id="rId2" Type="http://schemas.openxmlformats.org/officeDocument/2006/relationships/image" Target="../media/image105.jpg"/></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17.xml"/><Relationship Id="rId2"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17.xml"/><Relationship Id="rId2"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g"/><Relationship Id="rId1" Type="http://schemas.openxmlformats.org/officeDocument/2006/relationships/slideLayout" Target="../slideLayouts/slideLayout17.xml"/><Relationship Id="rId2" Type="http://schemas.openxmlformats.org/officeDocument/2006/relationships/image" Target="../media/image10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emf"/></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1.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16.xml"/><Relationship Id="rId2" Type="http://schemas.openxmlformats.org/officeDocument/2006/relationships/chart" Target="../charts/char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3.png"/><Relationship Id="rId3" Type="http://schemas.openxmlformats.org/officeDocument/2006/relationships/image" Target="../media/image11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5.jpeg"/></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11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56.xml.rels><?xml version="1.0" encoding="UTF-8" standalone="yes"?>
<Relationships xmlns="http://schemas.openxmlformats.org/package/2006/relationships"><Relationship Id="rId3" Type="http://schemas.openxmlformats.org/officeDocument/2006/relationships/image" Target="../media/image122.emf"/><Relationship Id="rId4" Type="http://schemas.openxmlformats.org/officeDocument/2006/relationships/image" Target="../media/image123.emf"/><Relationship Id="rId1" Type="http://schemas.openxmlformats.org/officeDocument/2006/relationships/slideLayout" Target="../slideLayouts/slideLayout7.xml"/><Relationship Id="rId2" Type="http://schemas.openxmlformats.org/officeDocument/2006/relationships/image" Target="../media/image121.emf"/></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image" Target="../media/image12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53.png"/><Relationship Id="rId5" Type="http://schemas.openxmlformats.org/officeDocument/2006/relationships/image" Target="../media/image12.png"/><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29.png"/><Relationship Id="rId5" Type="http://schemas.openxmlformats.org/officeDocument/2006/relationships/image" Target="../media/image130.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53.png"/><Relationship Id="rId5" Type="http://schemas.openxmlformats.org/officeDocument/2006/relationships/image" Target="../media/image131.png"/><Relationship Id="rId6" Type="http://schemas.openxmlformats.org/officeDocument/2006/relationships/image" Target="../media/image132.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google.com/url?sa=i&amp;url=https://www.sciencedirect.com/science/article/pii/S0009912018311974&amp;psig=AOvVaw3hNNs0SVhYccKjfUJuj5ZF&amp;ust=1611331423068000&amp;source=images&amp;cd=vfe&amp;ved=0CAIQjRxqFwoTCOiNgbuzre4CFQAAAAAdAAAAABAb" TargetMode="External"/><Relationship Id="rId3" Type="http://schemas.openxmlformats.org/officeDocument/2006/relationships/image" Target="../media/image13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7.jpeg"/></Relationships>
</file>

<file path=ppt/slides/_rels/slide68.xml.rels><?xml version="1.0" encoding="UTF-8" standalone="yes"?>
<Relationships xmlns="http://schemas.openxmlformats.org/package/2006/relationships"><Relationship Id="rId3" Type="http://schemas.openxmlformats.org/officeDocument/2006/relationships/image" Target="../media/image139.emf"/><Relationship Id="rId4" Type="http://schemas.openxmlformats.org/officeDocument/2006/relationships/image" Target="../media/image140.emf"/><Relationship Id="rId1" Type="http://schemas.openxmlformats.org/officeDocument/2006/relationships/slideLayout" Target="../slideLayouts/slideLayout7.xml"/><Relationship Id="rId2" Type="http://schemas.openxmlformats.org/officeDocument/2006/relationships/image" Target="../media/image138.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Doel</a:t>
            </a:r>
            <a:r>
              <a:rPr lang="en-GB" dirty="0" smtClean="0"/>
              <a:t> </a:t>
            </a:r>
            <a:r>
              <a:rPr lang="en-GB" dirty="0" err="1" smtClean="0"/>
              <a:t>presentatie</a:t>
            </a:r>
            <a:endParaRPr lang="en-GB" dirty="0"/>
          </a:p>
        </p:txBody>
      </p:sp>
      <p:sp>
        <p:nvSpPr>
          <p:cNvPr id="3" name="Tijdelijke aanduiding voor inhoud 2"/>
          <p:cNvSpPr>
            <a:spLocks noGrp="1"/>
          </p:cNvSpPr>
          <p:nvPr>
            <p:ph idx="13"/>
          </p:nvPr>
        </p:nvSpPr>
        <p:spPr>
          <a:xfrm>
            <a:off x="590856" y="1880460"/>
            <a:ext cx="10358733" cy="3780000"/>
          </a:xfrm>
        </p:spPr>
        <p:txBody>
          <a:bodyPr/>
          <a:lstStyle/>
          <a:p>
            <a:r>
              <a:rPr lang="nl-NL" dirty="0"/>
              <a:t>Tijdens deze lezing neem ik U mee naar de wondere wereld van de endoscopie, het letterlijk “naar binnen kijken” in de patiënt. De endoscopie heeft  sinds de eeuwwisseling een stormachtige ontwikkeling doorgemaakt met name door de sterk verbeterde beeldkwaliteit. Hiermee zijn vroege vormen van kanker in het maag-darmkanaal te herkennen. Tevens is de endoscopische oncologische chirurgie verder ontwikkeld met </a:t>
            </a:r>
            <a:r>
              <a:rPr lang="nl-NL" dirty="0" err="1"/>
              <a:t>oa</a:t>
            </a:r>
            <a:r>
              <a:rPr lang="nl-NL" dirty="0"/>
              <a:t> “</a:t>
            </a:r>
            <a:r>
              <a:rPr lang="nl-NL" dirty="0" err="1"/>
              <a:t>third</a:t>
            </a:r>
            <a:r>
              <a:rPr lang="nl-NL" dirty="0"/>
              <a:t> </a:t>
            </a:r>
            <a:r>
              <a:rPr lang="nl-NL" dirty="0" err="1"/>
              <a:t>space</a:t>
            </a:r>
            <a:r>
              <a:rPr lang="nl-NL" dirty="0"/>
              <a:t> </a:t>
            </a:r>
            <a:r>
              <a:rPr lang="nl-NL" dirty="0" err="1"/>
              <a:t>endoscopy</a:t>
            </a:r>
            <a:r>
              <a:rPr lang="nl-NL" dirty="0"/>
              <a:t>”. Het is hiermee mogelijk om orgaan sparende endoscopische behandelingen uit te voeren. Deze vormen van behandeling leveren een heel goede prognose voor de patiënt. De beelden van deze </a:t>
            </a:r>
            <a:r>
              <a:rPr lang="nl-NL" dirty="0" err="1"/>
              <a:t>imaged-based</a:t>
            </a:r>
            <a:r>
              <a:rPr lang="nl-NL" dirty="0"/>
              <a:t> procedures zijn soms (te complex) en het herkennen van afwijkingen vergt veel kennis en oefening. Type weefsels kennen verschillende patronen van o.a. oppervlakte  en bloedvaten. Met name bij zeldzamere aandoeningen zoals vroege vormen van kanker van de slokdarm en maag schiet de gemiddelde ervaring te kort en is er een mogelijkheid ontstaan om deze lacunes op te vullen met behulp van kunstmatige intelligentie.  De ontwikkeling en toepassingen van deze algoritmen zullen met gebruik van voorbeelden uit research worden geschetst.</a:t>
            </a:r>
          </a:p>
          <a:p>
            <a:endParaRPr lang="en-GB" dirty="0"/>
          </a:p>
        </p:txBody>
      </p:sp>
      <p:sp>
        <p:nvSpPr>
          <p:cNvPr id="4" name="Tijdelijke aanduiding voor dianummer 3"/>
          <p:cNvSpPr>
            <a:spLocks noGrp="1"/>
          </p:cNvSpPr>
          <p:nvPr>
            <p:ph type="sldNum" sz="quarter" idx="16"/>
          </p:nvPr>
        </p:nvSpPr>
        <p:spPr/>
        <p:txBody>
          <a:bodyPr/>
          <a:lstStyle/>
          <a:p>
            <a:pPr>
              <a:defRPr/>
            </a:pPr>
            <a:fld id="{3EF6FCA6-62D9-407C-8999-5D050A5F696A}" type="slidenum">
              <a:rPr lang="nl-NL" smtClean="0"/>
              <a:pPr>
                <a:defRPr/>
              </a:pPr>
              <a:t>1</a:t>
            </a:fld>
            <a:endParaRPr lang="nl-NL" dirty="0"/>
          </a:p>
        </p:txBody>
      </p:sp>
    </p:spTree>
    <p:extLst>
      <p:ext uri="{BB962C8B-B14F-4D97-AF65-F5344CB8AC3E}">
        <p14:creationId xmlns:p14="http://schemas.microsoft.com/office/powerpoint/2010/main" val="32451068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541867" y="4251325"/>
            <a:ext cx="1137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type="none" w="sm" len="sm"/>
                <a:tailEnd type="none" w="lg" len="lg"/>
              </a14:hiddenLine>
            </a:ext>
          </a:extLst>
        </p:spPr>
        <p:txBody>
          <a:bodyPr wrap="none" anchor="ctr"/>
          <a:lstStyle/>
          <a:p>
            <a:endParaRPr lang="en-GB"/>
          </a:p>
        </p:txBody>
      </p:sp>
      <p:sp>
        <p:nvSpPr>
          <p:cNvPr id="91139" name="Text Box 3"/>
          <p:cNvSpPr txBox="1">
            <a:spLocks noChangeArrowheads="1"/>
          </p:cNvSpPr>
          <p:nvPr/>
        </p:nvSpPr>
        <p:spPr bwMode="auto">
          <a:xfrm>
            <a:off x="3962400" y="5257801"/>
            <a:ext cx="40322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t>Adenocarcinoma: invasive cancer</a:t>
            </a:r>
          </a:p>
        </p:txBody>
      </p:sp>
      <p:grpSp>
        <p:nvGrpSpPr>
          <p:cNvPr id="2" name="Group 4"/>
          <p:cNvGrpSpPr>
            <a:grpSpLocks/>
          </p:cNvGrpSpPr>
          <p:nvPr/>
        </p:nvGrpSpPr>
        <p:grpSpPr bwMode="auto">
          <a:xfrm>
            <a:off x="4341284" y="3644900"/>
            <a:ext cx="3401483" cy="1657350"/>
            <a:chOff x="2051" y="2296"/>
            <a:chExt cx="1607" cy="1044"/>
          </a:xfrm>
        </p:grpSpPr>
        <p:sp>
          <p:nvSpPr>
            <p:cNvPr id="9232" name="Text Box 5"/>
            <p:cNvSpPr txBox="1">
              <a:spLocks noChangeArrowheads="1"/>
            </p:cNvSpPr>
            <p:nvPr/>
          </p:nvSpPr>
          <p:spPr bwMode="auto">
            <a:xfrm>
              <a:off x="2051" y="2296"/>
              <a:ext cx="1607"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t>High-grade </a:t>
              </a:r>
              <a:br>
                <a:rPr lang="en-US" sz="2400"/>
              </a:br>
              <a:r>
                <a:rPr lang="en-US" sz="2400"/>
                <a:t>intraepithelial neoplasia</a:t>
              </a:r>
              <a:br>
                <a:rPr lang="en-US" sz="2400"/>
              </a:br>
              <a:r>
                <a:rPr lang="en-US" sz="2000" i="1"/>
                <a:t>(HGIN)</a:t>
              </a:r>
            </a:p>
          </p:txBody>
        </p:sp>
        <p:sp>
          <p:nvSpPr>
            <p:cNvPr id="9233" name="Line 6"/>
            <p:cNvSpPr>
              <a:spLocks noChangeShapeType="1"/>
            </p:cNvSpPr>
            <p:nvPr/>
          </p:nvSpPr>
          <p:spPr bwMode="auto">
            <a:xfrm>
              <a:off x="2835" y="3067"/>
              <a:ext cx="0" cy="27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pic>
        <p:nvPicPr>
          <p:cNvPr id="91143" name="Picture 7" descr="00000003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1581" t="7285" r="5188" b="8752"/>
          <a:stretch>
            <a:fillRect/>
          </a:stretch>
        </p:blipFill>
        <p:spPr>
          <a:xfrm>
            <a:off x="222251" y="1412875"/>
            <a:ext cx="3443816" cy="2266950"/>
          </a:xfrm>
          <a:effectLst>
            <a:outerShdw blurRad="63500" dist="107763" dir="2700000" algn="ctr" rotWithShape="0">
              <a:schemeClr val="bg2"/>
            </a:outerShdw>
          </a:effectLst>
        </p:spPr>
      </p:pic>
      <p:pic>
        <p:nvPicPr>
          <p:cNvPr id="91144" name="Picture 8" descr="00000002"/>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21568" t="7553" r="5338" b="8569"/>
          <a:stretch>
            <a:fillRect/>
          </a:stretch>
        </p:blipFill>
        <p:spPr>
          <a:xfrm>
            <a:off x="203200" y="3886201"/>
            <a:ext cx="3437467" cy="2219325"/>
          </a:xfrm>
          <a:effectLst>
            <a:outerShdw blurRad="63500" dist="107763" dir="2700000" algn="ctr" rotWithShape="0">
              <a:schemeClr val="bg2"/>
            </a:outerShdw>
          </a:effectLst>
        </p:spPr>
      </p:pic>
      <p:pic>
        <p:nvPicPr>
          <p:cNvPr id="91145" name="Picture 9" descr="00000009"/>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l="21503" t="7620" r="5281" b="9071"/>
          <a:stretch>
            <a:fillRect/>
          </a:stretch>
        </p:blipFill>
        <p:spPr>
          <a:xfrm>
            <a:off x="8401052" y="2420938"/>
            <a:ext cx="3611033" cy="2312987"/>
          </a:xfrm>
          <a:effectLst>
            <a:outerShdw blurRad="63500" dist="107763" dir="2700000" algn="ctr" rotWithShape="0">
              <a:schemeClr val="bg2"/>
            </a:outerShdw>
          </a:effectLst>
        </p:spPr>
      </p:pic>
      <p:grpSp>
        <p:nvGrpSpPr>
          <p:cNvPr id="3" name="Group 11"/>
          <p:cNvGrpSpPr>
            <a:grpSpLocks/>
          </p:cNvGrpSpPr>
          <p:nvPr/>
        </p:nvGrpSpPr>
        <p:grpSpPr bwMode="auto">
          <a:xfrm>
            <a:off x="4078818" y="1268413"/>
            <a:ext cx="2990850" cy="938212"/>
            <a:chOff x="1927" y="799"/>
            <a:chExt cx="1413" cy="591"/>
          </a:xfrm>
        </p:grpSpPr>
        <p:sp>
          <p:nvSpPr>
            <p:cNvPr id="9230" name="Text Box 12"/>
            <p:cNvSpPr txBox="1">
              <a:spLocks noChangeArrowheads="1"/>
            </p:cNvSpPr>
            <p:nvPr/>
          </p:nvSpPr>
          <p:spPr bwMode="auto">
            <a:xfrm>
              <a:off x="1927" y="799"/>
              <a:ext cx="141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t>Intestinal metaplasia</a:t>
              </a:r>
            </a:p>
          </p:txBody>
        </p:sp>
        <p:sp>
          <p:nvSpPr>
            <p:cNvPr id="9231" name="Line 13"/>
            <p:cNvSpPr>
              <a:spLocks noChangeShapeType="1"/>
            </p:cNvSpPr>
            <p:nvPr/>
          </p:nvSpPr>
          <p:spPr bwMode="auto">
            <a:xfrm>
              <a:off x="2835" y="1117"/>
              <a:ext cx="0" cy="27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4" name="Group 14"/>
          <p:cNvGrpSpPr>
            <a:grpSpLocks/>
          </p:cNvGrpSpPr>
          <p:nvPr/>
        </p:nvGrpSpPr>
        <p:grpSpPr bwMode="auto">
          <a:xfrm>
            <a:off x="4341284" y="2133601"/>
            <a:ext cx="3401483" cy="1584325"/>
            <a:chOff x="2051" y="1344"/>
            <a:chExt cx="1607" cy="998"/>
          </a:xfrm>
        </p:grpSpPr>
        <p:sp>
          <p:nvSpPr>
            <p:cNvPr id="9228" name="Text Box 15"/>
            <p:cNvSpPr txBox="1">
              <a:spLocks noChangeArrowheads="1"/>
            </p:cNvSpPr>
            <p:nvPr/>
          </p:nvSpPr>
          <p:spPr bwMode="auto">
            <a:xfrm>
              <a:off x="2051" y="1344"/>
              <a:ext cx="1607"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t>Low-grade </a:t>
              </a:r>
              <a:br>
                <a:rPr lang="en-US" sz="2400"/>
              </a:br>
              <a:r>
                <a:rPr lang="en-US" sz="2400"/>
                <a:t>intraepithelial neoplasia</a:t>
              </a:r>
            </a:p>
            <a:p>
              <a:pPr algn="ctr" eaLnBrk="1" hangingPunct="1"/>
              <a:r>
                <a:rPr lang="en-US" sz="2000" i="1"/>
                <a:t>(LGIN)</a:t>
              </a:r>
            </a:p>
          </p:txBody>
        </p:sp>
        <p:sp>
          <p:nvSpPr>
            <p:cNvPr id="9229" name="Line 16"/>
            <p:cNvSpPr>
              <a:spLocks noChangeShapeType="1"/>
            </p:cNvSpPr>
            <p:nvPr/>
          </p:nvSpPr>
          <p:spPr bwMode="auto">
            <a:xfrm>
              <a:off x="2835" y="2069"/>
              <a:ext cx="0" cy="27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9227" name="Tijdelijke aanduiding voor dianummer 1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9D2DDF5-E3AD-D64A-BEDB-C514737A94F4}" type="slidenum">
              <a:rPr lang="nl-NL"/>
              <a:pPr eaLnBrk="1" hangingPunct="1"/>
              <a:t>10</a:t>
            </a:fld>
            <a:endParaRPr lang="nl-NL"/>
          </a:p>
        </p:txBody>
      </p:sp>
      <p:sp>
        <p:nvSpPr>
          <p:cNvPr id="5" name="Titel 4"/>
          <p:cNvSpPr>
            <a:spLocks noGrp="1"/>
          </p:cNvSpPr>
          <p:nvPr>
            <p:ph type="title"/>
          </p:nvPr>
        </p:nvSpPr>
        <p:spPr>
          <a:xfrm>
            <a:off x="376517" y="356394"/>
            <a:ext cx="10972800" cy="1143000"/>
          </a:xfrm>
        </p:spPr>
        <p:txBody>
          <a:bodyPr/>
          <a:lstStyle/>
          <a:p>
            <a:r>
              <a:rPr lang="nl-NL" dirty="0" err="1" smtClean="0"/>
              <a:t>Malignant</a:t>
            </a:r>
            <a:r>
              <a:rPr lang="nl-NL" dirty="0" smtClean="0"/>
              <a:t> </a:t>
            </a:r>
            <a:r>
              <a:rPr lang="nl-NL" dirty="0" err="1" smtClean="0"/>
              <a:t>progression</a:t>
            </a:r>
            <a:endParaRPr lang="nl-NL" dirty="0"/>
          </a:p>
        </p:txBody>
      </p:sp>
    </p:spTree>
    <p:extLst>
      <p:ext uri="{BB962C8B-B14F-4D97-AF65-F5344CB8AC3E}">
        <p14:creationId xmlns:p14="http://schemas.microsoft.com/office/powerpoint/2010/main" val="122669587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911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el 1"/>
          <p:cNvSpPr>
            <a:spLocks noGrp="1"/>
          </p:cNvSpPr>
          <p:nvPr>
            <p:ph type="title"/>
          </p:nvPr>
        </p:nvSpPr>
        <p:spPr>
          <a:xfrm>
            <a:off x="916517" y="669925"/>
            <a:ext cx="10708216" cy="903288"/>
          </a:xfrm>
        </p:spPr>
        <p:txBody>
          <a:bodyPr/>
          <a:lstStyle/>
          <a:p>
            <a:r>
              <a:rPr lang="en-US">
                <a:latin typeface="Calibri" charset="0"/>
              </a:rPr>
              <a:t>Barrett surveillance endoscopie</a:t>
            </a:r>
          </a:p>
        </p:txBody>
      </p:sp>
      <p:sp>
        <p:nvSpPr>
          <p:cNvPr id="37890" name="Tijdelijke aanduiding voor dia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8000"/>
                </a:solidFill>
                <a:latin typeface="Arial" charset="0"/>
                <a:ea typeface="ＭＳ Ｐゴシック" charset="0"/>
                <a:cs typeface="ＭＳ Ｐゴシック" charset="0"/>
              </a:defRPr>
            </a:lvl1pPr>
            <a:lvl2pPr marL="742950" indent="-285750">
              <a:defRPr sz="1200">
                <a:solidFill>
                  <a:srgbClr val="008000"/>
                </a:solidFill>
                <a:latin typeface="Arial" charset="0"/>
                <a:ea typeface="ＭＳ Ｐゴシック" charset="0"/>
              </a:defRPr>
            </a:lvl2pPr>
            <a:lvl3pPr marL="1143000" indent="-228600">
              <a:defRPr sz="1200">
                <a:solidFill>
                  <a:srgbClr val="008000"/>
                </a:solidFill>
                <a:latin typeface="Arial" charset="0"/>
                <a:ea typeface="ＭＳ Ｐゴシック" charset="0"/>
              </a:defRPr>
            </a:lvl3pPr>
            <a:lvl4pPr marL="1600200" indent="-228600">
              <a:defRPr sz="1200">
                <a:solidFill>
                  <a:srgbClr val="008000"/>
                </a:solidFill>
                <a:latin typeface="Arial" charset="0"/>
                <a:ea typeface="ＭＳ Ｐゴシック" charset="0"/>
              </a:defRPr>
            </a:lvl4pPr>
            <a:lvl5pPr marL="2057400" indent="-228600">
              <a:defRPr sz="1200">
                <a:solidFill>
                  <a:srgbClr val="008000"/>
                </a:solidFill>
                <a:latin typeface="Arial" charset="0"/>
                <a:ea typeface="ＭＳ Ｐゴシック" charset="0"/>
              </a:defRPr>
            </a:lvl5pPr>
            <a:lvl6pPr marL="2514600" indent="-228600" eaLnBrk="0" fontAlgn="base" hangingPunct="0">
              <a:spcBef>
                <a:spcPct val="0"/>
              </a:spcBef>
              <a:spcAft>
                <a:spcPct val="0"/>
              </a:spcAft>
              <a:defRPr sz="1200">
                <a:solidFill>
                  <a:srgbClr val="008000"/>
                </a:solidFill>
                <a:latin typeface="Arial" charset="0"/>
                <a:ea typeface="ＭＳ Ｐゴシック" charset="0"/>
              </a:defRPr>
            </a:lvl6pPr>
            <a:lvl7pPr marL="2971800" indent="-228600" eaLnBrk="0" fontAlgn="base" hangingPunct="0">
              <a:spcBef>
                <a:spcPct val="0"/>
              </a:spcBef>
              <a:spcAft>
                <a:spcPct val="0"/>
              </a:spcAft>
              <a:defRPr sz="1200">
                <a:solidFill>
                  <a:srgbClr val="008000"/>
                </a:solidFill>
                <a:latin typeface="Arial" charset="0"/>
                <a:ea typeface="ＭＳ Ｐゴシック" charset="0"/>
              </a:defRPr>
            </a:lvl7pPr>
            <a:lvl8pPr marL="3429000" indent="-228600" eaLnBrk="0" fontAlgn="base" hangingPunct="0">
              <a:spcBef>
                <a:spcPct val="0"/>
              </a:spcBef>
              <a:spcAft>
                <a:spcPct val="0"/>
              </a:spcAft>
              <a:defRPr sz="1200">
                <a:solidFill>
                  <a:srgbClr val="008000"/>
                </a:solidFill>
                <a:latin typeface="Arial" charset="0"/>
                <a:ea typeface="ＭＳ Ｐゴシック" charset="0"/>
              </a:defRPr>
            </a:lvl8pPr>
            <a:lvl9pPr marL="3886200" indent="-228600" eaLnBrk="0" fontAlgn="base" hangingPunct="0">
              <a:spcBef>
                <a:spcPct val="0"/>
              </a:spcBef>
              <a:spcAft>
                <a:spcPct val="0"/>
              </a:spcAft>
              <a:defRPr sz="1200">
                <a:solidFill>
                  <a:srgbClr val="008000"/>
                </a:solidFill>
                <a:latin typeface="Arial" charset="0"/>
                <a:ea typeface="ＭＳ Ｐゴシック" charset="0"/>
              </a:defRPr>
            </a:lvl9pPr>
          </a:lstStyle>
          <a:p>
            <a:fld id="{37F5156F-87BC-9741-922C-429F045A9F39}" type="slidenum">
              <a:rPr lang="nl-NL">
                <a:solidFill>
                  <a:srgbClr val="4EBED9"/>
                </a:solidFill>
                <a:latin typeface="Calibri" charset="0"/>
                <a:cs typeface="Arial" charset="0"/>
              </a:rPr>
              <a:pPr/>
              <a:t>11</a:t>
            </a:fld>
            <a:endParaRPr lang="nl-NL">
              <a:solidFill>
                <a:srgbClr val="4EBED9"/>
              </a:solidFill>
              <a:latin typeface="Calibri" charset="0"/>
              <a:cs typeface="Arial" charset="0"/>
            </a:endParaRPr>
          </a:p>
        </p:txBody>
      </p:sp>
      <p:pic>
        <p:nvPicPr>
          <p:cNvPr id="37891" name="Afbeelding 5"/>
          <p:cNvPicPr>
            <a:picLocks noChangeAspect="1"/>
          </p:cNvPicPr>
          <p:nvPr/>
        </p:nvPicPr>
        <p:blipFill>
          <a:blip r:embed="rId3">
            <a:extLst>
              <a:ext uri="{28A0092B-C50C-407E-A947-70E740481C1C}">
                <a14:useLocalDpi xmlns:a14="http://schemas.microsoft.com/office/drawing/2010/main" val="0"/>
              </a:ext>
            </a:extLst>
          </a:blip>
          <a:srcRect t="9085" b="7098"/>
          <a:stretch>
            <a:fillRect/>
          </a:stretch>
        </p:blipFill>
        <p:spPr bwMode="auto">
          <a:xfrm>
            <a:off x="355600" y="5927725"/>
            <a:ext cx="3007784"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descr="H:\Presentaties\Plaatjes\Dysplasia sequen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7200"/>
            <a:ext cx="121920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ep 30"/>
          <p:cNvGrpSpPr>
            <a:grpSpLocks/>
          </p:cNvGrpSpPr>
          <p:nvPr/>
        </p:nvGrpSpPr>
        <p:grpSpPr bwMode="auto">
          <a:xfrm>
            <a:off x="8765117" y="1306514"/>
            <a:ext cx="2707216" cy="1762125"/>
            <a:chOff x="6505550" y="1090836"/>
            <a:chExt cx="2031082" cy="1762100"/>
          </a:xfrm>
        </p:grpSpPr>
        <p:pic>
          <p:nvPicPr>
            <p:cNvPr id="37909" name="Picture 12" descr="00000009"/>
            <p:cNvPicPr>
              <a:picLocks noChangeAspect="1" noChangeArrowheads="1"/>
            </p:cNvPicPr>
            <p:nvPr/>
          </p:nvPicPr>
          <p:blipFill>
            <a:blip r:embed="rId5">
              <a:extLst>
                <a:ext uri="{28A0092B-C50C-407E-A947-70E740481C1C}">
                  <a14:useLocalDpi xmlns:a14="http://schemas.microsoft.com/office/drawing/2010/main" val="0"/>
                </a:ext>
              </a:extLst>
            </a:blip>
            <a:srcRect l="21503" t="7620" r="5281" b="9071"/>
            <a:stretch>
              <a:fillRect/>
            </a:stretch>
          </p:blipFill>
          <p:spPr bwMode="auto">
            <a:xfrm>
              <a:off x="6589415" y="1268760"/>
              <a:ext cx="1771426"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elijkbenige driehoek 9"/>
            <p:cNvSpPr/>
            <p:nvPr/>
          </p:nvSpPr>
          <p:spPr>
            <a:xfrm>
              <a:off x="6516666" y="2492578"/>
              <a:ext cx="358893" cy="288921"/>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Gelijkbenige driehoek 10"/>
            <p:cNvSpPr/>
            <p:nvPr/>
          </p:nvSpPr>
          <p:spPr>
            <a:xfrm flipV="1">
              <a:off x="6505550" y="1149572"/>
              <a:ext cx="424002" cy="441319"/>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Gelijkbenige driehoek 11"/>
            <p:cNvSpPr/>
            <p:nvPr/>
          </p:nvSpPr>
          <p:spPr>
            <a:xfrm flipH="1" flipV="1">
              <a:off x="8009408" y="1090836"/>
              <a:ext cx="431942" cy="504818"/>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Gelijkbenige driehoek 12"/>
            <p:cNvSpPr/>
            <p:nvPr/>
          </p:nvSpPr>
          <p:spPr>
            <a:xfrm flipH="1">
              <a:off x="8115806" y="2421142"/>
              <a:ext cx="420826" cy="431794"/>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7894" name="Groep 29"/>
          <p:cNvGrpSpPr>
            <a:grpSpLocks/>
          </p:cNvGrpSpPr>
          <p:nvPr/>
        </p:nvGrpSpPr>
        <p:grpSpPr bwMode="auto">
          <a:xfrm>
            <a:off x="5050367" y="1341438"/>
            <a:ext cx="2582333" cy="1682750"/>
            <a:chOff x="3644280" y="1340768"/>
            <a:chExt cx="1935832" cy="1683618"/>
          </a:xfrm>
        </p:grpSpPr>
        <p:pic>
          <p:nvPicPr>
            <p:cNvPr id="37904" name="Picture 11" descr="00000002"/>
            <p:cNvPicPr>
              <a:picLocks noChangeAspect="1" noChangeArrowheads="1"/>
            </p:cNvPicPr>
            <p:nvPr/>
          </p:nvPicPr>
          <p:blipFill>
            <a:blip r:embed="rId6">
              <a:extLst>
                <a:ext uri="{28A0092B-C50C-407E-A947-70E740481C1C}">
                  <a14:useLocalDpi xmlns:a14="http://schemas.microsoft.com/office/drawing/2010/main" val="0"/>
                </a:ext>
              </a:extLst>
            </a:blip>
            <a:srcRect l="21568" t="7553" r="5338" b="8569"/>
            <a:stretch>
              <a:fillRect/>
            </a:stretch>
          </p:blipFill>
          <p:spPr bwMode="auto">
            <a:xfrm>
              <a:off x="3763120" y="1484784"/>
              <a:ext cx="1672976"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elijkbenige driehoek 15"/>
            <p:cNvSpPr/>
            <p:nvPr/>
          </p:nvSpPr>
          <p:spPr>
            <a:xfrm>
              <a:off x="3707750" y="2708310"/>
              <a:ext cx="360192" cy="289074"/>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Gelijkbenige driehoek 16"/>
            <p:cNvSpPr/>
            <p:nvPr/>
          </p:nvSpPr>
          <p:spPr>
            <a:xfrm flipV="1">
              <a:off x="3644280" y="1390005"/>
              <a:ext cx="423662" cy="439965"/>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Gelijkbenige driehoek 17"/>
            <p:cNvSpPr/>
            <p:nvPr/>
          </p:nvSpPr>
          <p:spPr>
            <a:xfrm flipH="1" flipV="1">
              <a:off x="5129476" y="1340768"/>
              <a:ext cx="431595" cy="503497"/>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9" name="Gelijkbenige driehoek 18"/>
            <p:cNvSpPr/>
            <p:nvPr/>
          </p:nvSpPr>
          <p:spPr>
            <a:xfrm flipH="1">
              <a:off x="5158037" y="2592363"/>
              <a:ext cx="422075" cy="432023"/>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37895" name="Groep 22"/>
          <p:cNvGrpSpPr>
            <a:grpSpLocks/>
          </p:cNvGrpSpPr>
          <p:nvPr/>
        </p:nvGrpSpPr>
        <p:grpSpPr bwMode="auto">
          <a:xfrm>
            <a:off x="1583267" y="2205039"/>
            <a:ext cx="2673351" cy="1622425"/>
            <a:chOff x="1043608" y="2166764"/>
            <a:chExt cx="2005558" cy="1622276"/>
          </a:xfrm>
        </p:grpSpPr>
        <p:pic>
          <p:nvPicPr>
            <p:cNvPr id="37899" name="Picture 10" descr="000000031"/>
            <p:cNvPicPr>
              <a:picLocks noChangeAspect="1" noChangeArrowheads="1"/>
            </p:cNvPicPr>
            <p:nvPr/>
          </p:nvPicPr>
          <p:blipFill>
            <a:blip r:embed="rId7">
              <a:extLst>
                <a:ext uri="{28A0092B-C50C-407E-A947-70E740481C1C}">
                  <a14:useLocalDpi xmlns:a14="http://schemas.microsoft.com/office/drawing/2010/main" val="0"/>
                </a:ext>
              </a:extLst>
            </a:blip>
            <a:srcRect l="21581" t="7285" r="5188" b="8752"/>
            <a:stretch>
              <a:fillRect/>
            </a:stretch>
          </p:blipFill>
          <p:spPr bwMode="auto">
            <a:xfrm>
              <a:off x="1187624" y="2276872"/>
              <a:ext cx="1691531" cy="14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Gelijkbenige driehoek 21"/>
            <p:cNvSpPr/>
            <p:nvPr/>
          </p:nvSpPr>
          <p:spPr>
            <a:xfrm>
              <a:off x="1115065" y="3501728"/>
              <a:ext cx="360460" cy="287312"/>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Gelijkbenige driehoek 22"/>
            <p:cNvSpPr/>
            <p:nvPr/>
          </p:nvSpPr>
          <p:spPr>
            <a:xfrm flipV="1">
              <a:off x="1043608" y="2215971"/>
              <a:ext cx="423978" cy="439698"/>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Gelijkbenige driehoek 23"/>
            <p:cNvSpPr/>
            <p:nvPr/>
          </p:nvSpPr>
          <p:spPr>
            <a:xfrm flipH="1" flipV="1">
              <a:off x="2590253" y="2166764"/>
              <a:ext cx="431917" cy="504779"/>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Gelijkbenige driehoek 24"/>
            <p:cNvSpPr/>
            <p:nvPr/>
          </p:nvSpPr>
          <p:spPr>
            <a:xfrm flipH="1">
              <a:off x="2628364" y="3357280"/>
              <a:ext cx="420802" cy="431760"/>
            </a:xfrm>
            <a:prstGeom prst="triangle">
              <a:avLst>
                <a:gd name="adj" fmla="val 5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26" name="Groep 28"/>
          <p:cNvGrpSpPr>
            <a:grpSpLocks/>
          </p:cNvGrpSpPr>
          <p:nvPr/>
        </p:nvGrpSpPr>
        <p:grpSpPr bwMode="auto">
          <a:xfrm>
            <a:off x="4176185" y="2997201"/>
            <a:ext cx="4607983" cy="3095625"/>
            <a:chOff x="3131840" y="2996952"/>
            <a:chExt cx="3456384" cy="3096344"/>
          </a:xfrm>
        </p:grpSpPr>
        <p:sp>
          <p:nvSpPr>
            <p:cNvPr id="27" name="Rechthoek 26"/>
            <p:cNvSpPr/>
            <p:nvPr/>
          </p:nvSpPr>
          <p:spPr>
            <a:xfrm>
              <a:off x="3131840" y="2996952"/>
              <a:ext cx="3456384" cy="3096344"/>
            </a:xfrm>
            <a:prstGeom prst="rect">
              <a:avLst/>
            </a:prstGeom>
            <a:solidFill>
              <a:srgbClr val="0070C0">
                <a:alpha val="37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8" name="Tekstvak 27"/>
            <p:cNvSpPr txBox="1"/>
            <p:nvPr/>
          </p:nvSpPr>
          <p:spPr>
            <a:xfrm>
              <a:off x="3410337" y="3500307"/>
              <a:ext cx="2918442" cy="1939442"/>
            </a:xfrm>
            <a:prstGeom prst="rect">
              <a:avLst/>
            </a:prstGeom>
            <a:noFill/>
          </p:spPr>
          <p:txBody>
            <a:bodyPr wrap="none">
              <a:spAutoFit/>
            </a:bodyPr>
            <a:lstStyle/>
            <a:p>
              <a:pPr algn="ctr">
                <a:defRPr/>
              </a:pPr>
              <a:r>
                <a:rPr lang="en-GB" sz="4000" b="1" dirty="0">
                  <a:solidFill>
                    <a:srgbClr val="FFFF00"/>
                  </a:solidFill>
                  <a:effectLst>
                    <a:outerShdw blurRad="38100" dist="38100" dir="2700000" algn="tl">
                      <a:srgbClr val="000000">
                        <a:alpha val="43137"/>
                      </a:srgbClr>
                    </a:outerShdw>
                  </a:effectLst>
                </a:rPr>
                <a:t>WINDOW</a:t>
              </a:r>
            </a:p>
            <a:p>
              <a:pPr algn="ctr">
                <a:defRPr/>
              </a:pPr>
              <a:r>
                <a:rPr lang="en-GB" sz="4000" b="1" dirty="0">
                  <a:solidFill>
                    <a:srgbClr val="FFFF00"/>
                  </a:solidFill>
                  <a:effectLst>
                    <a:outerShdw blurRad="38100" dist="38100" dir="2700000" algn="tl">
                      <a:srgbClr val="000000">
                        <a:alpha val="43137"/>
                      </a:srgbClr>
                    </a:outerShdw>
                  </a:effectLst>
                </a:rPr>
                <a:t>OF</a:t>
              </a:r>
            </a:p>
            <a:p>
              <a:pPr algn="ctr">
                <a:defRPr/>
              </a:pPr>
              <a:r>
                <a:rPr lang="en-GB" sz="4000" b="1" dirty="0">
                  <a:solidFill>
                    <a:srgbClr val="FFFF00"/>
                  </a:solidFill>
                  <a:effectLst>
                    <a:outerShdw blurRad="38100" dist="38100" dir="2700000" algn="tl">
                      <a:srgbClr val="000000">
                        <a:alpha val="43137"/>
                      </a:srgbClr>
                    </a:outerShdw>
                  </a:effectLst>
                </a:rPr>
                <a:t>OPPORTUNITY</a:t>
              </a:r>
            </a:p>
          </p:txBody>
        </p:sp>
      </p:grpSp>
    </p:spTree>
    <p:extLst>
      <p:ext uri="{BB962C8B-B14F-4D97-AF65-F5344CB8AC3E}">
        <p14:creationId xmlns:p14="http://schemas.microsoft.com/office/powerpoint/2010/main" val="4185663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1" y="44450"/>
            <a:ext cx="111379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218" y="2344738"/>
            <a:ext cx="6142567"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ijdelijke aanduiding voor dianummer 3"/>
          <p:cNvSpPr>
            <a:spLocks noGrp="1"/>
          </p:cNvSpPr>
          <p:nvPr>
            <p:ph type="sldNum" sz="quarter" idx="4294967295"/>
          </p:nvPr>
        </p:nvSpPr>
        <p:spPr>
          <a:xfrm>
            <a:off x="8737600" y="6245225"/>
            <a:ext cx="28448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C061EA5-BD65-3148-950A-57EBE703633A}" type="slidenum">
              <a:rPr lang="nl-NL"/>
              <a:pPr eaLnBrk="1" hangingPunct="1"/>
              <a:t>12</a:t>
            </a:fld>
            <a:endParaRPr lang="nl-NL"/>
          </a:p>
        </p:txBody>
      </p:sp>
    </p:spTree>
    <p:extLst>
      <p:ext uri="{BB962C8B-B14F-4D97-AF65-F5344CB8AC3E}">
        <p14:creationId xmlns:p14="http://schemas.microsoft.com/office/powerpoint/2010/main" val="1489277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99534" y="302020"/>
            <a:ext cx="10972800" cy="1143000"/>
          </a:xfrm>
          <a:noFill/>
        </p:spPr>
        <p:txBody>
          <a:bodyPr/>
          <a:lstStyle/>
          <a:p>
            <a:pPr eaLnBrk="1" hangingPunct="1">
              <a:defRPr/>
            </a:pPr>
            <a:r>
              <a:rPr lang="en-US" b="1" dirty="0" smtClean="0">
                <a:ea typeface="+mj-ea"/>
              </a:rPr>
              <a:t>Surgery </a:t>
            </a:r>
            <a:r>
              <a:rPr lang="en-US" b="1" i="1" dirty="0" smtClean="0">
                <a:ea typeface="+mj-ea"/>
              </a:rPr>
              <a:t>vs.</a:t>
            </a:r>
            <a:r>
              <a:rPr lang="en-US" b="1" dirty="0" smtClean="0">
                <a:ea typeface="+mj-ea"/>
              </a:rPr>
              <a:t> Endoscopic </a:t>
            </a:r>
            <a:r>
              <a:rPr lang="en-US" b="1" dirty="0" err="1" smtClean="0">
                <a:ea typeface="+mj-ea"/>
              </a:rPr>
              <a:t>Tx</a:t>
            </a:r>
            <a:endParaRPr lang="en-US" b="1" dirty="0" smtClean="0">
              <a:solidFill>
                <a:srgbClr val="CC0000"/>
              </a:solidFill>
              <a:ea typeface="+mj-ea"/>
            </a:endParaRPr>
          </a:p>
        </p:txBody>
      </p:sp>
      <p:grpSp>
        <p:nvGrpSpPr>
          <p:cNvPr id="21507" name="Group 3"/>
          <p:cNvGrpSpPr>
            <a:grpSpLocks/>
          </p:cNvGrpSpPr>
          <p:nvPr/>
        </p:nvGrpSpPr>
        <p:grpSpPr bwMode="auto">
          <a:xfrm>
            <a:off x="817034" y="1341438"/>
            <a:ext cx="5854700" cy="3816350"/>
            <a:chOff x="295" y="845"/>
            <a:chExt cx="2766" cy="2404"/>
          </a:xfrm>
        </p:grpSpPr>
        <p:sp>
          <p:nvSpPr>
            <p:cNvPr id="21520" name="Rectangle 4"/>
            <p:cNvSpPr>
              <a:spLocks noChangeArrowheads="1"/>
            </p:cNvSpPr>
            <p:nvPr/>
          </p:nvSpPr>
          <p:spPr bwMode="auto">
            <a:xfrm>
              <a:off x="295" y="845"/>
              <a:ext cx="2766" cy="2404"/>
            </a:xfrm>
            <a:prstGeom prst="rect">
              <a:avLst/>
            </a:prstGeom>
            <a:solidFill>
              <a:schemeClr val="tx1"/>
            </a:solidFill>
            <a:ln w="9525">
              <a:solidFill>
                <a:schemeClr val="tx1"/>
              </a:solidFill>
              <a:miter lim="800000"/>
              <a:headEnd/>
              <a:tailEnd/>
            </a:ln>
          </p:spPr>
          <p:txBody>
            <a:bodyPr wrap="none" anchor="ctr"/>
            <a:lstStyle/>
            <a:p>
              <a:endParaRPr lang="en-GB"/>
            </a:p>
          </p:txBody>
        </p:sp>
        <p:grpSp>
          <p:nvGrpSpPr>
            <p:cNvPr id="21521" name="Group 5"/>
            <p:cNvGrpSpPr>
              <a:grpSpLocks/>
            </p:cNvGrpSpPr>
            <p:nvPr/>
          </p:nvGrpSpPr>
          <p:grpSpPr bwMode="auto">
            <a:xfrm>
              <a:off x="340" y="908"/>
              <a:ext cx="2648" cy="2247"/>
              <a:chOff x="384" y="839"/>
              <a:chExt cx="2648" cy="2247"/>
            </a:xfrm>
          </p:grpSpPr>
          <p:pic>
            <p:nvPicPr>
              <p:cNvPr id="181254" name="Picture 6" descr="resectie 2 bijgewerkt"/>
              <p:cNvPicPr>
                <a:picLocks noChangeAspect="1" noChangeArrowheads="1"/>
              </p:cNvPicPr>
              <p:nvPr/>
            </p:nvPicPr>
            <p:blipFill>
              <a:blip r:embed="rId3"/>
              <a:srcRect l="16490"/>
              <a:stretch>
                <a:fillRect/>
              </a:stretch>
            </p:blipFill>
            <p:spPr bwMode="auto">
              <a:xfrm>
                <a:off x="384" y="840"/>
                <a:ext cx="1196" cy="2246"/>
              </a:xfrm>
              <a:prstGeom prst="rect">
                <a:avLst/>
              </a:prstGeom>
              <a:noFill/>
              <a:ln w="9525">
                <a:noFill/>
                <a:miter lim="800000"/>
                <a:headEnd/>
                <a:tailEnd/>
              </a:ln>
              <a:effectLst>
                <a:outerShdw dist="89803" dir="2700000" algn="ctr" rotWithShape="0">
                  <a:schemeClr val="tx1"/>
                </a:outerShdw>
              </a:effectLst>
            </p:spPr>
          </p:pic>
          <p:pic>
            <p:nvPicPr>
              <p:cNvPr id="181255" name="Picture 7" descr="resectie 1 bijgewerkt"/>
              <p:cNvPicPr>
                <a:picLocks noChangeAspect="1" noChangeArrowheads="1"/>
              </p:cNvPicPr>
              <p:nvPr/>
            </p:nvPicPr>
            <p:blipFill>
              <a:blip r:embed="rId4"/>
              <a:srcRect b="1778"/>
              <a:stretch>
                <a:fillRect/>
              </a:stretch>
            </p:blipFill>
            <p:spPr bwMode="auto">
              <a:xfrm>
                <a:off x="1577" y="839"/>
                <a:ext cx="1455" cy="2247"/>
              </a:xfrm>
              <a:prstGeom prst="rect">
                <a:avLst/>
              </a:prstGeom>
              <a:noFill/>
              <a:ln w="9525">
                <a:noFill/>
                <a:miter lim="800000"/>
                <a:headEnd/>
                <a:tailEnd/>
              </a:ln>
              <a:effectLst>
                <a:outerShdw dist="89803" dir="2700000" algn="ctr" rotWithShape="0">
                  <a:schemeClr val="tx1"/>
                </a:outerShdw>
              </a:effectLst>
            </p:spPr>
          </p:pic>
        </p:grpSp>
      </p:grpSp>
      <p:grpSp>
        <p:nvGrpSpPr>
          <p:cNvPr id="21508" name="Group 8"/>
          <p:cNvGrpSpPr>
            <a:grpSpLocks/>
          </p:cNvGrpSpPr>
          <p:nvPr/>
        </p:nvGrpSpPr>
        <p:grpSpPr bwMode="auto">
          <a:xfrm>
            <a:off x="6864351" y="1341438"/>
            <a:ext cx="4607983" cy="3816350"/>
            <a:chOff x="3243" y="845"/>
            <a:chExt cx="2132" cy="2358"/>
          </a:xfrm>
        </p:grpSpPr>
        <p:sp>
          <p:nvSpPr>
            <p:cNvPr id="21512" name="Rectangle 9"/>
            <p:cNvSpPr>
              <a:spLocks noChangeArrowheads="1"/>
            </p:cNvSpPr>
            <p:nvPr/>
          </p:nvSpPr>
          <p:spPr bwMode="auto">
            <a:xfrm>
              <a:off x="3243" y="845"/>
              <a:ext cx="2132" cy="2358"/>
            </a:xfrm>
            <a:prstGeom prst="rect">
              <a:avLst/>
            </a:prstGeom>
            <a:solidFill>
              <a:schemeClr val="tx1"/>
            </a:solidFill>
            <a:ln w="9525">
              <a:solidFill>
                <a:schemeClr val="tx1"/>
              </a:solidFill>
              <a:miter lim="800000"/>
              <a:headEnd/>
              <a:tailEnd/>
            </a:ln>
          </p:spPr>
          <p:txBody>
            <a:bodyPr wrap="none" anchor="ctr"/>
            <a:lstStyle/>
            <a:p>
              <a:endParaRPr lang="en-GB"/>
            </a:p>
          </p:txBody>
        </p:sp>
        <p:grpSp>
          <p:nvGrpSpPr>
            <p:cNvPr id="21513" name="Group 10"/>
            <p:cNvGrpSpPr>
              <a:grpSpLocks/>
            </p:cNvGrpSpPr>
            <p:nvPr/>
          </p:nvGrpSpPr>
          <p:grpSpPr bwMode="auto">
            <a:xfrm>
              <a:off x="3290" y="909"/>
              <a:ext cx="2025" cy="2249"/>
              <a:chOff x="555" y="856"/>
              <a:chExt cx="2025" cy="2249"/>
            </a:xfrm>
          </p:grpSpPr>
          <p:pic>
            <p:nvPicPr>
              <p:cNvPr id="181259" name="Picture 11" descr="tumortje in Barrett"/>
              <p:cNvPicPr>
                <a:picLocks noChangeAspect="1" noChangeArrowheads="1"/>
              </p:cNvPicPr>
              <p:nvPr/>
            </p:nvPicPr>
            <p:blipFill>
              <a:blip r:embed="rId5"/>
              <a:srcRect r="2760" b="2567"/>
              <a:stretch>
                <a:fillRect/>
              </a:stretch>
            </p:blipFill>
            <p:spPr bwMode="auto">
              <a:xfrm>
                <a:off x="1718" y="856"/>
                <a:ext cx="862" cy="750"/>
              </a:xfrm>
              <a:prstGeom prst="rect">
                <a:avLst/>
              </a:prstGeom>
              <a:noFill/>
              <a:ln w="9525">
                <a:noFill/>
                <a:miter lim="800000"/>
                <a:headEnd/>
                <a:tailEnd/>
              </a:ln>
              <a:effectLst>
                <a:outerShdw dist="17961" dir="2700000" algn="ctr" rotWithShape="0">
                  <a:schemeClr val="tx1"/>
                </a:outerShdw>
              </a:effectLst>
            </p:spPr>
          </p:pic>
          <p:pic>
            <p:nvPicPr>
              <p:cNvPr id="181260" name="Picture 12" descr="Na opspuiten 2"/>
              <p:cNvPicPr>
                <a:picLocks noChangeAspect="1" noChangeArrowheads="1"/>
              </p:cNvPicPr>
              <p:nvPr/>
            </p:nvPicPr>
            <p:blipFill>
              <a:blip r:embed="rId6"/>
              <a:srcRect r="2789" b="3180"/>
              <a:stretch>
                <a:fillRect/>
              </a:stretch>
            </p:blipFill>
            <p:spPr bwMode="auto">
              <a:xfrm>
                <a:off x="1708" y="1606"/>
                <a:ext cx="877" cy="745"/>
              </a:xfrm>
              <a:prstGeom prst="rect">
                <a:avLst/>
              </a:prstGeom>
              <a:noFill/>
              <a:ln w="9525">
                <a:noFill/>
                <a:miter lim="800000"/>
                <a:headEnd/>
                <a:tailEnd/>
              </a:ln>
              <a:effectLst>
                <a:outerShdw dist="17961" dir="2700000" algn="ctr" rotWithShape="0">
                  <a:schemeClr val="tx1"/>
                </a:outerShdw>
              </a:effectLst>
            </p:spPr>
          </p:pic>
          <p:pic>
            <p:nvPicPr>
              <p:cNvPr id="181261" name="Picture 13" descr="na EMR"/>
              <p:cNvPicPr>
                <a:picLocks noChangeAspect="1" noChangeArrowheads="1"/>
              </p:cNvPicPr>
              <p:nvPr/>
            </p:nvPicPr>
            <p:blipFill>
              <a:blip r:embed="rId7"/>
              <a:srcRect r="2789" b="2580"/>
              <a:stretch>
                <a:fillRect/>
              </a:stretch>
            </p:blipFill>
            <p:spPr bwMode="auto">
              <a:xfrm>
                <a:off x="1720" y="2355"/>
                <a:ext cx="860" cy="747"/>
              </a:xfrm>
              <a:prstGeom prst="rect">
                <a:avLst/>
              </a:prstGeom>
              <a:noFill/>
              <a:ln w="9525">
                <a:noFill/>
                <a:miter lim="800000"/>
                <a:headEnd/>
                <a:tailEnd/>
              </a:ln>
              <a:effectLst>
                <a:outerShdw dist="17961" dir="2700000" algn="ctr" rotWithShape="0">
                  <a:schemeClr val="tx1"/>
                </a:outerShdw>
              </a:effectLst>
            </p:spPr>
          </p:pic>
          <p:pic>
            <p:nvPicPr>
              <p:cNvPr id="181262" name="Picture 14" descr="Barrett Illustration300dpi"/>
              <p:cNvPicPr>
                <a:picLocks noChangeAspect="1" noChangeArrowheads="1"/>
              </p:cNvPicPr>
              <p:nvPr/>
            </p:nvPicPr>
            <p:blipFill>
              <a:blip r:embed="rId8"/>
              <a:srcRect/>
              <a:stretch>
                <a:fillRect/>
              </a:stretch>
            </p:blipFill>
            <p:spPr bwMode="auto">
              <a:xfrm>
                <a:off x="555" y="856"/>
                <a:ext cx="1165" cy="751"/>
              </a:xfrm>
              <a:prstGeom prst="rect">
                <a:avLst/>
              </a:prstGeom>
              <a:noFill/>
              <a:ln w="9525">
                <a:noFill/>
                <a:miter lim="800000"/>
                <a:headEnd/>
                <a:tailEnd/>
              </a:ln>
              <a:effectLst>
                <a:outerShdw dist="17961" dir="2700000" algn="ctr" rotWithShape="0">
                  <a:schemeClr val="tx1"/>
                </a:outerShdw>
              </a:effectLst>
            </p:spPr>
          </p:pic>
          <p:pic>
            <p:nvPicPr>
              <p:cNvPr id="181263" name="Picture 15" descr="Barrett Illustration300dpi copy"/>
              <p:cNvPicPr>
                <a:picLocks noChangeAspect="1" noChangeArrowheads="1"/>
              </p:cNvPicPr>
              <p:nvPr/>
            </p:nvPicPr>
            <p:blipFill>
              <a:blip r:embed="rId9"/>
              <a:srcRect/>
              <a:stretch>
                <a:fillRect/>
              </a:stretch>
            </p:blipFill>
            <p:spPr bwMode="auto">
              <a:xfrm>
                <a:off x="555" y="1607"/>
                <a:ext cx="1165" cy="743"/>
              </a:xfrm>
              <a:prstGeom prst="rect">
                <a:avLst/>
              </a:prstGeom>
              <a:noFill/>
              <a:ln w="9525">
                <a:noFill/>
                <a:miter lim="800000"/>
                <a:headEnd/>
                <a:tailEnd/>
              </a:ln>
              <a:effectLst>
                <a:outerShdw dist="17961" dir="2700000" algn="ctr" rotWithShape="0">
                  <a:schemeClr val="tx1"/>
                </a:outerShdw>
              </a:effectLst>
            </p:spPr>
          </p:pic>
          <p:pic>
            <p:nvPicPr>
              <p:cNvPr id="181264" name="Picture 16" descr="Barrett%20Illustration05new"/>
              <p:cNvPicPr>
                <a:picLocks noChangeAspect="1" noChangeArrowheads="1"/>
              </p:cNvPicPr>
              <p:nvPr/>
            </p:nvPicPr>
            <p:blipFill>
              <a:blip r:embed="rId10"/>
              <a:srcRect/>
              <a:stretch>
                <a:fillRect/>
              </a:stretch>
            </p:blipFill>
            <p:spPr bwMode="auto">
              <a:xfrm>
                <a:off x="555" y="2355"/>
                <a:ext cx="1165" cy="750"/>
              </a:xfrm>
              <a:prstGeom prst="rect">
                <a:avLst/>
              </a:prstGeom>
              <a:noFill/>
              <a:ln w="9525">
                <a:noFill/>
                <a:miter lim="800000"/>
                <a:headEnd/>
                <a:tailEnd/>
              </a:ln>
              <a:effectLst>
                <a:outerShdw dist="17961" dir="2700000" algn="ctr" rotWithShape="0">
                  <a:schemeClr val="tx1"/>
                </a:outerShdw>
              </a:effectLst>
            </p:spPr>
          </p:pic>
        </p:grpSp>
      </p:grpSp>
      <p:sp>
        <p:nvSpPr>
          <p:cNvPr id="181265" name="Text Box 17"/>
          <p:cNvSpPr txBox="1">
            <a:spLocks noChangeArrowheads="1"/>
          </p:cNvSpPr>
          <p:nvPr/>
        </p:nvSpPr>
        <p:spPr bwMode="auto">
          <a:xfrm>
            <a:off x="7008284" y="5340351"/>
            <a:ext cx="4368800" cy="696913"/>
          </a:xfrm>
          <a:prstGeom prst="rect">
            <a:avLst/>
          </a:prstGeom>
          <a:gradFill rotWithShape="0">
            <a:gsLst>
              <a:gs pos="0">
                <a:srgbClr val="808080"/>
              </a:gs>
              <a:gs pos="50000">
                <a:srgbClr val="808080">
                  <a:gamma/>
                  <a:shade val="46275"/>
                  <a:invGamma/>
                </a:srgbClr>
              </a:gs>
              <a:gs pos="100000">
                <a:srgbClr val="808080"/>
              </a:gs>
            </a:gsLst>
            <a:lin ang="5400000" scaled="1"/>
          </a:gradFill>
          <a:ln w="9525">
            <a:noFill/>
            <a:miter lim="800000"/>
            <a:headEnd/>
            <a:tailEnd/>
          </a:ln>
          <a:effectLst>
            <a:outerShdw dist="71842" dir="2700000" algn="ctr" rotWithShape="0">
              <a:srgbClr val="808080"/>
            </a:outerShdw>
          </a:effectLst>
        </p:spPr>
        <p:txBody>
          <a:bodyPr>
            <a:spAutoFit/>
          </a:bodyPr>
          <a:lstStyle/>
          <a:p>
            <a:pPr eaLnBrk="0" hangingPunct="0">
              <a:spcBef>
                <a:spcPct val="20000"/>
              </a:spcBef>
              <a:defRPr/>
            </a:pPr>
            <a:r>
              <a:rPr lang="de-DE">
                <a:solidFill>
                  <a:schemeClr val="bg1"/>
                </a:solidFill>
                <a:ea typeface="+mn-ea"/>
              </a:rPr>
              <a:t>Preserves the esophagus</a:t>
            </a:r>
          </a:p>
          <a:p>
            <a:pPr eaLnBrk="0" hangingPunct="0">
              <a:spcBef>
                <a:spcPct val="20000"/>
              </a:spcBef>
              <a:defRPr/>
            </a:pPr>
            <a:r>
              <a:rPr lang="de-DE">
                <a:solidFill>
                  <a:schemeClr val="bg1"/>
                </a:solidFill>
                <a:ea typeface="+mn-ea"/>
              </a:rPr>
              <a:t>Low morbidity/mortality</a:t>
            </a:r>
          </a:p>
        </p:txBody>
      </p:sp>
      <p:sp>
        <p:nvSpPr>
          <p:cNvPr id="181266" name="Text Box 18"/>
          <p:cNvSpPr txBox="1">
            <a:spLocks noChangeArrowheads="1"/>
          </p:cNvSpPr>
          <p:nvPr/>
        </p:nvSpPr>
        <p:spPr bwMode="auto">
          <a:xfrm>
            <a:off x="1737784" y="5340351"/>
            <a:ext cx="4165600" cy="1027113"/>
          </a:xfrm>
          <a:prstGeom prst="rect">
            <a:avLst/>
          </a:prstGeom>
          <a:gradFill rotWithShape="0">
            <a:gsLst>
              <a:gs pos="0">
                <a:srgbClr val="808080"/>
              </a:gs>
              <a:gs pos="50000">
                <a:srgbClr val="808080">
                  <a:gamma/>
                  <a:shade val="46275"/>
                  <a:invGamma/>
                </a:srgbClr>
              </a:gs>
              <a:gs pos="100000">
                <a:srgbClr val="808080"/>
              </a:gs>
            </a:gsLst>
            <a:lin ang="5400000" scaled="1"/>
          </a:gradFill>
          <a:ln w="9525">
            <a:noFill/>
            <a:miter lim="800000"/>
            <a:headEnd/>
            <a:tailEnd/>
          </a:ln>
          <a:effectLst>
            <a:outerShdw dist="71842" dir="2700000" algn="ctr" rotWithShape="0">
              <a:srgbClr val="808080"/>
            </a:outerShdw>
          </a:effectLst>
        </p:spPr>
        <p:txBody>
          <a:bodyPr>
            <a:spAutoFit/>
          </a:bodyPr>
          <a:lstStyle/>
          <a:p>
            <a:pPr eaLnBrk="0" hangingPunct="0">
              <a:spcBef>
                <a:spcPct val="20000"/>
              </a:spcBef>
              <a:defRPr/>
            </a:pPr>
            <a:r>
              <a:rPr lang="de-DE">
                <a:solidFill>
                  <a:schemeClr val="bg1"/>
                </a:solidFill>
                <a:ea typeface="+mn-ea"/>
              </a:rPr>
              <a:t>Morbidity (30-50%)</a:t>
            </a:r>
          </a:p>
          <a:p>
            <a:pPr eaLnBrk="0" hangingPunct="0">
              <a:spcBef>
                <a:spcPct val="20000"/>
              </a:spcBef>
              <a:defRPr/>
            </a:pPr>
            <a:r>
              <a:rPr lang="de-DE">
                <a:solidFill>
                  <a:schemeClr val="bg1"/>
                </a:solidFill>
                <a:ea typeface="+mn-ea"/>
              </a:rPr>
              <a:t>Mortality (&gt;3%)</a:t>
            </a:r>
          </a:p>
          <a:p>
            <a:pPr eaLnBrk="0" hangingPunct="0">
              <a:spcBef>
                <a:spcPct val="20000"/>
              </a:spcBef>
              <a:defRPr/>
            </a:pPr>
            <a:r>
              <a:rPr lang="de-DE">
                <a:solidFill>
                  <a:schemeClr val="bg1"/>
                </a:solidFill>
                <a:ea typeface="+mn-ea"/>
              </a:rPr>
              <a:t>Reduces quality of life</a:t>
            </a:r>
            <a:endParaRPr lang="nl-NL">
              <a:ea typeface="+mn-ea"/>
            </a:endParaRPr>
          </a:p>
        </p:txBody>
      </p:sp>
      <p:sp>
        <p:nvSpPr>
          <p:cNvPr id="21511" name="Tijdelijke aanduiding voor dianummer 18"/>
          <p:cNvSpPr>
            <a:spLocks noGrp="1"/>
          </p:cNvSpPr>
          <p:nvPr>
            <p:ph type="sldNum" sz="quarter" idx="4294967295"/>
          </p:nvPr>
        </p:nvSpPr>
        <p:spPr>
          <a:xfrm>
            <a:off x="8737600" y="6245225"/>
            <a:ext cx="28448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F66EAA2-F472-A447-BF74-C954E6EF2DF9}" type="slidenum">
              <a:rPr lang="nl-NL"/>
              <a:pPr eaLnBrk="1" hangingPunct="1"/>
              <a:t>13</a:t>
            </a:fld>
            <a:endParaRPr lang="nl-NL"/>
          </a:p>
        </p:txBody>
      </p:sp>
    </p:spTree>
    <p:extLst>
      <p:ext uri="{BB962C8B-B14F-4D97-AF65-F5344CB8AC3E}">
        <p14:creationId xmlns:p14="http://schemas.microsoft.com/office/powerpoint/2010/main" val="3441048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01600" y="115888"/>
            <a:ext cx="1158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nl-NL" sz="4400" dirty="0">
              <a:solidFill>
                <a:schemeClr val="tx2"/>
              </a:solidFill>
            </a:endParaRPr>
          </a:p>
        </p:txBody>
      </p:sp>
      <p:pic>
        <p:nvPicPr>
          <p:cNvPr id="64515" name="Picture 3"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933" y="1616797"/>
            <a:ext cx="7272867"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0" descr="電子内視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1" y="891886"/>
            <a:ext cx="4055533"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456674"/>
      </p:ext>
    </p:extLst>
  </p:cSld>
  <p:clrMapOvr>
    <a:masterClrMapping/>
  </p:clrMapOvr>
  <p:transition xmlns:p14="http://schemas.microsoft.com/office/powerpoint/2010/main" advTm="4271">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D963_22F5B_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351" y="1584325"/>
            <a:ext cx="7401983"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0"/>
            <a:ext cx="12192000" cy="1219200"/>
          </a:xfrm>
          <a:prstGeom prst="rect">
            <a:avLst/>
          </a:prstGeom>
          <a:solidFill>
            <a:srgbClr val="558ED5"/>
          </a:solidFill>
          <a:ln>
            <a:noFill/>
          </a:ln>
          <a:effectLst/>
          <a:extLst/>
        </p:spPr>
        <p:txBody>
          <a:bodyPr anchor="ctr"/>
          <a:lstStyle/>
          <a:p>
            <a:pPr algn="ctr" eaLnBrk="1" hangingPunct="1">
              <a:defRPr/>
            </a:pPr>
            <a:r>
              <a:rPr lang="en-US" sz="3600" dirty="0" smtClean="0">
                <a:solidFill>
                  <a:srgbClr val="FFFFFF"/>
                </a:solidFill>
                <a:effectLst>
                  <a:outerShdw blurRad="38100" dist="38100" dir="2700000" algn="tl">
                    <a:srgbClr val="000000"/>
                  </a:outerShdw>
                </a:effectLst>
                <a:cs typeface="Arial" charset="0"/>
              </a:rPr>
              <a:t>ESD: third space endoscopy</a:t>
            </a:r>
            <a:endParaRPr lang="en-US" sz="3600" i="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0018099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ChangeArrowheads="1"/>
          </p:cNvSpPr>
          <p:nvPr/>
        </p:nvSpPr>
        <p:spPr bwMode="auto">
          <a:xfrm>
            <a:off x="334433" y="1628776"/>
            <a:ext cx="1156758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lnSpc>
                <a:spcPct val="115000"/>
              </a:lnSpc>
              <a:spcBef>
                <a:spcPct val="75000"/>
              </a:spcBef>
              <a:buFontTx/>
              <a:buChar char="•"/>
              <a:defRPr/>
            </a:pPr>
            <a:r>
              <a:rPr lang="en-GB" sz="2800" dirty="0">
                <a:solidFill>
                  <a:srgbClr val="000000"/>
                </a:solidFill>
                <a:latin typeface="Arial" panose="020B0604020202020204" pitchFamily="34" charset="0"/>
                <a:ea typeface="+mn-ea"/>
                <a:cs typeface="+mn-cs"/>
              </a:rPr>
              <a:t>More controlled way of resecting. </a:t>
            </a:r>
          </a:p>
          <a:p>
            <a:pPr marL="1371600" lvl="2" indent="-457200" eaLnBrk="1" hangingPunct="1">
              <a:lnSpc>
                <a:spcPts val="1600"/>
              </a:lnSpc>
              <a:spcBef>
                <a:spcPct val="75000"/>
              </a:spcBef>
              <a:buFont typeface="Wingdings" pitchFamily="2" charset="2"/>
              <a:buChar char="ü"/>
              <a:defRPr/>
            </a:pPr>
            <a:r>
              <a:rPr lang="en-GB" sz="2400" dirty="0">
                <a:solidFill>
                  <a:srgbClr val="000000"/>
                </a:solidFill>
                <a:latin typeface="Arial" panose="020B0604020202020204" pitchFamily="34" charset="0"/>
                <a:ea typeface="+mn-ea"/>
                <a:cs typeface="+mn-cs"/>
              </a:rPr>
              <a:t>Suctioning </a:t>
            </a:r>
            <a:r>
              <a:rPr lang="en-GB" sz="2400" i="1" dirty="0">
                <a:solidFill>
                  <a:srgbClr val="000000"/>
                </a:solidFill>
                <a:latin typeface="Arial" panose="020B0604020202020204" pitchFamily="34" charset="0"/>
                <a:ea typeface="+mn-ea"/>
                <a:cs typeface="+mn-cs"/>
              </a:rPr>
              <a:t>vs. </a:t>
            </a:r>
            <a:r>
              <a:rPr lang="en-GB" sz="2400" dirty="0">
                <a:solidFill>
                  <a:srgbClr val="000000"/>
                </a:solidFill>
                <a:latin typeface="Arial" panose="020B0604020202020204" pitchFamily="34" charset="0"/>
                <a:ea typeface="+mn-ea"/>
                <a:cs typeface="+mn-cs"/>
              </a:rPr>
              <a:t>precise lateral incision.</a:t>
            </a:r>
          </a:p>
          <a:p>
            <a:pPr marL="1371600" lvl="2" indent="-457200" eaLnBrk="1" hangingPunct="1">
              <a:lnSpc>
                <a:spcPts val="1600"/>
              </a:lnSpc>
              <a:spcBef>
                <a:spcPct val="75000"/>
              </a:spcBef>
              <a:buFont typeface="Wingdings" pitchFamily="2" charset="2"/>
              <a:buChar char="ü"/>
              <a:defRPr/>
            </a:pPr>
            <a:r>
              <a:rPr lang="en-GB" sz="2400" dirty="0">
                <a:solidFill>
                  <a:srgbClr val="000000"/>
                </a:solidFill>
                <a:latin typeface="Arial" panose="020B0604020202020204" pitchFamily="34" charset="0"/>
                <a:ea typeface="+mn-ea"/>
                <a:cs typeface="+mn-cs"/>
              </a:rPr>
              <a:t>Blind snaring </a:t>
            </a:r>
            <a:r>
              <a:rPr lang="en-GB" sz="2400" i="1" dirty="0">
                <a:solidFill>
                  <a:srgbClr val="000000"/>
                </a:solidFill>
                <a:latin typeface="Arial" panose="020B0604020202020204" pitchFamily="34" charset="0"/>
                <a:ea typeface="+mn-ea"/>
                <a:cs typeface="+mn-cs"/>
              </a:rPr>
              <a:t>vs.</a:t>
            </a:r>
            <a:r>
              <a:rPr lang="en-GB" sz="2400" dirty="0">
                <a:solidFill>
                  <a:srgbClr val="000000"/>
                </a:solidFill>
                <a:latin typeface="Arial" panose="020B0604020202020204" pitchFamily="34" charset="0"/>
                <a:ea typeface="+mn-ea"/>
                <a:cs typeface="+mn-cs"/>
              </a:rPr>
              <a:t> visual dissection</a:t>
            </a:r>
          </a:p>
        </p:txBody>
      </p:sp>
      <p:sp>
        <p:nvSpPr>
          <p:cNvPr id="1135619" name="Rectangle 3"/>
          <p:cNvSpPr>
            <a:spLocks noChangeArrowheads="1"/>
          </p:cNvSpPr>
          <p:nvPr/>
        </p:nvSpPr>
        <p:spPr bwMode="auto">
          <a:xfrm>
            <a:off x="0" y="0"/>
            <a:ext cx="12192000" cy="1219200"/>
          </a:xfrm>
          <a:prstGeom prst="rect">
            <a:avLst/>
          </a:prstGeom>
          <a:solidFill>
            <a:srgbClr val="558ED5"/>
          </a:solidFill>
          <a:ln>
            <a:noFill/>
          </a:ln>
          <a:effectLst/>
          <a:extLst/>
        </p:spPr>
        <p:txBody>
          <a:bodyPr anchor="ctr"/>
          <a:lstStyle/>
          <a:p>
            <a:pPr algn="ctr" eaLnBrk="1" hangingPunct="1">
              <a:defRPr/>
            </a:pPr>
            <a:r>
              <a:rPr lang="en-US" sz="4000" dirty="0">
                <a:solidFill>
                  <a:srgbClr val="FFFFFF"/>
                </a:solidFill>
                <a:effectLst>
                  <a:outerShdw blurRad="38100" dist="38100" dir="2700000" algn="tl">
                    <a:srgbClr val="000000">
                      <a:alpha val="43137"/>
                    </a:srgbClr>
                  </a:outerShdw>
                </a:effectLst>
                <a:latin typeface="Arial" panose="020B0604020202020204" pitchFamily="34" charset="0"/>
                <a:ea typeface="+mn-ea"/>
                <a:cs typeface="+mn-cs"/>
              </a:rPr>
              <a:t>Why </a:t>
            </a:r>
            <a:r>
              <a:rPr lang="en-US" sz="4000" dirty="0" smtClean="0">
                <a:solidFill>
                  <a:srgbClr val="FFFFFF"/>
                </a:solidFill>
                <a:effectLst>
                  <a:outerShdw blurRad="38100" dist="38100" dir="2700000" algn="tl">
                    <a:srgbClr val="000000">
                      <a:alpha val="43137"/>
                    </a:srgbClr>
                  </a:outerShdw>
                </a:effectLst>
                <a:latin typeface="Arial" panose="020B0604020202020204" pitchFamily="34" charset="0"/>
                <a:ea typeface="+mn-ea"/>
                <a:cs typeface="+mn-cs"/>
              </a:rPr>
              <a:t>ESD?</a:t>
            </a:r>
            <a:endParaRPr lang="en-US" sz="4000" dirty="0">
              <a:solidFill>
                <a:srgbClr val="000000"/>
              </a:solidFill>
              <a:effectLst>
                <a:outerShdw blurRad="38100" dist="38100" dir="2700000" algn="tl">
                  <a:srgbClr val="000000">
                    <a:alpha val="43137"/>
                  </a:srgbClr>
                </a:outerShdw>
              </a:effectLst>
              <a:latin typeface="Arial" panose="020B0604020202020204" pitchFamily="34" charset="0"/>
              <a:ea typeface="+mn-ea"/>
              <a:cs typeface="+mn-cs"/>
            </a:endParaRPr>
          </a:p>
        </p:txBody>
      </p:sp>
      <p:pic>
        <p:nvPicPr>
          <p:cNvPr id="94211" name="Picture 10" descr="Djaff_none_Oesofago-Gastro-Duodenoscopie_20080813_639240"/>
          <p:cNvPicPr>
            <a:picLocks noChangeAspect="1" noChangeArrowheads="1"/>
          </p:cNvPicPr>
          <p:nvPr/>
        </p:nvPicPr>
        <p:blipFill>
          <a:blip r:embed="rId3">
            <a:extLst>
              <a:ext uri="{28A0092B-C50C-407E-A947-70E740481C1C}">
                <a14:useLocalDpi xmlns:a14="http://schemas.microsoft.com/office/drawing/2010/main" val="0"/>
              </a:ext>
            </a:extLst>
          </a:blip>
          <a:srcRect l="23129" t="9186" r="3445" b="7217"/>
          <a:stretch>
            <a:fillRect/>
          </a:stretch>
        </p:blipFill>
        <p:spPr bwMode="auto">
          <a:xfrm>
            <a:off x="1917700" y="4941888"/>
            <a:ext cx="2669117"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11" descr="Djaff_none_Oesofago-Gastro-Duodenoscopie_20080813_639199"/>
          <p:cNvPicPr>
            <a:picLocks noChangeAspect="1" noChangeArrowheads="1"/>
          </p:cNvPicPr>
          <p:nvPr/>
        </p:nvPicPr>
        <p:blipFill>
          <a:blip r:embed="rId4">
            <a:extLst>
              <a:ext uri="{28A0092B-C50C-407E-A947-70E740481C1C}">
                <a14:useLocalDpi xmlns:a14="http://schemas.microsoft.com/office/drawing/2010/main" val="0"/>
              </a:ext>
            </a:extLst>
          </a:blip>
          <a:srcRect l="23129" t="9186" r="3445" b="7217"/>
          <a:stretch>
            <a:fillRect/>
          </a:stretch>
        </p:blipFill>
        <p:spPr bwMode="auto">
          <a:xfrm>
            <a:off x="1917700" y="3284538"/>
            <a:ext cx="2669117"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12" descr="Djaff_none_Oesofago-Gastro-Duodenoscopie_20080813_639203"/>
          <p:cNvPicPr>
            <a:picLocks noChangeAspect="1" noChangeArrowheads="1"/>
          </p:cNvPicPr>
          <p:nvPr/>
        </p:nvPicPr>
        <p:blipFill>
          <a:blip r:embed="rId5">
            <a:extLst>
              <a:ext uri="{28A0092B-C50C-407E-A947-70E740481C1C}">
                <a14:useLocalDpi xmlns:a14="http://schemas.microsoft.com/office/drawing/2010/main" val="0"/>
              </a:ext>
            </a:extLst>
          </a:blip>
          <a:srcRect l="23129" t="9186" r="3445" b="7217"/>
          <a:stretch>
            <a:fillRect/>
          </a:stretch>
        </p:blipFill>
        <p:spPr bwMode="auto">
          <a:xfrm>
            <a:off x="4582585" y="3284538"/>
            <a:ext cx="2669116"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3" descr="Djaff_none_Oesofago-Gastro-Duodenoscopie_20080813_639205"/>
          <p:cNvPicPr>
            <a:picLocks noChangeAspect="1" noChangeArrowheads="1"/>
          </p:cNvPicPr>
          <p:nvPr/>
        </p:nvPicPr>
        <p:blipFill>
          <a:blip r:embed="rId6">
            <a:extLst>
              <a:ext uri="{28A0092B-C50C-407E-A947-70E740481C1C}">
                <a14:useLocalDpi xmlns:a14="http://schemas.microsoft.com/office/drawing/2010/main" val="0"/>
              </a:ext>
            </a:extLst>
          </a:blip>
          <a:srcRect l="23129" t="9186" r="3445" b="7217"/>
          <a:stretch>
            <a:fillRect/>
          </a:stretch>
        </p:blipFill>
        <p:spPr bwMode="auto">
          <a:xfrm>
            <a:off x="7243234" y="3284538"/>
            <a:ext cx="2669117"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4" descr="Djaff_none_Oesofago-Gastro-Duodenoscopie_20080813_639216"/>
          <p:cNvPicPr>
            <a:picLocks noChangeAspect="1" noChangeArrowheads="1"/>
          </p:cNvPicPr>
          <p:nvPr/>
        </p:nvPicPr>
        <p:blipFill>
          <a:blip r:embed="rId7">
            <a:extLst>
              <a:ext uri="{28A0092B-C50C-407E-A947-70E740481C1C}">
                <a14:useLocalDpi xmlns:a14="http://schemas.microsoft.com/office/drawing/2010/main" val="0"/>
              </a:ext>
            </a:extLst>
          </a:blip>
          <a:srcRect l="23129" t="9186" r="3445" b="7217"/>
          <a:stretch>
            <a:fillRect/>
          </a:stretch>
        </p:blipFill>
        <p:spPr bwMode="auto">
          <a:xfrm>
            <a:off x="4574117" y="4941888"/>
            <a:ext cx="26670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5" descr="Djaff_none_Oesofago-Gastro-Duodenoscopie_20080813_639223"/>
          <p:cNvPicPr>
            <a:picLocks noChangeAspect="1" noChangeArrowheads="1"/>
          </p:cNvPicPr>
          <p:nvPr/>
        </p:nvPicPr>
        <p:blipFill>
          <a:blip r:embed="rId8">
            <a:extLst>
              <a:ext uri="{28A0092B-C50C-407E-A947-70E740481C1C}">
                <a14:useLocalDpi xmlns:a14="http://schemas.microsoft.com/office/drawing/2010/main" val="0"/>
              </a:ext>
            </a:extLst>
          </a:blip>
          <a:srcRect l="23129" t="9186" r="3445" b="7217"/>
          <a:stretch>
            <a:fillRect/>
          </a:stretch>
        </p:blipFill>
        <p:spPr bwMode="auto">
          <a:xfrm>
            <a:off x="7243234" y="4941888"/>
            <a:ext cx="2669117"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5024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330700" y="2533650"/>
            <a:ext cx="1219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p>
        </p:txBody>
      </p:sp>
      <p:sp>
        <p:nvSpPr>
          <p:cNvPr id="14339" name="Text Box 3"/>
          <p:cNvSpPr txBox="1">
            <a:spLocks noChangeArrowheads="1"/>
          </p:cNvSpPr>
          <p:nvPr/>
        </p:nvSpPr>
        <p:spPr bwMode="auto">
          <a:xfrm>
            <a:off x="334433" y="1470026"/>
            <a:ext cx="11618384" cy="474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defTabSz="625475" eaLnBrk="0" hangingPunct="0">
              <a:tabLst>
                <a:tab pos="357188" algn="l"/>
                <a:tab pos="625475" algn="l"/>
              </a:tabLst>
              <a:defRPr>
                <a:solidFill>
                  <a:schemeClr val="tx1"/>
                </a:solidFill>
                <a:latin typeface="Arial" charset="0"/>
                <a:ea typeface="ＭＳ Ｐゴシック" charset="0"/>
              </a:defRPr>
            </a:lvl1pPr>
            <a:lvl2pPr marL="836613" defTabSz="625475" eaLnBrk="0" hangingPunct="0">
              <a:tabLst>
                <a:tab pos="357188" algn="l"/>
                <a:tab pos="625475" algn="l"/>
              </a:tabLst>
              <a:defRPr>
                <a:solidFill>
                  <a:schemeClr val="tx1"/>
                </a:solidFill>
                <a:latin typeface="Arial" charset="0"/>
                <a:ea typeface="ＭＳ Ｐゴシック" charset="0"/>
              </a:defRPr>
            </a:lvl2pPr>
            <a:lvl3pPr marL="1143000" indent="-228600" defTabSz="625475" eaLnBrk="0" hangingPunct="0">
              <a:tabLst>
                <a:tab pos="357188" algn="l"/>
                <a:tab pos="625475" algn="l"/>
              </a:tabLst>
              <a:defRPr>
                <a:solidFill>
                  <a:schemeClr val="tx1"/>
                </a:solidFill>
                <a:latin typeface="Arial" charset="0"/>
                <a:ea typeface="ＭＳ Ｐゴシック" charset="0"/>
              </a:defRPr>
            </a:lvl3pPr>
            <a:lvl4pPr marL="1600200" indent="-228600" defTabSz="625475" eaLnBrk="0" hangingPunct="0">
              <a:tabLst>
                <a:tab pos="357188" algn="l"/>
                <a:tab pos="625475" algn="l"/>
              </a:tabLst>
              <a:defRPr>
                <a:solidFill>
                  <a:schemeClr val="tx1"/>
                </a:solidFill>
                <a:latin typeface="Arial" charset="0"/>
                <a:ea typeface="ＭＳ Ｐゴシック" charset="0"/>
              </a:defRPr>
            </a:lvl4pPr>
            <a:lvl5pPr marL="2057400" indent="-228600" defTabSz="625475" eaLnBrk="0" hangingPunct="0">
              <a:tabLst>
                <a:tab pos="357188" algn="l"/>
                <a:tab pos="625475" algn="l"/>
              </a:tabLst>
              <a:defRPr>
                <a:solidFill>
                  <a:schemeClr val="tx1"/>
                </a:solidFill>
                <a:latin typeface="Arial" charset="0"/>
                <a:ea typeface="ＭＳ Ｐゴシック" charset="0"/>
              </a:defRPr>
            </a:lvl5pPr>
            <a:lvl6pPr marL="2514600" indent="-228600" defTabSz="625475" eaLnBrk="0" fontAlgn="base" hangingPunct="0">
              <a:spcBef>
                <a:spcPct val="0"/>
              </a:spcBef>
              <a:spcAft>
                <a:spcPct val="0"/>
              </a:spcAft>
              <a:tabLst>
                <a:tab pos="357188" algn="l"/>
                <a:tab pos="625475" algn="l"/>
              </a:tabLst>
              <a:defRPr>
                <a:solidFill>
                  <a:schemeClr val="tx1"/>
                </a:solidFill>
                <a:latin typeface="Arial" charset="0"/>
                <a:ea typeface="ＭＳ Ｐゴシック" charset="0"/>
              </a:defRPr>
            </a:lvl6pPr>
            <a:lvl7pPr marL="2971800" indent="-228600" defTabSz="625475" eaLnBrk="0" fontAlgn="base" hangingPunct="0">
              <a:spcBef>
                <a:spcPct val="0"/>
              </a:spcBef>
              <a:spcAft>
                <a:spcPct val="0"/>
              </a:spcAft>
              <a:tabLst>
                <a:tab pos="357188" algn="l"/>
                <a:tab pos="625475" algn="l"/>
              </a:tabLst>
              <a:defRPr>
                <a:solidFill>
                  <a:schemeClr val="tx1"/>
                </a:solidFill>
                <a:latin typeface="Arial" charset="0"/>
                <a:ea typeface="ＭＳ Ｐゴシック" charset="0"/>
              </a:defRPr>
            </a:lvl7pPr>
            <a:lvl8pPr marL="3429000" indent="-228600" defTabSz="625475" eaLnBrk="0" fontAlgn="base" hangingPunct="0">
              <a:spcBef>
                <a:spcPct val="0"/>
              </a:spcBef>
              <a:spcAft>
                <a:spcPct val="0"/>
              </a:spcAft>
              <a:tabLst>
                <a:tab pos="357188" algn="l"/>
                <a:tab pos="625475" algn="l"/>
              </a:tabLst>
              <a:defRPr>
                <a:solidFill>
                  <a:schemeClr val="tx1"/>
                </a:solidFill>
                <a:latin typeface="Arial" charset="0"/>
                <a:ea typeface="ＭＳ Ｐゴシック" charset="0"/>
              </a:defRPr>
            </a:lvl8pPr>
            <a:lvl9pPr marL="3886200" indent="-228600" defTabSz="625475" eaLnBrk="0" fontAlgn="base" hangingPunct="0">
              <a:spcBef>
                <a:spcPct val="0"/>
              </a:spcBef>
              <a:spcAft>
                <a:spcPct val="0"/>
              </a:spcAft>
              <a:tabLst>
                <a:tab pos="357188" algn="l"/>
                <a:tab pos="625475" algn="l"/>
              </a:tabLst>
              <a:defRPr>
                <a:solidFill>
                  <a:schemeClr val="tx1"/>
                </a:solidFill>
                <a:latin typeface="Arial" charset="0"/>
                <a:ea typeface="ＭＳ Ｐゴシック" charset="0"/>
              </a:defRPr>
            </a:lvl9pPr>
          </a:lstStyle>
          <a:p>
            <a:pPr eaLnBrk="1" hangingPunct="1">
              <a:buFontTx/>
              <a:buChar char="•"/>
            </a:pPr>
            <a:r>
              <a:rPr lang="en-US" sz="2400" u="sng" dirty="0">
                <a:solidFill>
                  <a:srgbClr val="A50021"/>
                </a:solidFill>
              </a:rPr>
              <a:t>I</a:t>
            </a:r>
            <a:r>
              <a:rPr lang="en-US" sz="2400" dirty="0"/>
              <a:t>nitiative on </a:t>
            </a:r>
            <a:r>
              <a:rPr lang="en-US" sz="2400" u="sng" dirty="0">
                <a:solidFill>
                  <a:srgbClr val="A50021"/>
                </a:solidFill>
              </a:rPr>
              <a:t>D</a:t>
            </a:r>
            <a:r>
              <a:rPr lang="en-US" sz="2400" dirty="0"/>
              <a:t>etection </a:t>
            </a:r>
            <a:r>
              <a:rPr lang="en-US" sz="2400" u="sng" dirty="0">
                <a:solidFill>
                  <a:srgbClr val="A50021"/>
                </a:solidFill>
              </a:rPr>
              <a:t>a</a:t>
            </a:r>
            <a:r>
              <a:rPr lang="en-US" sz="2400" dirty="0"/>
              <a:t>nd </a:t>
            </a:r>
            <a:r>
              <a:rPr lang="en-US" sz="2400" u="sng" dirty="0">
                <a:solidFill>
                  <a:srgbClr val="A50021"/>
                </a:solidFill>
              </a:rPr>
              <a:t>T</a:t>
            </a:r>
            <a:r>
              <a:rPr lang="en-US" sz="2400" dirty="0"/>
              <a:t>reatment of </a:t>
            </a:r>
            <a:r>
              <a:rPr lang="en-US" sz="2400" u="sng" dirty="0">
                <a:solidFill>
                  <a:srgbClr val="A50021"/>
                </a:solidFill>
              </a:rPr>
              <a:t>E</a:t>
            </a:r>
            <a:r>
              <a:rPr lang="en-US" sz="2400" dirty="0"/>
              <a:t>arly </a:t>
            </a:r>
            <a:r>
              <a:rPr lang="en-US" sz="2400" dirty="0" err="1"/>
              <a:t>Neoplasia</a:t>
            </a:r>
            <a:r>
              <a:rPr lang="en-US" sz="2400" dirty="0"/>
              <a:t> in the Upper GI-tract: a platform for registration and scientific research.</a:t>
            </a:r>
          </a:p>
          <a:p>
            <a:pPr eaLnBrk="1" hangingPunct="1">
              <a:buFontTx/>
              <a:buChar char="•"/>
            </a:pPr>
            <a:endParaRPr lang="en-US" sz="2400" dirty="0"/>
          </a:p>
          <a:p>
            <a:pPr eaLnBrk="1" hangingPunct="1">
              <a:buFontTx/>
              <a:buChar char="•"/>
            </a:pPr>
            <a:r>
              <a:rPr lang="en-US" sz="2400" dirty="0"/>
              <a:t>Initiative from participating centers in the Dutch EMR-training program</a:t>
            </a:r>
            <a:r>
              <a:rPr lang="en-US" dirty="0"/>
              <a:t>: Amsterdam, Eindhoven, Groningen, Leuven, </a:t>
            </a:r>
            <a:r>
              <a:rPr lang="en-US" dirty="0" err="1"/>
              <a:t>Nieuwegein</a:t>
            </a:r>
            <a:r>
              <a:rPr lang="en-US" dirty="0"/>
              <a:t>, </a:t>
            </a:r>
            <a:r>
              <a:rPr lang="en-US" dirty="0" smtClean="0"/>
              <a:t>Den Haag, Zwolle, Rotterdam</a:t>
            </a:r>
            <a:endParaRPr lang="en-US" dirty="0"/>
          </a:p>
          <a:p>
            <a:pPr eaLnBrk="1" hangingPunct="1">
              <a:lnSpc>
                <a:spcPct val="125000"/>
              </a:lnSpc>
              <a:spcBef>
                <a:spcPct val="60000"/>
              </a:spcBef>
              <a:buFontTx/>
              <a:buChar char="•"/>
            </a:pPr>
            <a:r>
              <a:rPr lang="en-US" sz="2400" dirty="0"/>
              <a:t>Aims:</a:t>
            </a:r>
          </a:p>
          <a:p>
            <a:pPr lvl="1" eaLnBrk="1" hangingPunct="1">
              <a:buFontTx/>
              <a:buChar char="•"/>
            </a:pPr>
            <a:r>
              <a:rPr lang="en-US" sz="2400" dirty="0"/>
              <a:t> improvement of detection and treatment of early </a:t>
            </a:r>
            <a:r>
              <a:rPr lang="en-US" sz="2400" dirty="0" err="1" smtClean="0"/>
              <a:t>neoplasia</a:t>
            </a:r>
            <a:r>
              <a:rPr lang="en-US" sz="2400" dirty="0" smtClean="0"/>
              <a:t> </a:t>
            </a:r>
            <a:r>
              <a:rPr lang="en-US" sz="2400" dirty="0"/>
              <a:t>in the upper GI-tract</a:t>
            </a:r>
          </a:p>
          <a:p>
            <a:pPr lvl="1" eaLnBrk="1" hangingPunct="1">
              <a:buFontTx/>
              <a:buChar char="•"/>
            </a:pPr>
            <a:r>
              <a:rPr lang="en-US" sz="2400" dirty="0"/>
              <a:t> standardized treatment protocol</a:t>
            </a:r>
          </a:p>
          <a:p>
            <a:pPr lvl="1" eaLnBrk="1" hangingPunct="1">
              <a:buFontTx/>
              <a:buChar char="•"/>
            </a:pPr>
            <a:r>
              <a:rPr lang="en-US" sz="2400" dirty="0"/>
              <a:t> procedure registration in a database</a:t>
            </a:r>
          </a:p>
          <a:p>
            <a:pPr lvl="1" eaLnBrk="1" hangingPunct="1">
              <a:buFontTx/>
              <a:buChar char="•"/>
            </a:pPr>
            <a:r>
              <a:rPr lang="en-US" sz="2400" dirty="0"/>
              <a:t> advisory institution </a:t>
            </a:r>
          </a:p>
          <a:p>
            <a:pPr lvl="1" eaLnBrk="1" hangingPunct="1">
              <a:buFontTx/>
              <a:buChar char="•"/>
            </a:pPr>
            <a:r>
              <a:rPr lang="en-US" sz="2400" dirty="0"/>
              <a:t> development of guidelines </a:t>
            </a:r>
          </a:p>
        </p:txBody>
      </p:sp>
      <p:sp>
        <p:nvSpPr>
          <p:cNvPr id="2" name="Titel 1"/>
          <p:cNvSpPr>
            <a:spLocks noGrp="1"/>
          </p:cNvSpPr>
          <p:nvPr>
            <p:ph type="title"/>
          </p:nvPr>
        </p:nvSpPr>
        <p:spPr/>
        <p:txBody>
          <a:bodyPr/>
          <a:lstStyle/>
          <a:p>
            <a:r>
              <a:rPr lang="en-GB" dirty="0" smtClean="0"/>
              <a:t>I-DATE   </a:t>
            </a:r>
            <a:r>
              <a:rPr lang="en-GB" dirty="0" err="1" smtClean="0"/>
              <a:t>www.Barrett.nl</a:t>
            </a:r>
            <a:endParaRPr lang="en-GB" dirty="0"/>
          </a:p>
        </p:txBody>
      </p:sp>
      <p:sp>
        <p:nvSpPr>
          <p:cNvPr id="14342" name="Tijdelijke aanduiding voor dianummer 5"/>
          <p:cNvSpPr>
            <a:spLocks noGrp="1"/>
          </p:cNvSpPr>
          <p:nvPr>
            <p:ph type="sldNum" sz="quarter" idx="16"/>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29A1D5C-8E49-624E-B62A-CBDAFCE2BB58}" type="slidenum">
              <a:rPr lang="nl-NL"/>
              <a:pPr eaLnBrk="1" hangingPunct="1"/>
              <a:t>17</a:t>
            </a:fld>
            <a:endParaRPr lang="nl-NL"/>
          </a:p>
        </p:txBody>
      </p:sp>
    </p:spTree>
    <p:extLst>
      <p:ext uri="{BB962C8B-B14F-4D97-AF65-F5344CB8AC3E}">
        <p14:creationId xmlns:p14="http://schemas.microsoft.com/office/powerpoint/2010/main" val="2362759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ADC4E9-82BF-4556-BDBA-16A87F2D0877}"/>
              </a:ext>
            </a:extLst>
          </p:cNvPr>
          <p:cNvSpPr>
            <a:spLocks noGrp="1"/>
          </p:cNvSpPr>
          <p:nvPr>
            <p:ph type="title"/>
          </p:nvPr>
        </p:nvSpPr>
        <p:spPr/>
        <p:txBody>
          <a:bodyPr/>
          <a:lstStyle/>
          <a:p>
            <a:pPr algn="ctr"/>
            <a:r>
              <a:rPr lang="nl-NL" sz="4800" dirty="0" err="1" smtClean="0"/>
              <a:t>Artificial</a:t>
            </a:r>
            <a:r>
              <a:rPr lang="nl-NL" sz="4800" dirty="0" smtClean="0"/>
              <a:t> intelligence</a:t>
            </a:r>
            <a:endParaRPr lang="x-none" sz="4800" dirty="0"/>
          </a:p>
        </p:txBody>
      </p:sp>
      <p:sp>
        <p:nvSpPr>
          <p:cNvPr id="5" name="Slide Number Placeholder 4">
            <a:extLst>
              <a:ext uri="{FF2B5EF4-FFF2-40B4-BE49-F238E27FC236}">
                <a16:creationId xmlns:a16="http://schemas.microsoft.com/office/drawing/2014/main" xmlns="" id="{E760CF2D-1BFF-47FC-A0FD-9B3E9760D482}"/>
              </a:ext>
            </a:extLst>
          </p:cNvPr>
          <p:cNvSpPr>
            <a:spLocks noGrp="1"/>
          </p:cNvSpPr>
          <p:nvPr>
            <p:ph type="sldNum" sz="quarter" idx="4294967295"/>
          </p:nvPr>
        </p:nvSpPr>
        <p:spPr>
          <a:xfrm>
            <a:off x="813251" y="6364800"/>
            <a:ext cx="801751" cy="468000"/>
          </a:xfrm>
          <a:prstGeom prst="rect">
            <a:avLst/>
          </a:prstGeom>
        </p:spPr>
        <p:txBody>
          <a:bodyPr/>
          <a:lstStyle/>
          <a:p>
            <a:fld id="{B7CEC10D-CD46-426F-915E-6C78530279CB}" type="slidenum">
              <a:rPr lang="en-US" smtClean="0"/>
              <a:t>18</a:t>
            </a:fld>
            <a:endParaRPr lang="en-US" dirty="0"/>
          </a:p>
        </p:txBody>
      </p:sp>
      <p:pic>
        <p:nvPicPr>
          <p:cNvPr id="4098" name="Picture 2" descr="Afbeeldingsresultaat voor questions">
            <a:extLst>
              <a:ext uri="{FF2B5EF4-FFF2-40B4-BE49-F238E27FC236}">
                <a16:creationId xmlns:a16="http://schemas.microsoft.com/office/drawing/2014/main" xmlns="" id="{EC52CA45-9095-4A30-B499-9C58492E5B1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660347" y="1583268"/>
            <a:ext cx="8869191" cy="4510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1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To Err is Human!</a:t>
            </a:r>
            <a:endParaRPr lang="en-GB" dirty="0"/>
          </a:p>
        </p:txBody>
      </p:sp>
      <p:sp>
        <p:nvSpPr>
          <p:cNvPr id="3" name="Tijdelijke aanduiding voor inhoud 2"/>
          <p:cNvSpPr>
            <a:spLocks noGrp="1"/>
          </p:cNvSpPr>
          <p:nvPr>
            <p:ph idx="4294967295"/>
          </p:nvPr>
        </p:nvSpPr>
        <p:spPr>
          <a:xfrm>
            <a:off x="1079359" y="1479972"/>
            <a:ext cx="10972800" cy="5133254"/>
          </a:xfrm>
          <a:prstGeom prst="rect">
            <a:avLst/>
          </a:prstGeom>
        </p:spPr>
        <p:txBody>
          <a:bodyPr>
            <a:normAutofit/>
          </a:bodyPr>
          <a:lstStyle/>
          <a:p>
            <a:pPr marL="0" indent="0">
              <a:buNone/>
            </a:pPr>
            <a:r>
              <a:rPr lang="en-GB" sz="2400" dirty="0" smtClean="0"/>
              <a:t>Psychological</a:t>
            </a:r>
          </a:p>
          <a:p>
            <a:pPr marL="342900" indent="-342900">
              <a:buFont typeface="Arial"/>
              <a:buChar char="•"/>
            </a:pPr>
            <a:r>
              <a:rPr lang="en-GB" sz="2400" dirty="0" smtClean="0"/>
              <a:t>Not objective</a:t>
            </a:r>
          </a:p>
          <a:p>
            <a:pPr marL="342900" indent="-342900">
              <a:buFont typeface="Arial"/>
              <a:buChar char="•"/>
            </a:pPr>
            <a:r>
              <a:rPr lang="en-GB" sz="2400" dirty="0" smtClean="0"/>
              <a:t>Influenced by stress/emotions</a:t>
            </a:r>
          </a:p>
          <a:p>
            <a:pPr marL="0" indent="0">
              <a:buNone/>
            </a:pPr>
            <a:r>
              <a:rPr lang="en-GB" sz="2400" dirty="0" smtClean="0"/>
              <a:t>Physical</a:t>
            </a:r>
          </a:p>
          <a:p>
            <a:pPr marL="342900" indent="-342900">
              <a:buFont typeface="Arial"/>
              <a:buChar char="•"/>
            </a:pPr>
            <a:r>
              <a:rPr lang="en-GB" sz="2400" dirty="0" smtClean="0"/>
              <a:t>Fatigue</a:t>
            </a:r>
          </a:p>
          <a:p>
            <a:pPr marL="342900" indent="-342900">
              <a:buFont typeface="Arial"/>
              <a:buChar char="•"/>
            </a:pPr>
            <a:r>
              <a:rPr lang="en-GB" sz="2400" dirty="0" smtClean="0"/>
              <a:t>Eye fixation</a:t>
            </a:r>
          </a:p>
          <a:p>
            <a:pPr marL="342900" indent="-342900">
              <a:buFont typeface="Arial"/>
              <a:buChar char="•"/>
            </a:pPr>
            <a:r>
              <a:rPr lang="en-GB" sz="2400" dirty="0" smtClean="0"/>
              <a:t>Colour blindness</a:t>
            </a:r>
          </a:p>
          <a:p>
            <a:pPr marL="0" indent="0">
              <a:buNone/>
            </a:pPr>
            <a:r>
              <a:rPr lang="en-GB" sz="2400" dirty="0" smtClean="0"/>
              <a:t>Cognition</a:t>
            </a:r>
          </a:p>
          <a:p>
            <a:pPr marL="342900" indent="-342900">
              <a:buFont typeface="Arial"/>
              <a:buChar char="•"/>
            </a:pPr>
            <a:r>
              <a:rPr lang="en-GB" sz="2400" dirty="0" smtClean="0"/>
              <a:t>Learning takes years</a:t>
            </a:r>
          </a:p>
          <a:p>
            <a:pPr marL="342900" indent="-342900">
              <a:buFont typeface="Arial"/>
              <a:buChar char="•"/>
            </a:pPr>
            <a:r>
              <a:rPr lang="en-GB" sz="2400" dirty="0" smtClean="0"/>
              <a:t>Aging</a:t>
            </a:r>
          </a:p>
          <a:p>
            <a:pPr marL="342900" indent="-342900">
              <a:buFont typeface="Arial"/>
              <a:buChar char="•"/>
            </a:pPr>
            <a:r>
              <a:rPr lang="en-GB" sz="2400" dirty="0" smtClean="0"/>
              <a:t>Large variation in knowledge</a:t>
            </a:r>
          </a:p>
          <a:p>
            <a:pPr marL="0" indent="0">
              <a:buNone/>
            </a:pPr>
            <a:endParaRPr lang="en-GB" dirty="0"/>
          </a:p>
        </p:txBody>
      </p:sp>
      <p:pic>
        <p:nvPicPr>
          <p:cNvPr id="4" name="Tijdelijke aanduiding voor inhoud 3"/>
          <p:cNvPicPr>
            <a:picLocks noGrp="1" noChangeAspect="1"/>
          </p:cNvPicPr>
          <p:nvPr>
            <p:ph idx="4294967295"/>
          </p:nvPr>
        </p:nvPicPr>
        <p:blipFill>
          <a:blip r:embed="rId2"/>
          <a:srcRect t="8745" b="8745"/>
          <a:stretch>
            <a:fillRect/>
          </a:stretch>
        </p:blipFill>
        <p:spPr>
          <a:xfrm>
            <a:off x="5551714" y="905602"/>
            <a:ext cx="6204981" cy="5082035"/>
          </a:xfrm>
          <a:prstGeom prst="rect">
            <a:avLst/>
          </a:prstGeom>
        </p:spPr>
      </p:pic>
    </p:spTree>
    <p:extLst>
      <p:ext uri="{BB962C8B-B14F-4D97-AF65-F5344CB8AC3E}">
        <p14:creationId xmlns:p14="http://schemas.microsoft.com/office/powerpoint/2010/main" val="40184780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ijdelijke aanduiding voor dianummer 8"/>
          <p:cNvSpPr>
            <a:spLocks noGrp="1"/>
          </p:cNvSpPr>
          <p:nvPr>
            <p:ph type="sldNum" sz="quarter" idx="4294967295"/>
          </p:nvPr>
        </p:nvSpPr>
        <p:spPr>
          <a:xfrm>
            <a:off x="8737600" y="6245225"/>
            <a:ext cx="28448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152EE97-BD75-F848-89BB-DD8E5443B561}" type="slidenum">
              <a:rPr lang="nl-NL"/>
              <a:pPr eaLnBrk="1" hangingPunct="1"/>
              <a:t>2</a:t>
            </a:fld>
            <a:endParaRPr lang="nl-NL"/>
          </a:p>
        </p:txBody>
      </p:sp>
      <p:sp>
        <p:nvSpPr>
          <p:cNvPr id="2" name="Titel 1"/>
          <p:cNvSpPr>
            <a:spLocks noGrp="1"/>
          </p:cNvSpPr>
          <p:nvPr>
            <p:ph type="ctrTitle"/>
          </p:nvPr>
        </p:nvSpPr>
        <p:spPr>
          <a:xfrm>
            <a:off x="502078" y="668339"/>
            <a:ext cx="11412101" cy="1258887"/>
          </a:xfrm>
        </p:spPr>
        <p:txBody>
          <a:bodyPr/>
          <a:lstStyle/>
          <a:p>
            <a:r>
              <a:rPr lang="nl-NL" dirty="0"/>
              <a:t>‘</a:t>
            </a:r>
            <a:r>
              <a:rPr lang="nl-NL" dirty="0" err="1"/>
              <a:t>Artificial</a:t>
            </a:r>
            <a:r>
              <a:rPr lang="nl-NL" dirty="0"/>
              <a:t> Intelligence; de </a:t>
            </a:r>
            <a:r>
              <a:rPr lang="nl-NL" dirty="0" smtClean="0"/>
              <a:t>toekomst voor </a:t>
            </a:r>
            <a:r>
              <a:rPr lang="nl-NL" dirty="0"/>
              <a:t>de endoscopie?</a:t>
            </a:r>
            <a:endParaRPr lang="en-GB" dirty="0"/>
          </a:p>
        </p:txBody>
      </p:sp>
      <p:sp>
        <p:nvSpPr>
          <p:cNvPr id="3" name="Subtitel 2"/>
          <p:cNvSpPr>
            <a:spLocks noGrp="1"/>
          </p:cNvSpPr>
          <p:nvPr>
            <p:ph type="subTitle" idx="1"/>
          </p:nvPr>
        </p:nvSpPr>
        <p:spPr>
          <a:xfrm>
            <a:off x="912283" y="2284413"/>
            <a:ext cx="10365317" cy="641350"/>
          </a:xfrm>
        </p:spPr>
        <p:txBody>
          <a:bodyPr/>
          <a:lstStyle/>
          <a:p>
            <a:r>
              <a:rPr lang="en-GB" sz="2000" dirty="0" smtClean="0"/>
              <a:t>Erik Schoon, MDL-arts</a:t>
            </a:r>
          </a:p>
          <a:p>
            <a:r>
              <a:rPr lang="en-GB" sz="2000" dirty="0"/>
              <a:t>Catharina </a:t>
            </a:r>
            <a:r>
              <a:rPr lang="en-GB" sz="2000" dirty="0" err="1"/>
              <a:t>Kanker</a:t>
            </a:r>
            <a:r>
              <a:rPr lang="en-GB" sz="2000" dirty="0"/>
              <a:t> </a:t>
            </a:r>
            <a:r>
              <a:rPr lang="en-GB" sz="2000" dirty="0" err="1" smtClean="0"/>
              <a:t>Instituut</a:t>
            </a:r>
            <a:endParaRPr lang="en-GB" sz="2000" dirty="0" smtClean="0"/>
          </a:p>
          <a:p>
            <a:r>
              <a:rPr lang="en-GB" sz="2000" dirty="0" smtClean="0"/>
              <a:t>GROW Maastricht University</a:t>
            </a:r>
            <a:endParaRPr lang="en-GB" sz="2000" dirty="0"/>
          </a:p>
          <a:p>
            <a:endParaRPr lang="en-GB" dirty="0" smtClean="0"/>
          </a:p>
          <a:p>
            <a:endParaRPr lang="en-GB" dirty="0"/>
          </a:p>
          <a:p>
            <a:endParaRPr lang="en-GB" dirty="0" smtClean="0"/>
          </a:p>
          <a:p>
            <a:endParaRPr lang="en-GB" dirty="0"/>
          </a:p>
          <a:p>
            <a:endParaRPr lang="en-GB" dirty="0"/>
          </a:p>
          <a:p>
            <a:endParaRPr lang="en-GB" dirty="0" smtClean="0"/>
          </a:p>
          <a:p>
            <a:r>
              <a:rPr lang="en-GB" dirty="0" err="1"/>
              <a:t>e</a:t>
            </a:r>
            <a:r>
              <a:rPr lang="en-GB" dirty="0" err="1" smtClean="0"/>
              <a:t>rik.schoon@catharinaziekenhuis.nl</a:t>
            </a:r>
            <a:endParaRPr lang="en-GB" dirty="0" smtClean="0"/>
          </a:p>
        </p:txBody>
      </p:sp>
      <p:pic>
        <p:nvPicPr>
          <p:cNvPr id="5" name="image6.jpeg" descr="DSC_0896-a"/>
          <p:cNvPicPr/>
          <p:nvPr/>
        </p:nvPicPr>
        <p:blipFill>
          <a:blip r:embed="rId3">
            <a:alphaModFix amt="62327"/>
            <a:extLst/>
          </a:blip>
          <a:srcRect l="42923" t="59750" r="34374" b="3720"/>
          <a:stretch>
            <a:fillRect/>
          </a:stretch>
        </p:blipFill>
        <p:spPr>
          <a:xfrm>
            <a:off x="4506600" y="1790369"/>
            <a:ext cx="4462610" cy="3469075"/>
          </a:xfrm>
          <a:prstGeom prst="rect">
            <a:avLst/>
          </a:prstGeom>
          <a:ln w="25400">
            <a:miter lim="400000"/>
          </a:ln>
          <a:effectLst>
            <a:reflection stA="49571" endPos="40000" dir="5400000" sy="-100000" algn="bl" rotWithShape="0"/>
          </a:effectLst>
        </p:spPr>
      </p:pic>
      <p:pic>
        <p:nvPicPr>
          <p:cNvPr id="6"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8230" y="5616631"/>
            <a:ext cx="3069640" cy="990108"/>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7325" y="5877421"/>
            <a:ext cx="2977119" cy="517895"/>
          </a:xfrm>
          <a:prstGeom prst="rect">
            <a:avLst/>
          </a:prstGeom>
        </p:spPr>
      </p:pic>
    </p:spTree>
    <p:extLst>
      <p:ext uri="{BB962C8B-B14F-4D97-AF65-F5344CB8AC3E}">
        <p14:creationId xmlns:p14="http://schemas.microsoft.com/office/powerpoint/2010/main" val="2590495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292100" y="4221164"/>
            <a:ext cx="2540000" cy="338137"/>
          </a:xfrm>
          <a:prstGeom prst="rect">
            <a:avLst/>
          </a:prstGeom>
          <a:gradFill rotWithShape="1">
            <a:gsLst>
              <a:gs pos="0">
                <a:srgbClr val="CDCBCC"/>
              </a:gs>
              <a:gs pos="50000">
                <a:srgbClr val="EBEAEB"/>
              </a:gs>
              <a:gs pos="100000">
                <a:srgbClr val="CDCBCC"/>
              </a:gs>
            </a:gsLst>
            <a:lin ang="5400000" scaled="1"/>
          </a:gradFill>
          <a:ln w="6350">
            <a:solidFill>
              <a:srgbClr val="808080"/>
            </a:solidFill>
            <a:miter lim="800000"/>
            <a:headEnd/>
            <a:tailEnd/>
          </a:ln>
        </p:spPr>
        <p:txBody>
          <a:bodyPr>
            <a:spAutoFit/>
          </a:bodyPr>
          <a:lstStyle/>
          <a:p>
            <a:pPr algn="ctr" defTabSz="914400" eaLnBrk="1" hangingPunct="1"/>
            <a:r>
              <a:rPr lang="en-US" sz="1600">
                <a:solidFill>
                  <a:srgbClr val="4EBED9"/>
                </a:solidFill>
              </a:rPr>
              <a:t>BE with IM</a:t>
            </a:r>
            <a:endParaRPr lang="nl-NL" sz="1600">
              <a:solidFill>
                <a:srgbClr val="4EBED9"/>
              </a:solidFill>
            </a:endParaRPr>
          </a:p>
        </p:txBody>
      </p:sp>
      <p:sp>
        <p:nvSpPr>
          <p:cNvPr id="36867" name="Rectangle 4"/>
          <p:cNvSpPr>
            <a:spLocks noChangeArrowheads="1"/>
          </p:cNvSpPr>
          <p:nvPr/>
        </p:nvSpPr>
        <p:spPr bwMode="auto">
          <a:xfrm>
            <a:off x="3363384" y="4221163"/>
            <a:ext cx="2540000" cy="338554"/>
          </a:xfrm>
          <a:prstGeom prst="rect">
            <a:avLst/>
          </a:prstGeom>
          <a:gradFill rotWithShape="1">
            <a:gsLst>
              <a:gs pos="0">
                <a:srgbClr val="CDCBCC"/>
              </a:gs>
              <a:gs pos="50000">
                <a:srgbClr val="EBEAEB"/>
              </a:gs>
              <a:gs pos="100000">
                <a:srgbClr val="CDCBCC"/>
              </a:gs>
            </a:gsLst>
            <a:lin ang="5400000" scaled="1"/>
          </a:gradFill>
          <a:ln w="6350">
            <a:solidFill>
              <a:srgbClr val="808080"/>
            </a:solidFill>
            <a:miter lim="800000"/>
            <a:headEnd/>
            <a:tailEnd/>
          </a:ln>
        </p:spPr>
        <p:txBody>
          <a:bodyPr>
            <a:spAutoFit/>
          </a:bodyPr>
          <a:lstStyle/>
          <a:p>
            <a:pPr algn="ctr" defTabSz="914400" eaLnBrk="1" hangingPunct="1"/>
            <a:r>
              <a:rPr lang="en-US" sz="1600">
                <a:solidFill>
                  <a:srgbClr val="4EBED9"/>
                </a:solidFill>
              </a:rPr>
              <a:t>Low grade dysplasia</a:t>
            </a:r>
            <a:endParaRPr lang="nl-NL" sz="1600">
              <a:solidFill>
                <a:srgbClr val="4EBED9"/>
              </a:solidFill>
            </a:endParaRPr>
          </a:p>
        </p:txBody>
      </p:sp>
      <p:sp>
        <p:nvSpPr>
          <p:cNvPr id="36868" name="Rectangle 5"/>
          <p:cNvSpPr>
            <a:spLocks noChangeArrowheads="1"/>
          </p:cNvSpPr>
          <p:nvPr/>
        </p:nvSpPr>
        <p:spPr bwMode="auto">
          <a:xfrm>
            <a:off x="6339417" y="4233863"/>
            <a:ext cx="2540000" cy="338554"/>
          </a:xfrm>
          <a:prstGeom prst="rect">
            <a:avLst/>
          </a:prstGeom>
          <a:gradFill rotWithShape="1">
            <a:gsLst>
              <a:gs pos="0">
                <a:srgbClr val="CDCBCC"/>
              </a:gs>
              <a:gs pos="50000">
                <a:srgbClr val="EBEAEB"/>
              </a:gs>
              <a:gs pos="100000">
                <a:srgbClr val="CDCBCC"/>
              </a:gs>
            </a:gsLst>
            <a:lin ang="5400000" scaled="1"/>
          </a:gradFill>
          <a:ln w="6350">
            <a:solidFill>
              <a:srgbClr val="808080"/>
            </a:solidFill>
            <a:miter lim="800000"/>
            <a:headEnd/>
            <a:tailEnd/>
          </a:ln>
        </p:spPr>
        <p:txBody>
          <a:bodyPr>
            <a:spAutoFit/>
          </a:bodyPr>
          <a:lstStyle/>
          <a:p>
            <a:pPr algn="ctr" defTabSz="914400" eaLnBrk="1" hangingPunct="1"/>
            <a:r>
              <a:rPr lang="en-US" sz="1600">
                <a:solidFill>
                  <a:srgbClr val="4EBED9"/>
                </a:solidFill>
              </a:rPr>
              <a:t>High grade dysplasia</a:t>
            </a:r>
            <a:endParaRPr lang="nl-NL" sz="1600">
              <a:solidFill>
                <a:srgbClr val="4EBED9"/>
              </a:solidFill>
            </a:endParaRPr>
          </a:p>
        </p:txBody>
      </p:sp>
      <p:sp>
        <p:nvSpPr>
          <p:cNvPr id="36869" name="Rectangle 6"/>
          <p:cNvSpPr>
            <a:spLocks noChangeArrowheads="1"/>
          </p:cNvSpPr>
          <p:nvPr/>
        </p:nvSpPr>
        <p:spPr bwMode="auto">
          <a:xfrm>
            <a:off x="9311217" y="4249739"/>
            <a:ext cx="2641600" cy="338137"/>
          </a:xfrm>
          <a:prstGeom prst="rect">
            <a:avLst/>
          </a:prstGeom>
          <a:gradFill rotWithShape="1">
            <a:gsLst>
              <a:gs pos="0">
                <a:srgbClr val="CDCBCC"/>
              </a:gs>
              <a:gs pos="50000">
                <a:srgbClr val="EBEAEB"/>
              </a:gs>
              <a:gs pos="100000">
                <a:srgbClr val="CDCBCC"/>
              </a:gs>
            </a:gsLst>
            <a:lin ang="5400000" scaled="1"/>
          </a:gradFill>
          <a:ln w="6350">
            <a:solidFill>
              <a:srgbClr val="808080"/>
            </a:solidFill>
            <a:miter lim="800000"/>
            <a:headEnd/>
            <a:tailEnd/>
          </a:ln>
        </p:spPr>
        <p:txBody>
          <a:bodyPr>
            <a:spAutoFit/>
          </a:bodyPr>
          <a:lstStyle/>
          <a:p>
            <a:pPr algn="ctr" defTabSz="914400" eaLnBrk="1" hangingPunct="1"/>
            <a:r>
              <a:rPr lang="en-US" sz="1600">
                <a:solidFill>
                  <a:srgbClr val="4EBED9"/>
                </a:solidFill>
              </a:rPr>
              <a:t>Early cancer</a:t>
            </a:r>
            <a:endParaRPr lang="nl-NL" sz="1600">
              <a:solidFill>
                <a:srgbClr val="4EBED9"/>
              </a:solidFill>
            </a:endParaRPr>
          </a:p>
        </p:txBody>
      </p:sp>
      <p:pic>
        <p:nvPicPr>
          <p:cNvPr id="3687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2524125"/>
            <a:ext cx="2540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384" y="2524125"/>
            <a:ext cx="2540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1217" y="2524125"/>
            <a:ext cx="2641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9417" y="2524125"/>
            <a:ext cx="25400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292100" y="669925"/>
            <a:ext cx="11541991" cy="1468438"/>
          </a:xfrm>
        </p:spPr>
        <p:txBody>
          <a:bodyPr/>
          <a:lstStyle/>
          <a:p>
            <a:r>
              <a:rPr lang="en-GB" dirty="0" err="1" smtClean="0"/>
              <a:t>Detectie</a:t>
            </a:r>
            <a:r>
              <a:rPr lang="en-GB" dirty="0" smtClean="0"/>
              <a:t> van </a:t>
            </a:r>
            <a:r>
              <a:rPr lang="en-GB" dirty="0" err="1" smtClean="0"/>
              <a:t>vroege</a:t>
            </a:r>
            <a:r>
              <a:rPr lang="en-GB" dirty="0" smtClean="0"/>
              <a:t> </a:t>
            </a:r>
            <a:r>
              <a:rPr lang="en-GB" dirty="0" err="1" smtClean="0"/>
              <a:t>vormen</a:t>
            </a:r>
            <a:r>
              <a:rPr lang="en-GB" dirty="0" smtClean="0"/>
              <a:t> van </a:t>
            </a:r>
            <a:r>
              <a:rPr lang="en-GB" dirty="0" err="1" smtClean="0"/>
              <a:t>slokdarmkanker</a:t>
            </a:r>
            <a:r>
              <a:rPr lang="en-GB" dirty="0" smtClean="0"/>
              <a:t> is </a:t>
            </a:r>
            <a:r>
              <a:rPr lang="en-GB" dirty="0" err="1" smtClean="0"/>
              <a:t>moeilijk</a:t>
            </a:r>
            <a:endParaRPr lang="en-GB" dirty="0"/>
          </a:p>
        </p:txBody>
      </p:sp>
      <p:sp>
        <p:nvSpPr>
          <p:cNvPr id="2" name="Tekstvak 1"/>
          <p:cNvSpPr txBox="1"/>
          <p:nvPr/>
        </p:nvSpPr>
        <p:spPr>
          <a:xfrm>
            <a:off x="1397000" y="4999182"/>
            <a:ext cx="8612909" cy="1477328"/>
          </a:xfrm>
          <a:prstGeom prst="rect">
            <a:avLst/>
          </a:prstGeom>
          <a:noFill/>
        </p:spPr>
        <p:txBody>
          <a:bodyPr wrap="square" rtlCol="0">
            <a:spAutoFit/>
          </a:bodyPr>
          <a:lstStyle/>
          <a:p>
            <a:pPr marL="285750" indent="-285750">
              <a:buFontTx/>
              <a:buChar char="-"/>
            </a:pPr>
            <a:r>
              <a:rPr lang="en-GB" dirty="0" smtClean="0"/>
              <a:t>250 </a:t>
            </a:r>
            <a:r>
              <a:rPr lang="en-GB" dirty="0" err="1" smtClean="0"/>
              <a:t>vroege</a:t>
            </a:r>
            <a:r>
              <a:rPr lang="en-GB" dirty="0" smtClean="0"/>
              <a:t> </a:t>
            </a:r>
            <a:r>
              <a:rPr lang="en-GB" dirty="0" err="1" smtClean="0"/>
              <a:t>slokdarmkankers</a:t>
            </a:r>
            <a:r>
              <a:rPr lang="en-GB" dirty="0" smtClean="0"/>
              <a:t> per </a:t>
            </a:r>
            <a:r>
              <a:rPr lang="en-GB" dirty="0" err="1" smtClean="0"/>
              <a:t>jaar</a:t>
            </a:r>
            <a:endParaRPr lang="en-GB" dirty="0" smtClean="0"/>
          </a:p>
          <a:p>
            <a:pPr marL="285750" indent="-285750">
              <a:buFontTx/>
              <a:buChar char="-"/>
            </a:pPr>
            <a:r>
              <a:rPr lang="en-GB" dirty="0" smtClean="0"/>
              <a:t>750 MDL </a:t>
            </a:r>
            <a:r>
              <a:rPr lang="en-GB" dirty="0" err="1" smtClean="0"/>
              <a:t>artsen</a:t>
            </a:r>
            <a:endParaRPr lang="en-GB" dirty="0" smtClean="0"/>
          </a:p>
          <a:p>
            <a:pPr marL="285750" indent="-285750">
              <a:buFontTx/>
              <a:buChar char="-"/>
            </a:pPr>
            <a:endParaRPr lang="en-GB" dirty="0"/>
          </a:p>
          <a:p>
            <a:pPr marL="285750" indent="-285750">
              <a:buFontTx/>
              <a:buChar char="-"/>
            </a:pPr>
            <a:r>
              <a:rPr lang="en-GB" dirty="0" smtClean="0"/>
              <a:t>Per 3 </a:t>
            </a:r>
            <a:r>
              <a:rPr lang="en-GB" dirty="0" err="1" smtClean="0"/>
              <a:t>jaar</a:t>
            </a:r>
            <a:r>
              <a:rPr lang="en-GB" dirty="0" smtClean="0"/>
              <a:t> 1 casus per arts!</a:t>
            </a:r>
          </a:p>
          <a:p>
            <a:pPr marL="285750" indent="-285750">
              <a:buFontTx/>
              <a:buChar char="-"/>
            </a:pPr>
            <a:r>
              <a:rPr lang="en-GB" dirty="0" smtClean="0"/>
              <a:t>Op </a:t>
            </a:r>
            <a:r>
              <a:rPr lang="en-GB" dirty="0" err="1" smtClean="0"/>
              <a:t>deze</a:t>
            </a:r>
            <a:r>
              <a:rPr lang="en-GB" dirty="0" smtClean="0"/>
              <a:t> </a:t>
            </a:r>
            <a:r>
              <a:rPr lang="en-GB" dirty="0" err="1" smtClean="0"/>
              <a:t>manier</a:t>
            </a:r>
            <a:r>
              <a:rPr lang="en-GB" dirty="0" smtClean="0"/>
              <a:t> is het </a:t>
            </a:r>
            <a:r>
              <a:rPr lang="en-GB" dirty="0" err="1" smtClean="0"/>
              <a:t>verkrijgen</a:t>
            </a:r>
            <a:r>
              <a:rPr lang="en-GB" dirty="0" smtClean="0"/>
              <a:t> van expertise </a:t>
            </a:r>
            <a:r>
              <a:rPr lang="en-GB" dirty="0" err="1" smtClean="0"/>
              <a:t>dus</a:t>
            </a:r>
            <a:r>
              <a:rPr lang="en-GB" dirty="0" smtClean="0"/>
              <a:t> </a:t>
            </a:r>
            <a:r>
              <a:rPr lang="en-GB" dirty="0" err="1" smtClean="0"/>
              <a:t>lastig</a:t>
            </a:r>
            <a:r>
              <a:rPr lang="en-GB" dirty="0" smtClean="0"/>
              <a:t>!!!</a:t>
            </a:r>
            <a:endParaRPr lang="en-GB" dirty="0"/>
          </a:p>
        </p:txBody>
      </p:sp>
    </p:spTree>
    <p:extLst>
      <p:ext uri="{BB962C8B-B14F-4D97-AF65-F5344CB8AC3E}">
        <p14:creationId xmlns:p14="http://schemas.microsoft.com/office/powerpoint/2010/main" val="187228751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4294967295"/>
          </p:nvPr>
        </p:nvSpPr>
        <p:spPr>
          <a:xfrm>
            <a:off x="838200" y="1825625"/>
            <a:ext cx="10515600" cy="4351338"/>
          </a:xfrm>
          <a:prstGeom prst="rect">
            <a:avLst/>
          </a:prstGeom>
        </p:spPr>
        <p:txBody>
          <a:bodyPr/>
          <a:lstStyle/>
          <a:p>
            <a:endParaRPr lang="nl-NL" dirty="0"/>
          </a:p>
        </p:txBody>
      </p:sp>
      <p:pic>
        <p:nvPicPr>
          <p:cNvPr id="4" name="Afbeelding 3"/>
          <p:cNvPicPr>
            <a:picLocks noChangeAspect="1"/>
          </p:cNvPicPr>
          <p:nvPr/>
        </p:nvPicPr>
        <p:blipFill>
          <a:blip r:embed="rId2"/>
          <a:stretch>
            <a:fillRect/>
          </a:stretch>
        </p:blipFill>
        <p:spPr>
          <a:xfrm>
            <a:off x="916517" y="412683"/>
            <a:ext cx="8736587" cy="6182076"/>
          </a:xfrm>
          <a:prstGeom prst="rect">
            <a:avLst/>
          </a:prstGeom>
        </p:spPr>
      </p:pic>
      <p:sp>
        <p:nvSpPr>
          <p:cNvPr id="5" name="Tekstvak 4"/>
          <p:cNvSpPr txBox="1"/>
          <p:nvPr/>
        </p:nvSpPr>
        <p:spPr>
          <a:xfrm>
            <a:off x="8283479" y="6463954"/>
            <a:ext cx="2374708" cy="253916"/>
          </a:xfrm>
          <a:prstGeom prst="rect">
            <a:avLst/>
          </a:prstGeom>
          <a:noFill/>
        </p:spPr>
        <p:txBody>
          <a:bodyPr wrap="square" rtlCol="0">
            <a:spAutoFit/>
          </a:bodyPr>
          <a:lstStyle/>
          <a:p>
            <a:r>
              <a:rPr lang="nl-NL" sz="1050" dirty="0" smtClean="0"/>
              <a:t>Noordzij et al </a:t>
            </a:r>
            <a:r>
              <a:rPr lang="nl-NL" sz="1050" dirty="0" err="1" smtClean="0"/>
              <a:t>Dig</a:t>
            </a:r>
            <a:r>
              <a:rPr lang="nl-NL" sz="1050" dirty="0" smtClean="0"/>
              <a:t> Dis </a:t>
            </a:r>
            <a:r>
              <a:rPr lang="nl-NL" sz="1050" dirty="0" err="1" smtClean="0"/>
              <a:t>Science</a:t>
            </a:r>
            <a:r>
              <a:rPr lang="nl-NL" sz="1050" dirty="0" smtClean="0"/>
              <a:t> </a:t>
            </a:r>
            <a:r>
              <a:rPr lang="nl-NL" sz="1050" i="1" dirty="0" smtClean="0"/>
              <a:t>(</a:t>
            </a:r>
            <a:r>
              <a:rPr lang="nl-NL" sz="1050" dirty="0" smtClean="0"/>
              <a:t>2019)</a:t>
            </a:r>
            <a:endParaRPr lang="nl-NL" sz="1050" dirty="0"/>
          </a:p>
        </p:txBody>
      </p:sp>
      <p:sp>
        <p:nvSpPr>
          <p:cNvPr id="6" name="Ovaal 5"/>
          <p:cNvSpPr/>
          <p:nvPr/>
        </p:nvSpPr>
        <p:spPr>
          <a:xfrm>
            <a:off x="3390092" y="5384586"/>
            <a:ext cx="2046650" cy="121017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noFill/>
            </a:endParaRPr>
          </a:p>
        </p:txBody>
      </p:sp>
      <p:sp>
        <p:nvSpPr>
          <p:cNvPr id="10" name="Ovaal 9"/>
          <p:cNvSpPr/>
          <p:nvPr/>
        </p:nvSpPr>
        <p:spPr>
          <a:xfrm>
            <a:off x="5436742" y="5384586"/>
            <a:ext cx="2046650" cy="121017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42049829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046286"/>
            <a:ext cx="10972800" cy="5079878"/>
          </a:xfrm>
          <a:prstGeom prst="rect">
            <a:avLst/>
          </a:prstGeom>
        </p:spPr>
        <p:txBody>
          <a:bodyPr/>
          <a:lstStyle/>
          <a:p>
            <a:pPr marL="0" indent="0">
              <a:buNone/>
            </a:pPr>
            <a:r>
              <a:rPr lang="en-US" sz="2400" dirty="0" smtClean="0"/>
              <a:t>Your iPhone can detect and recognize faces..</a:t>
            </a:r>
            <a:endParaRPr lang="nl-NL" sz="2400" dirty="0"/>
          </a:p>
        </p:txBody>
      </p:sp>
      <p:sp>
        <p:nvSpPr>
          <p:cNvPr id="4" name="Slide Number Placeholder 3"/>
          <p:cNvSpPr>
            <a:spLocks noGrp="1"/>
          </p:cNvSpPr>
          <p:nvPr>
            <p:ph type="sldNum" sz="quarter" idx="4294967295"/>
          </p:nvPr>
        </p:nvSpPr>
        <p:spPr>
          <a:xfrm>
            <a:off x="8737600" y="6356351"/>
            <a:ext cx="2844800" cy="365125"/>
          </a:xfrm>
          <a:prstGeom prst="rect">
            <a:avLst/>
          </a:prstGeom>
        </p:spPr>
        <p:txBody>
          <a:bodyPr/>
          <a:lstStyle/>
          <a:p>
            <a:fld id="{BC020B50-E7B8-432A-ABBA-2FEDA1C48802}" type="slidenum">
              <a:rPr lang="en-US" smtClean="0"/>
              <a:pPr/>
              <a:t>22</a:t>
            </a:fld>
            <a:endParaRPr lang="en-US" dirty="0"/>
          </a:p>
        </p:txBody>
      </p:sp>
      <p:pic>
        <p:nvPicPr>
          <p:cNvPr id="5" name="Picture 4"/>
          <p:cNvPicPr>
            <a:picLocks noChangeAspect="1"/>
          </p:cNvPicPr>
          <p:nvPr/>
        </p:nvPicPr>
        <p:blipFill>
          <a:blip r:embed="rId3"/>
          <a:stretch>
            <a:fillRect/>
          </a:stretch>
        </p:blipFill>
        <p:spPr>
          <a:xfrm>
            <a:off x="2076450" y="1917700"/>
            <a:ext cx="7870431" cy="3152775"/>
          </a:xfrm>
          <a:prstGeom prst="rect">
            <a:avLst/>
          </a:prstGeom>
        </p:spPr>
      </p:pic>
      <p:sp>
        <p:nvSpPr>
          <p:cNvPr id="6" name="Tekstvak 5"/>
          <p:cNvSpPr txBox="1"/>
          <p:nvPr/>
        </p:nvSpPr>
        <p:spPr>
          <a:xfrm>
            <a:off x="3192087" y="5308601"/>
            <a:ext cx="8627380" cy="461665"/>
          </a:xfrm>
          <a:prstGeom prst="rect">
            <a:avLst/>
          </a:prstGeom>
          <a:noFill/>
        </p:spPr>
        <p:txBody>
          <a:bodyPr wrap="square" rtlCol="0">
            <a:spAutoFit/>
          </a:bodyPr>
          <a:lstStyle/>
          <a:p>
            <a:r>
              <a:rPr lang="nl-NL" sz="2400" dirty="0" smtClean="0"/>
              <a:t>.. A computer </a:t>
            </a:r>
            <a:r>
              <a:rPr lang="nl-NL" sz="2400" dirty="0" err="1" smtClean="0"/>
              <a:t>can</a:t>
            </a:r>
            <a:r>
              <a:rPr lang="nl-NL" sz="2400" dirty="0" smtClean="0"/>
              <a:t> </a:t>
            </a:r>
            <a:r>
              <a:rPr lang="nl-NL" sz="2400" dirty="0" err="1" smtClean="0"/>
              <a:t>characterize</a:t>
            </a:r>
            <a:r>
              <a:rPr lang="nl-NL" sz="2400" dirty="0" smtClean="0"/>
              <a:t> complex </a:t>
            </a:r>
            <a:r>
              <a:rPr lang="nl-NL" sz="2400" dirty="0" err="1" smtClean="0"/>
              <a:t>medical</a:t>
            </a:r>
            <a:r>
              <a:rPr lang="nl-NL" sz="2400" dirty="0" smtClean="0"/>
              <a:t> images</a:t>
            </a:r>
            <a:endParaRPr lang="nl-NL" sz="2400" dirty="0"/>
          </a:p>
        </p:txBody>
      </p:sp>
      <p:pic>
        <p:nvPicPr>
          <p:cNvPr id="8"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6823" y="6270814"/>
            <a:ext cx="871978" cy="450661"/>
          </a:xfrm>
          <a:prstGeom prst="rect">
            <a:avLst/>
          </a:prstGeom>
        </p:spPr>
      </p:pic>
    </p:spTree>
    <p:extLst>
      <p:ext uri="{BB962C8B-B14F-4D97-AF65-F5344CB8AC3E}">
        <p14:creationId xmlns:p14="http://schemas.microsoft.com/office/powerpoint/2010/main" val="2135173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Artificial intelligence</a:t>
            </a:r>
            <a:endParaRPr lang="en-GB" dirty="0"/>
          </a:p>
        </p:txBody>
      </p:sp>
      <p:pic>
        <p:nvPicPr>
          <p:cNvPr id="7" name="Afbeelding 6"/>
          <p:cNvPicPr>
            <a:picLocks noChangeAspect="1"/>
          </p:cNvPicPr>
          <p:nvPr/>
        </p:nvPicPr>
        <p:blipFill>
          <a:blip r:embed="rId2"/>
          <a:stretch>
            <a:fillRect/>
          </a:stretch>
        </p:blipFill>
        <p:spPr>
          <a:xfrm>
            <a:off x="178256" y="1521318"/>
            <a:ext cx="12192000" cy="4207362"/>
          </a:xfrm>
          <a:prstGeom prst="rect">
            <a:avLst/>
          </a:prstGeom>
        </p:spPr>
      </p:pic>
    </p:spTree>
    <p:extLst>
      <p:ext uri="{BB962C8B-B14F-4D97-AF65-F5344CB8AC3E}">
        <p14:creationId xmlns:p14="http://schemas.microsoft.com/office/powerpoint/2010/main" val="1466681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smtClean="0"/>
              <a:t>Definitie</a:t>
            </a:r>
            <a:endParaRPr lang="en-GB" dirty="0"/>
          </a:p>
        </p:txBody>
      </p:sp>
      <p:sp>
        <p:nvSpPr>
          <p:cNvPr id="3" name="Tijdelijke aanduiding voor inhoud 2"/>
          <p:cNvSpPr>
            <a:spLocks noGrp="1"/>
          </p:cNvSpPr>
          <p:nvPr>
            <p:ph idx="4294967295"/>
          </p:nvPr>
        </p:nvSpPr>
        <p:spPr>
          <a:xfrm>
            <a:off x="609600" y="1600201"/>
            <a:ext cx="10972800" cy="4525963"/>
          </a:xfrm>
          <a:prstGeom prst="rect">
            <a:avLst/>
          </a:prstGeom>
        </p:spPr>
        <p:txBody>
          <a:bodyPr>
            <a:normAutofit/>
          </a:bodyPr>
          <a:lstStyle/>
          <a:p>
            <a:r>
              <a:rPr lang="nl-NL" b="1" dirty="0" err="1"/>
              <a:t>Artificial</a:t>
            </a:r>
            <a:r>
              <a:rPr lang="nl-NL" b="1" dirty="0"/>
              <a:t> Intelligence versus Machine </a:t>
            </a:r>
            <a:r>
              <a:rPr lang="nl-NL" b="1" dirty="0" smtClean="0"/>
              <a:t>Learning</a:t>
            </a:r>
          </a:p>
          <a:p>
            <a:endParaRPr lang="nl-NL" dirty="0"/>
          </a:p>
          <a:p>
            <a:r>
              <a:rPr lang="nl-NL" dirty="0" err="1"/>
              <a:t>Artificial</a:t>
            </a:r>
            <a:r>
              <a:rPr lang="nl-NL" dirty="0"/>
              <a:t> Intelligence is het nabootsen van menselijke intelligentie m.b.v. computers/software. </a:t>
            </a:r>
            <a:endParaRPr lang="nl-NL" dirty="0" smtClean="0"/>
          </a:p>
          <a:p>
            <a:endParaRPr lang="nl-NL" dirty="0"/>
          </a:p>
          <a:p>
            <a:r>
              <a:rPr lang="nl-NL" dirty="0"/>
              <a:t>Machine Learning refereert aan de mogelijkheid van computers/software om van grote hoeveelheid data te leren wat er gedaan moet worden. </a:t>
            </a:r>
            <a:endParaRPr lang="nl-NL" dirty="0" smtClean="0"/>
          </a:p>
          <a:p>
            <a:endParaRPr lang="nl-NL" dirty="0" smtClean="0"/>
          </a:p>
          <a:p>
            <a:r>
              <a:rPr lang="nl-NL" dirty="0" smtClean="0"/>
              <a:t>De </a:t>
            </a:r>
            <a:r>
              <a:rPr lang="nl-NL" dirty="0"/>
              <a:t>computer voert dus geen door mensen ingevoerde regels uit. Deze manier van leren maakt gebruik van de enorme rekenkracht van moderne computers – dikwijls via de grafische kaart – en van de mogelijkheid om snel grote hoeveelheden data te kunnen verwerken.</a:t>
            </a:r>
          </a:p>
          <a:p>
            <a:endParaRPr lang="en-GB" dirty="0"/>
          </a:p>
        </p:txBody>
      </p:sp>
    </p:spTree>
    <p:extLst>
      <p:ext uri="{BB962C8B-B14F-4D97-AF65-F5344CB8AC3E}">
        <p14:creationId xmlns:p14="http://schemas.microsoft.com/office/powerpoint/2010/main" val="14932232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7384"/>
            <a:ext cx="12192000" cy="1625600"/>
          </a:xfrm>
          <a:prstGeom prst="rect">
            <a:avLst/>
          </a:prstGeom>
          <a:solidFill>
            <a:srgbClr val="00005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9999"/>
                    </a:srgbClr>
                  </a:outerShdw>
                </a:effectLst>
              </a14:hiddenEffects>
            </a:ext>
          </a:extLst>
        </p:spPr>
        <p:txBody>
          <a:bodyPr anchor="ctr"/>
          <a:lstStyle/>
          <a:p>
            <a:pPr algn="ctr" fontAlgn="base">
              <a:spcBef>
                <a:spcPct val="0"/>
              </a:spcBef>
              <a:spcAft>
                <a:spcPct val="0"/>
              </a:spcAft>
            </a:pPr>
            <a:r>
              <a:rPr lang="nl-NL" sz="4267" dirty="0" err="1">
                <a:solidFill>
                  <a:srgbClr val="FFFFFF"/>
                </a:solidFill>
                <a:effectLst>
                  <a:outerShdw blurRad="38100" dist="38100" dir="2700000" algn="tl">
                    <a:srgbClr val="000000">
                      <a:alpha val="43137"/>
                    </a:srgbClr>
                  </a:outerShdw>
                </a:effectLst>
              </a:rPr>
              <a:t>Two</a:t>
            </a:r>
            <a:r>
              <a:rPr lang="nl-NL" sz="4267" dirty="0">
                <a:solidFill>
                  <a:srgbClr val="FFFFFF"/>
                </a:solidFill>
                <a:effectLst>
                  <a:outerShdw blurRad="38100" dist="38100" dir="2700000" algn="tl">
                    <a:srgbClr val="000000">
                      <a:alpha val="43137"/>
                    </a:srgbClr>
                  </a:outerShdw>
                </a:effectLst>
              </a:rPr>
              <a:t> </a:t>
            </a:r>
            <a:r>
              <a:rPr lang="nl-NL" sz="4267" dirty="0" err="1">
                <a:solidFill>
                  <a:srgbClr val="FFFFFF"/>
                </a:solidFill>
                <a:effectLst>
                  <a:outerShdw blurRad="38100" dist="38100" dir="2700000" algn="tl">
                    <a:srgbClr val="000000">
                      <a:alpha val="43137"/>
                    </a:srgbClr>
                  </a:outerShdw>
                </a:effectLst>
              </a:rPr>
              <a:t>ways</a:t>
            </a:r>
            <a:r>
              <a:rPr lang="nl-NL" sz="4267" dirty="0">
                <a:solidFill>
                  <a:srgbClr val="FFFFFF"/>
                </a:solidFill>
                <a:effectLst>
                  <a:outerShdw blurRad="38100" dist="38100" dir="2700000" algn="tl">
                    <a:srgbClr val="000000">
                      <a:alpha val="43137"/>
                    </a:srgbClr>
                  </a:outerShdw>
                </a:effectLst>
              </a:rPr>
              <a:t> </a:t>
            </a:r>
            <a:r>
              <a:rPr lang="nl-NL" sz="4267" dirty="0" err="1">
                <a:solidFill>
                  <a:srgbClr val="FFFFFF"/>
                </a:solidFill>
                <a:effectLst>
                  <a:outerShdw blurRad="38100" dist="38100" dir="2700000" algn="tl">
                    <a:srgbClr val="000000">
                      <a:alpha val="43137"/>
                    </a:srgbClr>
                  </a:outerShdw>
                </a:effectLst>
              </a:rPr>
              <a:t>to</a:t>
            </a:r>
            <a:r>
              <a:rPr lang="nl-NL" sz="4267" dirty="0">
                <a:solidFill>
                  <a:srgbClr val="FFFFFF"/>
                </a:solidFill>
                <a:effectLst>
                  <a:outerShdw blurRad="38100" dist="38100" dir="2700000" algn="tl">
                    <a:srgbClr val="000000">
                      <a:alpha val="43137"/>
                    </a:srgbClr>
                  </a:outerShdw>
                </a:effectLst>
              </a:rPr>
              <a:t> </a:t>
            </a:r>
            <a:r>
              <a:rPr lang="nl-NL" sz="4267" dirty="0" err="1">
                <a:solidFill>
                  <a:srgbClr val="FFFFFF"/>
                </a:solidFill>
                <a:effectLst>
                  <a:outerShdw blurRad="38100" dist="38100" dir="2700000" algn="tl">
                    <a:srgbClr val="000000">
                      <a:alpha val="43137"/>
                    </a:srgbClr>
                  </a:outerShdw>
                </a:effectLst>
              </a:rPr>
              <a:t>build</a:t>
            </a:r>
            <a:r>
              <a:rPr lang="nl-NL" sz="4267" dirty="0">
                <a:solidFill>
                  <a:srgbClr val="FFFFFF"/>
                </a:solidFill>
                <a:effectLst>
                  <a:outerShdw blurRad="38100" dist="38100" dir="2700000" algn="tl">
                    <a:srgbClr val="000000">
                      <a:alpha val="43137"/>
                    </a:srgbClr>
                  </a:outerShdw>
                </a:effectLst>
              </a:rPr>
              <a:t> a CAD </a:t>
            </a:r>
            <a:r>
              <a:rPr lang="nl-NL" sz="4267" dirty="0" err="1">
                <a:solidFill>
                  <a:srgbClr val="FFFFFF"/>
                </a:solidFill>
                <a:effectLst>
                  <a:outerShdw blurRad="38100" dist="38100" dir="2700000" algn="tl">
                    <a:srgbClr val="000000">
                      <a:alpha val="43137"/>
                    </a:srgbClr>
                  </a:outerShdw>
                </a:effectLst>
              </a:rPr>
              <a:t>algorithm</a:t>
            </a:r>
            <a:endParaRPr lang="nl-NL" sz="4267" dirty="0">
              <a:solidFill>
                <a:srgbClr val="FFFFFF"/>
              </a:solidFill>
              <a:effectLst>
                <a:outerShdw blurRad="38100" dist="38100" dir="2700000" algn="tl">
                  <a:srgbClr val="000000">
                    <a:alpha val="43137"/>
                  </a:srgbClr>
                </a:outerShdw>
              </a:effectLst>
            </a:endParaRPr>
          </a:p>
        </p:txBody>
      </p:sp>
      <p:pic>
        <p:nvPicPr>
          <p:cNvPr id="11" name="Picture 18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1719542" y="2050299"/>
            <a:ext cx="437049" cy="471723"/>
          </a:xfrm>
          <a:prstGeom prst="rect">
            <a:avLst/>
          </a:prstGeom>
        </p:spPr>
      </p:pic>
      <p:pic>
        <p:nvPicPr>
          <p:cNvPr id="12" name="Picture 18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156592" y="2048829"/>
            <a:ext cx="437049" cy="471723"/>
          </a:xfrm>
          <a:prstGeom prst="rect">
            <a:avLst/>
          </a:prstGeom>
        </p:spPr>
      </p:pic>
      <p:pic>
        <p:nvPicPr>
          <p:cNvPr id="13" name="Picture 19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593641" y="2050299"/>
            <a:ext cx="437049" cy="471723"/>
          </a:xfrm>
          <a:prstGeom prst="rect">
            <a:avLst/>
          </a:prstGeom>
        </p:spPr>
      </p:pic>
      <p:pic>
        <p:nvPicPr>
          <p:cNvPr id="14" name="Picture 19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030690" y="2047360"/>
            <a:ext cx="437049" cy="471723"/>
          </a:xfrm>
          <a:prstGeom prst="rect">
            <a:avLst/>
          </a:prstGeom>
        </p:spPr>
      </p:pic>
      <p:pic>
        <p:nvPicPr>
          <p:cNvPr id="15" name="Picture 19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467740" y="2048829"/>
            <a:ext cx="437049" cy="471723"/>
          </a:xfrm>
          <a:prstGeom prst="rect">
            <a:avLst/>
          </a:prstGeom>
        </p:spPr>
      </p:pic>
      <p:pic>
        <p:nvPicPr>
          <p:cNvPr id="16" name="Picture 19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904788" y="2048829"/>
            <a:ext cx="437049" cy="471723"/>
          </a:xfrm>
          <a:prstGeom prst="rect">
            <a:avLst/>
          </a:prstGeom>
        </p:spPr>
      </p:pic>
      <p:pic>
        <p:nvPicPr>
          <p:cNvPr id="17" name="Picture 19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341837" y="2050299"/>
            <a:ext cx="437049" cy="471723"/>
          </a:xfrm>
          <a:prstGeom prst="rect">
            <a:avLst/>
          </a:prstGeom>
        </p:spPr>
      </p:pic>
      <p:pic>
        <p:nvPicPr>
          <p:cNvPr id="18" name="Picture 19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778886" y="2047360"/>
            <a:ext cx="437049" cy="471723"/>
          </a:xfrm>
          <a:prstGeom prst="rect">
            <a:avLst/>
          </a:prstGeom>
        </p:spPr>
      </p:pic>
      <p:pic>
        <p:nvPicPr>
          <p:cNvPr id="19" name="Picture 19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215936" y="2048829"/>
            <a:ext cx="437049" cy="471723"/>
          </a:xfrm>
          <a:prstGeom prst="rect">
            <a:avLst/>
          </a:prstGeom>
        </p:spPr>
      </p:pic>
      <p:pic>
        <p:nvPicPr>
          <p:cNvPr id="21" name="Picture 19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652985" y="2047360"/>
            <a:ext cx="437049" cy="471723"/>
          </a:xfrm>
          <a:prstGeom prst="rect">
            <a:avLst/>
          </a:prstGeom>
        </p:spPr>
      </p:pic>
      <p:pic>
        <p:nvPicPr>
          <p:cNvPr id="23" name="Picture 19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090034" y="2048829"/>
            <a:ext cx="437049" cy="471723"/>
          </a:xfrm>
          <a:prstGeom prst="rect">
            <a:avLst/>
          </a:prstGeom>
        </p:spPr>
      </p:pic>
      <p:pic>
        <p:nvPicPr>
          <p:cNvPr id="24" name="Picture 19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527084" y="2045891"/>
            <a:ext cx="437049" cy="471723"/>
          </a:xfrm>
          <a:prstGeom prst="rect">
            <a:avLst/>
          </a:prstGeom>
        </p:spPr>
      </p:pic>
      <p:pic>
        <p:nvPicPr>
          <p:cNvPr id="27" name="Picture 20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964132" y="2047360"/>
            <a:ext cx="437049" cy="471723"/>
          </a:xfrm>
          <a:prstGeom prst="rect">
            <a:avLst/>
          </a:prstGeom>
        </p:spPr>
      </p:pic>
      <p:pic>
        <p:nvPicPr>
          <p:cNvPr id="28" name="Picture 20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401181" y="2050299"/>
            <a:ext cx="437049" cy="471723"/>
          </a:xfrm>
          <a:prstGeom prst="rect">
            <a:avLst/>
          </a:prstGeom>
        </p:spPr>
      </p:pic>
      <p:pic>
        <p:nvPicPr>
          <p:cNvPr id="29" name="Picture 20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838230" y="2051768"/>
            <a:ext cx="437049" cy="471723"/>
          </a:xfrm>
          <a:prstGeom prst="rect">
            <a:avLst/>
          </a:prstGeom>
        </p:spPr>
      </p:pic>
      <p:pic>
        <p:nvPicPr>
          <p:cNvPr id="30" name="Picture 20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275280" y="2050299"/>
            <a:ext cx="437049" cy="471723"/>
          </a:xfrm>
          <a:prstGeom prst="rect">
            <a:avLst/>
          </a:prstGeom>
        </p:spPr>
      </p:pic>
      <p:pic>
        <p:nvPicPr>
          <p:cNvPr id="31" name="Picture 20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712329" y="2051768"/>
            <a:ext cx="437049" cy="471723"/>
          </a:xfrm>
          <a:prstGeom prst="rect">
            <a:avLst/>
          </a:prstGeom>
        </p:spPr>
      </p:pic>
      <p:pic>
        <p:nvPicPr>
          <p:cNvPr id="32" name="Picture 20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9149378" y="2048829"/>
            <a:ext cx="437049" cy="471723"/>
          </a:xfrm>
          <a:prstGeom prst="rect">
            <a:avLst/>
          </a:prstGeom>
        </p:spPr>
      </p:pic>
      <p:pic>
        <p:nvPicPr>
          <p:cNvPr id="33" name="Picture 20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9586428" y="2050299"/>
            <a:ext cx="437049" cy="471723"/>
          </a:xfrm>
          <a:prstGeom prst="rect">
            <a:avLst/>
          </a:prstGeom>
        </p:spPr>
      </p:pic>
      <p:pic>
        <p:nvPicPr>
          <p:cNvPr id="34" name="Picture 20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1848453" y="2174368"/>
            <a:ext cx="437049" cy="471723"/>
          </a:xfrm>
          <a:prstGeom prst="rect">
            <a:avLst/>
          </a:prstGeom>
        </p:spPr>
      </p:pic>
      <p:pic>
        <p:nvPicPr>
          <p:cNvPr id="35" name="Picture 20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285502" y="2172899"/>
            <a:ext cx="437049" cy="471723"/>
          </a:xfrm>
          <a:prstGeom prst="rect">
            <a:avLst/>
          </a:prstGeom>
        </p:spPr>
      </p:pic>
      <p:pic>
        <p:nvPicPr>
          <p:cNvPr id="36" name="Picture 20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722552" y="2174368"/>
            <a:ext cx="437049" cy="471723"/>
          </a:xfrm>
          <a:prstGeom prst="rect">
            <a:avLst/>
          </a:prstGeom>
        </p:spPr>
      </p:pic>
      <p:pic>
        <p:nvPicPr>
          <p:cNvPr id="37" name="Picture 21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159600" y="2171429"/>
            <a:ext cx="437049" cy="471723"/>
          </a:xfrm>
          <a:prstGeom prst="rect">
            <a:avLst/>
          </a:prstGeom>
        </p:spPr>
      </p:pic>
      <p:pic>
        <p:nvPicPr>
          <p:cNvPr id="38" name="Picture 21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596649" y="2172899"/>
            <a:ext cx="437049" cy="471723"/>
          </a:xfrm>
          <a:prstGeom prst="rect">
            <a:avLst/>
          </a:prstGeom>
        </p:spPr>
      </p:pic>
      <p:pic>
        <p:nvPicPr>
          <p:cNvPr id="39" name="Picture 21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033698" y="2172899"/>
            <a:ext cx="437049" cy="471723"/>
          </a:xfrm>
          <a:prstGeom prst="rect">
            <a:avLst/>
          </a:prstGeom>
        </p:spPr>
      </p:pic>
      <p:pic>
        <p:nvPicPr>
          <p:cNvPr id="40" name="Picture 21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470748" y="2174368"/>
            <a:ext cx="437049" cy="471723"/>
          </a:xfrm>
          <a:prstGeom prst="rect">
            <a:avLst/>
          </a:prstGeom>
        </p:spPr>
      </p:pic>
      <p:pic>
        <p:nvPicPr>
          <p:cNvPr id="41" name="Picture 21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907797" y="2171429"/>
            <a:ext cx="437049" cy="471723"/>
          </a:xfrm>
          <a:prstGeom prst="rect">
            <a:avLst/>
          </a:prstGeom>
        </p:spPr>
      </p:pic>
      <p:pic>
        <p:nvPicPr>
          <p:cNvPr id="42" name="Picture 21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344846" y="2172899"/>
            <a:ext cx="437049" cy="471723"/>
          </a:xfrm>
          <a:prstGeom prst="rect">
            <a:avLst/>
          </a:prstGeom>
        </p:spPr>
      </p:pic>
      <p:pic>
        <p:nvPicPr>
          <p:cNvPr id="43" name="Picture 21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781896" y="2171429"/>
            <a:ext cx="437049" cy="471723"/>
          </a:xfrm>
          <a:prstGeom prst="rect">
            <a:avLst/>
          </a:prstGeom>
        </p:spPr>
      </p:pic>
      <p:pic>
        <p:nvPicPr>
          <p:cNvPr id="44" name="Picture 21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218944" y="2172899"/>
            <a:ext cx="437049" cy="471723"/>
          </a:xfrm>
          <a:prstGeom prst="rect">
            <a:avLst/>
          </a:prstGeom>
        </p:spPr>
      </p:pic>
      <p:pic>
        <p:nvPicPr>
          <p:cNvPr id="45" name="Picture 21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655993" y="2169960"/>
            <a:ext cx="437049" cy="471723"/>
          </a:xfrm>
          <a:prstGeom prst="rect">
            <a:avLst/>
          </a:prstGeom>
        </p:spPr>
      </p:pic>
      <p:pic>
        <p:nvPicPr>
          <p:cNvPr id="46" name="Picture 21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093042" y="2171429"/>
            <a:ext cx="437049" cy="471723"/>
          </a:xfrm>
          <a:prstGeom prst="rect">
            <a:avLst/>
          </a:prstGeom>
        </p:spPr>
      </p:pic>
      <p:pic>
        <p:nvPicPr>
          <p:cNvPr id="47" name="Picture 22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530092" y="2174368"/>
            <a:ext cx="437049" cy="471723"/>
          </a:xfrm>
          <a:prstGeom prst="rect">
            <a:avLst/>
          </a:prstGeom>
        </p:spPr>
      </p:pic>
      <p:pic>
        <p:nvPicPr>
          <p:cNvPr id="48" name="Picture 22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967141" y="2175837"/>
            <a:ext cx="437049" cy="471723"/>
          </a:xfrm>
          <a:prstGeom prst="rect">
            <a:avLst/>
          </a:prstGeom>
        </p:spPr>
      </p:pic>
      <p:pic>
        <p:nvPicPr>
          <p:cNvPr id="49" name="Picture 22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404190" y="2174368"/>
            <a:ext cx="437049" cy="471723"/>
          </a:xfrm>
          <a:prstGeom prst="rect">
            <a:avLst/>
          </a:prstGeom>
        </p:spPr>
      </p:pic>
      <p:pic>
        <p:nvPicPr>
          <p:cNvPr id="50" name="Picture 22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841240" y="2175837"/>
            <a:ext cx="437049" cy="471723"/>
          </a:xfrm>
          <a:prstGeom prst="rect">
            <a:avLst/>
          </a:prstGeom>
        </p:spPr>
      </p:pic>
      <p:pic>
        <p:nvPicPr>
          <p:cNvPr id="51" name="Picture 22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9278288" y="2172899"/>
            <a:ext cx="437049" cy="471723"/>
          </a:xfrm>
          <a:prstGeom prst="rect">
            <a:avLst/>
          </a:prstGeom>
        </p:spPr>
      </p:pic>
      <p:pic>
        <p:nvPicPr>
          <p:cNvPr id="52" name="Picture 22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1977364" y="2298436"/>
            <a:ext cx="437049" cy="471723"/>
          </a:xfrm>
          <a:prstGeom prst="rect">
            <a:avLst/>
          </a:prstGeom>
        </p:spPr>
      </p:pic>
      <p:pic>
        <p:nvPicPr>
          <p:cNvPr id="53" name="Picture 22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414412" y="2296967"/>
            <a:ext cx="437049" cy="471723"/>
          </a:xfrm>
          <a:prstGeom prst="rect">
            <a:avLst/>
          </a:prstGeom>
        </p:spPr>
      </p:pic>
      <p:pic>
        <p:nvPicPr>
          <p:cNvPr id="54" name="Picture 22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851461" y="2298436"/>
            <a:ext cx="437049" cy="471723"/>
          </a:xfrm>
          <a:prstGeom prst="rect">
            <a:avLst/>
          </a:prstGeom>
        </p:spPr>
      </p:pic>
      <p:pic>
        <p:nvPicPr>
          <p:cNvPr id="55" name="Picture 22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288510" y="2295497"/>
            <a:ext cx="437049" cy="471723"/>
          </a:xfrm>
          <a:prstGeom prst="rect">
            <a:avLst/>
          </a:prstGeom>
        </p:spPr>
      </p:pic>
      <p:pic>
        <p:nvPicPr>
          <p:cNvPr id="56" name="Picture 22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725560" y="2296967"/>
            <a:ext cx="437049" cy="471723"/>
          </a:xfrm>
          <a:prstGeom prst="rect">
            <a:avLst/>
          </a:prstGeom>
        </p:spPr>
      </p:pic>
      <p:pic>
        <p:nvPicPr>
          <p:cNvPr id="57" name="Picture 23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162609" y="2296967"/>
            <a:ext cx="437049" cy="471723"/>
          </a:xfrm>
          <a:prstGeom prst="rect">
            <a:avLst/>
          </a:prstGeom>
        </p:spPr>
      </p:pic>
      <p:pic>
        <p:nvPicPr>
          <p:cNvPr id="58" name="Picture 23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599658" y="2298436"/>
            <a:ext cx="437049" cy="471723"/>
          </a:xfrm>
          <a:prstGeom prst="rect">
            <a:avLst/>
          </a:prstGeom>
        </p:spPr>
      </p:pic>
      <p:pic>
        <p:nvPicPr>
          <p:cNvPr id="59" name="Picture 23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036708" y="2295497"/>
            <a:ext cx="437049" cy="471723"/>
          </a:xfrm>
          <a:prstGeom prst="rect">
            <a:avLst/>
          </a:prstGeom>
        </p:spPr>
      </p:pic>
      <p:pic>
        <p:nvPicPr>
          <p:cNvPr id="60" name="Picture 23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473756" y="2296967"/>
            <a:ext cx="437049" cy="471723"/>
          </a:xfrm>
          <a:prstGeom prst="rect">
            <a:avLst/>
          </a:prstGeom>
        </p:spPr>
      </p:pic>
      <p:pic>
        <p:nvPicPr>
          <p:cNvPr id="61" name="Picture 23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910805" y="2295497"/>
            <a:ext cx="437049" cy="471723"/>
          </a:xfrm>
          <a:prstGeom prst="rect">
            <a:avLst/>
          </a:prstGeom>
        </p:spPr>
      </p:pic>
      <p:pic>
        <p:nvPicPr>
          <p:cNvPr id="62" name="Picture 23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347854" y="2296967"/>
            <a:ext cx="437049" cy="471723"/>
          </a:xfrm>
          <a:prstGeom prst="rect">
            <a:avLst/>
          </a:prstGeom>
        </p:spPr>
      </p:pic>
      <p:pic>
        <p:nvPicPr>
          <p:cNvPr id="63" name="Picture 23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784904" y="2294028"/>
            <a:ext cx="437049" cy="471723"/>
          </a:xfrm>
          <a:prstGeom prst="rect">
            <a:avLst/>
          </a:prstGeom>
        </p:spPr>
      </p:pic>
      <p:pic>
        <p:nvPicPr>
          <p:cNvPr id="64" name="Picture 23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221953" y="2295497"/>
            <a:ext cx="437049" cy="471723"/>
          </a:xfrm>
          <a:prstGeom prst="rect">
            <a:avLst/>
          </a:prstGeom>
        </p:spPr>
      </p:pic>
      <p:pic>
        <p:nvPicPr>
          <p:cNvPr id="65" name="Picture 23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659002" y="2298436"/>
            <a:ext cx="437049" cy="471723"/>
          </a:xfrm>
          <a:prstGeom prst="rect">
            <a:avLst/>
          </a:prstGeom>
        </p:spPr>
      </p:pic>
      <p:pic>
        <p:nvPicPr>
          <p:cNvPr id="66" name="Picture 23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096052" y="2299905"/>
            <a:ext cx="437049" cy="471723"/>
          </a:xfrm>
          <a:prstGeom prst="rect">
            <a:avLst/>
          </a:prstGeom>
        </p:spPr>
      </p:pic>
      <p:pic>
        <p:nvPicPr>
          <p:cNvPr id="67" name="Picture 24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533100" y="2298436"/>
            <a:ext cx="437049" cy="471723"/>
          </a:xfrm>
          <a:prstGeom prst="rect">
            <a:avLst/>
          </a:prstGeom>
        </p:spPr>
      </p:pic>
      <p:pic>
        <p:nvPicPr>
          <p:cNvPr id="68" name="Picture 24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970149" y="2299905"/>
            <a:ext cx="437049" cy="471723"/>
          </a:xfrm>
          <a:prstGeom prst="rect">
            <a:avLst/>
          </a:prstGeom>
        </p:spPr>
      </p:pic>
      <p:pic>
        <p:nvPicPr>
          <p:cNvPr id="69" name="Picture 24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106273" y="2422505"/>
            <a:ext cx="437049" cy="471723"/>
          </a:xfrm>
          <a:prstGeom prst="rect">
            <a:avLst/>
          </a:prstGeom>
        </p:spPr>
      </p:pic>
      <p:pic>
        <p:nvPicPr>
          <p:cNvPr id="70" name="Picture 24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543322" y="2421036"/>
            <a:ext cx="437049" cy="471723"/>
          </a:xfrm>
          <a:prstGeom prst="rect">
            <a:avLst/>
          </a:prstGeom>
        </p:spPr>
      </p:pic>
      <p:pic>
        <p:nvPicPr>
          <p:cNvPr id="71" name="Picture 24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980372" y="2422505"/>
            <a:ext cx="437049" cy="471723"/>
          </a:xfrm>
          <a:prstGeom prst="rect">
            <a:avLst/>
          </a:prstGeom>
        </p:spPr>
      </p:pic>
      <p:pic>
        <p:nvPicPr>
          <p:cNvPr id="72" name="Picture 24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417421" y="2419567"/>
            <a:ext cx="437049" cy="471723"/>
          </a:xfrm>
          <a:prstGeom prst="rect">
            <a:avLst/>
          </a:prstGeom>
        </p:spPr>
      </p:pic>
      <p:pic>
        <p:nvPicPr>
          <p:cNvPr id="73" name="Picture 24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854470" y="2421036"/>
            <a:ext cx="437049" cy="471723"/>
          </a:xfrm>
          <a:prstGeom prst="rect">
            <a:avLst/>
          </a:prstGeom>
        </p:spPr>
      </p:pic>
      <p:pic>
        <p:nvPicPr>
          <p:cNvPr id="74" name="Picture 24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291520" y="2421036"/>
            <a:ext cx="437049" cy="471723"/>
          </a:xfrm>
          <a:prstGeom prst="rect">
            <a:avLst/>
          </a:prstGeom>
        </p:spPr>
      </p:pic>
      <p:pic>
        <p:nvPicPr>
          <p:cNvPr id="75" name="Picture 24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728568" y="2422505"/>
            <a:ext cx="437049" cy="471723"/>
          </a:xfrm>
          <a:prstGeom prst="rect">
            <a:avLst/>
          </a:prstGeom>
        </p:spPr>
      </p:pic>
      <p:pic>
        <p:nvPicPr>
          <p:cNvPr id="76" name="Picture 24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165617" y="2419567"/>
            <a:ext cx="437049" cy="471723"/>
          </a:xfrm>
          <a:prstGeom prst="rect">
            <a:avLst/>
          </a:prstGeom>
        </p:spPr>
      </p:pic>
      <p:pic>
        <p:nvPicPr>
          <p:cNvPr id="77" name="Picture 25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602666" y="2421036"/>
            <a:ext cx="437049" cy="471723"/>
          </a:xfrm>
          <a:prstGeom prst="rect">
            <a:avLst/>
          </a:prstGeom>
        </p:spPr>
      </p:pic>
      <p:pic>
        <p:nvPicPr>
          <p:cNvPr id="78" name="Picture 25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039716" y="2419567"/>
            <a:ext cx="437049" cy="471723"/>
          </a:xfrm>
          <a:prstGeom prst="rect">
            <a:avLst/>
          </a:prstGeom>
        </p:spPr>
      </p:pic>
      <p:pic>
        <p:nvPicPr>
          <p:cNvPr id="79" name="Picture 25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476765" y="2421036"/>
            <a:ext cx="437049" cy="471723"/>
          </a:xfrm>
          <a:prstGeom prst="rect">
            <a:avLst/>
          </a:prstGeom>
        </p:spPr>
      </p:pic>
      <p:pic>
        <p:nvPicPr>
          <p:cNvPr id="80" name="Picture 25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913814" y="2418097"/>
            <a:ext cx="437049" cy="471723"/>
          </a:xfrm>
          <a:prstGeom prst="rect">
            <a:avLst/>
          </a:prstGeom>
        </p:spPr>
      </p:pic>
      <p:pic>
        <p:nvPicPr>
          <p:cNvPr id="81" name="Picture 25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350864" y="2419567"/>
            <a:ext cx="437049" cy="471723"/>
          </a:xfrm>
          <a:prstGeom prst="rect">
            <a:avLst/>
          </a:prstGeom>
        </p:spPr>
      </p:pic>
      <p:pic>
        <p:nvPicPr>
          <p:cNvPr id="82" name="Picture 25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787913" y="2422505"/>
            <a:ext cx="437049" cy="471723"/>
          </a:xfrm>
          <a:prstGeom prst="rect">
            <a:avLst/>
          </a:prstGeom>
        </p:spPr>
      </p:pic>
      <p:pic>
        <p:nvPicPr>
          <p:cNvPr id="83" name="Picture 25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224961" y="2423975"/>
            <a:ext cx="437049" cy="471723"/>
          </a:xfrm>
          <a:prstGeom prst="rect">
            <a:avLst/>
          </a:prstGeom>
        </p:spPr>
      </p:pic>
      <p:pic>
        <p:nvPicPr>
          <p:cNvPr id="84" name="Picture 25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662010" y="2422505"/>
            <a:ext cx="437049" cy="471723"/>
          </a:xfrm>
          <a:prstGeom prst="rect">
            <a:avLst/>
          </a:prstGeom>
        </p:spPr>
      </p:pic>
      <p:sp>
        <p:nvSpPr>
          <p:cNvPr id="85" name="Rounded Rectangle 258"/>
          <p:cNvSpPr/>
          <p:nvPr/>
        </p:nvSpPr>
        <p:spPr>
          <a:xfrm>
            <a:off x="1868003" y="6096240"/>
            <a:ext cx="8303933" cy="514185"/>
          </a:xfrm>
          <a:prstGeom prst="roundRect">
            <a:avLst/>
          </a:prstGeom>
          <a:solidFill>
            <a:srgbClr val="5982DB"/>
          </a:solidFill>
          <a:ln w="12700" cap="flat" cmpd="sng" algn="ctr">
            <a:noFill/>
            <a:prstDash val="solid"/>
            <a:miter lim="800000"/>
          </a:ln>
          <a:effectLst/>
        </p:spPr>
        <p:txBody>
          <a:bodyPr rtlCol="0" anchor="ctr"/>
          <a:lstStyle/>
          <a:p>
            <a:pPr algn="ctr">
              <a:defRPr/>
            </a:pPr>
            <a:r>
              <a:rPr lang="nl-NL" sz="2933" kern="0" dirty="0" err="1">
                <a:solidFill>
                  <a:prstClr val="white"/>
                </a:solidFill>
                <a:latin typeface="Calibri" panose="020F0502020204030204" pitchFamily="34" charset="0"/>
                <a:cs typeface="Calibri" panose="020F0502020204030204" pitchFamily="34" charset="0"/>
              </a:rPr>
              <a:t>Prediction</a:t>
            </a:r>
            <a:endParaRPr lang="en-US" sz="2933" kern="0" dirty="0">
              <a:solidFill>
                <a:prstClr val="white"/>
              </a:solidFill>
              <a:latin typeface="Calibri" panose="020F0502020204030204" pitchFamily="34" charset="0"/>
              <a:cs typeface="Calibri" panose="020F0502020204030204" pitchFamily="34" charset="0"/>
            </a:endParaRPr>
          </a:p>
        </p:txBody>
      </p:sp>
      <p:grpSp>
        <p:nvGrpSpPr>
          <p:cNvPr id="127" name="Group 186"/>
          <p:cNvGrpSpPr/>
          <p:nvPr/>
        </p:nvGrpSpPr>
        <p:grpSpPr>
          <a:xfrm>
            <a:off x="6872460" y="3053814"/>
            <a:ext cx="2314156" cy="2912479"/>
            <a:chOff x="2345075" y="1496172"/>
            <a:chExt cx="2735835" cy="3577549"/>
          </a:xfrm>
        </p:grpSpPr>
        <p:sp>
          <p:nvSpPr>
            <p:cNvPr id="128" name="Down Arrow 274"/>
            <p:cNvSpPr/>
            <p:nvPr/>
          </p:nvSpPr>
          <p:spPr>
            <a:xfrm>
              <a:off x="3448133" y="1496172"/>
              <a:ext cx="563144" cy="3577549"/>
            </a:xfrm>
            <a:prstGeom prst="downArrow">
              <a:avLst/>
            </a:prstGeom>
            <a:solidFill>
              <a:srgbClr val="000000"/>
            </a:solidFill>
            <a:ln w="12700" cap="flat" cmpd="sng" algn="ctr">
              <a:solidFill>
                <a:sysClr val="windowText" lastClr="000000"/>
              </a:solidFill>
              <a:prstDash val="solid"/>
              <a:miter lim="800000"/>
            </a:ln>
            <a:effectLst/>
          </p:spPr>
          <p:txBody>
            <a:bodyPr rtlCol="0" anchor="ctr"/>
            <a:lstStyle/>
            <a:p>
              <a:pPr algn="ctr">
                <a:defRPr/>
              </a:pPr>
              <a:endParaRPr lang="en-US" sz="2400" kern="0">
                <a:solidFill>
                  <a:prstClr val="white"/>
                </a:solidFill>
                <a:latin typeface="Calibri" panose="020F0502020204030204"/>
              </a:endParaRPr>
            </a:p>
          </p:txBody>
        </p:sp>
        <p:sp>
          <p:nvSpPr>
            <p:cNvPr id="129" name="Rounded Rectangle 275"/>
            <p:cNvSpPr/>
            <p:nvPr/>
          </p:nvSpPr>
          <p:spPr>
            <a:xfrm>
              <a:off x="2345075" y="2050727"/>
              <a:ext cx="2735835" cy="2304187"/>
            </a:xfrm>
            <a:prstGeom prst="roundRect">
              <a:avLst/>
            </a:prstGeom>
            <a:solidFill>
              <a:srgbClr val="252525"/>
            </a:solidFill>
            <a:ln w="76200" cap="flat" cmpd="sng" algn="ctr">
              <a:solidFill>
                <a:sysClr val="windowText" lastClr="000000"/>
              </a:solidFill>
              <a:prstDash val="solid"/>
              <a:miter lim="800000"/>
            </a:ln>
            <a:effectLst/>
          </p:spPr>
          <p:txBody>
            <a:bodyPr rtlCol="0" anchor="ctr"/>
            <a:lstStyle/>
            <a:p>
              <a:pPr algn="ctr">
                <a:defRPr/>
              </a:pPr>
              <a:endParaRPr lang="en-US" sz="2400" kern="0">
                <a:solidFill>
                  <a:prstClr val="white"/>
                </a:solidFill>
                <a:latin typeface="Calibri" panose="020F0502020204030204"/>
              </a:endParaRPr>
            </a:p>
          </p:txBody>
        </p:sp>
      </p:grpSp>
      <p:grpSp>
        <p:nvGrpSpPr>
          <p:cNvPr id="130" name="Group 187"/>
          <p:cNvGrpSpPr/>
          <p:nvPr/>
        </p:nvGrpSpPr>
        <p:grpSpPr>
          <a:xfrm>
            <a:off x="7054453" y="3341283"/>
            <a:ext cx="2059304" cy="1897892"/>
            <a:chOff x="2553869" y="2058245"/>
            <a:chExt cx="2434544" cy="2331279"/>
          </a:xfrm>
        </p:grpSpPr>
        <p:pic>
          <p:nvPicPr>
            <p:cNvPr id="131" name="Picture 272"/>
            <p:cNvPicPr>
              <a:picLocks noChangeAspect="1"/>
            </p:cNvPicPr>
            <p:nvPr/>
          </p:nvPicPr>
          <p:blipFill>
            <a:blip r:embed="rId3" cstate="email">
              <a:clrChange>
                <a:clrFrom>
                  <a:srgbClr val="252525"/>
                </a:clrFrom>
                <a:clrTo>
                  <a:srgbClr val="252525">
                    <a:alpha val="0"/>
                  </a:srgbClr>
                </a:clrTo>
              </a:clrChange>
              <a:extLst>
                <a:ext uri="{28A0092B-C50C-407E-A947-70E740481C1C}">
                  <a14:useLocalDpi xmlns:a14="http://schemas.microsoft.com/office/drawing/2010/main"/>
                </a:ext>
              </a:extLst>
            </a:blip>
            <a:stretch>
              <a:fillRect/>
            </a:stretch>
          </p:blipFill>
          <p:spPr>
            <a:xfrm>
              <a:off x="2553869" y="2505072"/>
              <a:ext cx="1839799" cy="1815180"/>
            </a:xfrm>
            <a:prstGeom prst="rect">
              <a:avLst/>
            </a:prstGeom>
          </p:spPr>
        </p:pic>
        <p:sp>
          <p:nvSpPr>
            <p:cNvPr id="132" name="TextBox 273"/>
            <p:cNvSpPr txBox="1"/>
            <p:nvPr/>
          </p:nvSpPr>
          <p:spPr>
            <a:xfrm>
              <a:off x="3945730" y="2058245"/>
              <a:ext cx="1042683" cy="2331279"/>
            </a:xfrm>
            <a:prstGeom prst="rect">
              <a:avLst/>
            </a:prstGeom>
            <a:noFill/>
          </p:spPr>
          <p:txBody>
            <a:bodyPr wrap="none" rtlCol="0">
              <a:spAutoFit/>
            </a:bodyPr>
            <a:lstStyle/>
            <a:p>
              <a:pPr>
                <a:defRPr/>
              </a:pPr>
              <a:r>
                <a:rPr lang="nl-NL" sz="11733" b="1" kern="0" dirty="0">
                  <a:ln w="19050">
                    <a:solidFill>
                      <a:prstClr val="white"/>
                    </a:solidFill>
                    <a:prstDash val="solid"/>
                  </a:ln>
                  <a:solidFill>
                    <a:prstClr val="black"/>
                  </a:solidFill>
                  <a:latin typeface="Calibri" panose="020F0502020204030204"/>
                </a:rPr>
                <a:t>?</a:t>
              </a:r>
              <a:endParaRPr lang="en-US" sz="11733" b="1" kern="0" dirty="0">
                <a:ln w="19050">
                  <a:solidFill>
                    <a:prstClr val="white"/>
                  </a:solidFill>
                  <a:prstDash val="solid"/>
                </a:ln>
                <a:solidFill>
                  <a:prstClr val="black"/>
                </a:solidFill>
                <a:latin typeface="Calibri" panose="020F0502020204030204"/>
              </a:endParaRPr>
            </a:p>
          </p:txBody>
        </p:sp>
      </p:grpSp>
      <p:sp>
        <p:nvSpPr>
          <p:cNvPr id="133" name="TextBox 259"/>
          <p:cNvSpPr txBox="1"/>
          <p:nvPr/>
        </p:nvSpPr>
        <p:spPr>
          <a:xfrm>
            <a:off x="9473311" y="3945687"/>
            <a:ext cx="2315057" cy="995016"/>
          </a:xfrm>
          <a:prstGeom prst="rect">
            <a:avLst/>
          </a:prstGeom>
          <a:noFill/>
        </p:spPr>
        <p:txBody>
          <a:bodyPr wrap="none" rtlCol="0">
            <a:spAutoFit/>
          </a:bodyPr>
          <a:lstStyle/>
          <a:p>
            <a:pPr algn="ctr">
              <a:defRPr/>
            </a:pPr>
            <a:r>
              <a:rPr lang="nl-NL" sz="2933" kern="0" dirty="0">
                <a:solidFill>
                  <a:prstClr val="black"/>
                </a:solidFill>
                <a:latin typeface="Calibri" panose="020F0502020204030204" pitchFamily="34" charset="0"/>
                <a:cs typeface="Calibri" panose="020F0502020204030204" pitchFamily="34" charset="0"/>
              </a:rPr>
              <a:t>Deep learning</a:t>
            </a:r>
          </a:p>
          <a:p>
            <a:pPr algn="ctr">
              <a:defRPr/>
            </a:pPr>
            <a:r>
              <a:rPr lang="nl-NL" sz="2933" kern="0" dirty="0">
                <a:solidFill>
                  <a:prstClr val="black"/>
                </a:solidFill>
                <a:latin typeface="Calibri" panose="020F0502020204030204" pitchFamily="34" charset="0"/>
                <a:cs typeface="Calibri" panose="020F0502020204030204" pitchFamily="34" charset="0"/>
              </a:rPr>
              <a:t>approach</a:t>
            </a:r>
            <a:endParaRPr lang="en-US" sz="2933" kern="0" dirty="0">
              <a:solidFill>
                <a:prstClr val="black"/>
              </a:solidFill>
              <a:latin typeface="Calibri" panose="020F0502020204030204" pitchFamily="34" charset="0"/>
              <a:cs typeface="Calibri" panose="020F0502020204030204" pitchFamily="34" charset="0"/>
            </a:endParaRPr>
          </a:p>
        </p:txBody>
      </p:sp>
      <p:grpSp>
        <p:nvGrpSpPr>
          <p:cNvPr id="3" name="Groep 2">
            <a:extLst>
              <a:ext uri="{FF2B5EF4-FFF2-40B4-BE49-F238E27FC236}">
                <a16:creationId xmlns:a16="http://schemas.microsoft.com/office/drawing/2014/main" xmlns="" id="{14CD8F40-08CB-8441-9833-2C32F39169F7}"/>
              </a:ext>
            </a:extLst>
          </p:cNvPr>
          <p:cNvGrpSpPr/>
          <p:nvPr/>
        </p:nvGrpSpPr>
        <p:grpSpPr>
          <a:xfrm>
            <a:off x="447398" y="3446370"/>
            <a:ext cx="2027371" cy="1853648"/>
            <a:chOff x="10072366" y="3452165"/>
            <a:chExt cx="2027371" cy="1853648"/>
          </a:xfrm>
        </p:grpSpPr>
        <p:sp>
          <p:nvSpPr>
            <p:cNvPr id="135" name="Left Arrow 267"/>
            <p:cNvSpPr/>
            <p:nvPr/>
          </p:nvSpPr>
          <p:spPr>
            <a:xfrm flipH="1">
              <a:off x="10072366" y="3452165"/>
              <a:ext cx="2027371" cy="1853648"/>
            </a:xfrm>
            <a:prstGeom prst="leftArrow">
              <a:avLst>
                <a:gd name="adj1" fmla="val 100000"/>
                <a:gd name="adj2" fmla="val 28360"/>
              </a:avLst>
            </a:prstGeom>
            <a:solidFill>
              <a:srgbClr val="665EB8">
                <a:lumMod val="20000"/>
                <a:lumOff val="80000"/>
              </a:srgbClr>
            </a:solidFill>
            <a:ln w="12700" cap="flat" cmpd="sng" algn="ctr">
              <a:noFill/>
              <a:prstDash val="solid"/>
              <a:miter lim="800000"/>
            </a:ln>
            <a:effectLst/>
          </p:spPr>
          <p:txBody>
            <a:bodyPr rtlCol="0" anchor="ctr"/>
            <a:lstStyle/>
            <a:p>
              <a:pPr algn="ctr">
                <a:defRPr/>
              </a:pPr>
              <a:endParaRPr lang="en-US" sz="2400" kern="0" dirty="0">
                <a:solidFill>
                  <a:prstClr val="white"/>
                </a:solidFill>
                <a:latin typeface="Calibri" panose="020F0502020204030204"/>
              </a:endParaRPr>
            </a:p>
          </p:txBody>
        </p:sp>
        <p:pic>
          <p:nvPicPr>
            <p:cNvPr id="136" name="Picture 26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37315" y="3553476"/>
              <a:ext cx="905873" cy="772041"/>
            </a:xfrm>
            <a:prstGeom prst="rect">
              <a:avLst/>
            </a:prstGeom>
          </p:spPr>
        </p:pic>
        <p:pic>
          <p:nvPicPr>
            <p:cNvPr id="137" name="Picture 26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71937" y="4434139"/>
              <a:ext cx="836628" cy="811148"/>
            </a:xfrm>
            <a:prstGeom prst="rect">
              <a:avLst/>
            </a:prstGeom>
          </p:spPr>
        </p:pic>
      </p:grpSp>
      <p:grpSp>
        <p:nvGrpSpPr>
          <p:cNvPr id="138" name="Group 262"/>
          <p:cNvGrpSpPr/>
          <p:nvPr/>
        </p:nvGrpSpPr>
        <p:grpSpPr>
          <a:xfrm>
            <a:off x="2745739" y="3047436"/>
            <a:ext cx="2314156" cy="2912479"/>
            <a:chOff x="7018150" y="1496172"/>
            <a:chExt cx="2735835" cy="3577549"/>
          </a:xfrm>
        </p:grpSpPr>
        <p:sp>
          <p:nvSpPr>
            <p:cNvPr id="139" name="Down Arrow 265"/>
            <p:cNvSpPr/>
            <p:nvPr/>
          </p:nvSpPr>
          <p:spPr>
            <a:xfrm>
              <a:off x="8058255" y="1496172"/>
              <a:ext cx="563144" cy="3577549"/>
            </a:xfrm>
            <a:prstGeom prst="downArrow">
              <a:avLst/>
            </a:prstGeom>
            <a:solidFill>
              <a:srgbClr val="45A5ED"/>
            </a:solidFill>
            <a:ln w="12700" cap="flat" cmpd="sng" algn="ctr">
              <a:solidFill>
                <a:srgbClr val="45A5ED"/>
              </a:solidFill>
              <a:prstDash val="solid"/>
              <a:miter lim="800000"/>
            </a:ln>
            <a:effectLst/>
          </p:spPr>
          <p:txBody>
            <a:bodyPr rtlCol="0" anchor="ctr"/>
            <a:lstStyle/>
            <a:p>
              <a:pPr algn="ctr">
                <a:defRPr/>
              </a:pPr>
              <a:endParaRPr lang="en-US" sz="2400" kern="0">
                <a:solidFill>
                  <a:prstClr val="white"/>
                </a:solidFill>
                <a:latin typeface="Calibri" panose="020F0502020204030204"/>
              </a:endParaRPr>
            </a:p>
          </p:txBody>
        </p:sp>
        <p:sp>
          <p:nvSpPr>
            <p:cNvPr id="140" name="Rounded Rectangle 266"/>
            <p:cNvSpPr/>
            <p:nvPr/>
          </p:nvSpPr>
          <p:spPr>
            <a:xfrm>
              <a:off x="7018150" y="2030991"/>
              <a:ext cx="2735835" cy="2304187"/>
            </a:xfrm>
            <a:prstGeom prst="roundRect">
              <a:avLst/>
            </a:prstGeom>
            <a:solidFill>
              <a:srgbClr val="45A5ED">
                <a:lumMod val="20000"/>
                <a:lumOff val="80000"/>
              </a:srgbClr>
            </a:solidFill>
            <a:ln w="76200" cap="flat" cmpd="sng" algn="ctr">
              <a:solidFill>
                <a:srgbClr val="45A5ED"/>
              </a:solidFill>
              <a:prstDash val="solid"/>
              <a:miter lim="800000"/>
            </a:ln>
            <a:effectLst/>
          </p:spPr>
          <p:txBody>
            <a:bodyPr rtlCol="0" anchor="ctr"/>
            <a:lstStyle/>
            <a:p>
              <a:pPr algn="ctr">
                <a:defRPr/>
              </a:pPr>
              <a:endParaRPr lang="en-US" sz="2400" kern="0">
                <a:solidFill>
                  <a:prstClr val="white"/>
                </a:solidFill>
                <a:latin typeface="Calibri" panose="020F0502020204030204"/>
              </a:endParaRPr>
            </a:p>
          </p:txBody>
        </p:sp>
      </p:grpSp>
      <p:pic>
        <p:nvPicPr>
          <p:cNvPr id="141" name="Picture 26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92748" y="3762126"/>
            <a:ext cx="2111268" cy="1458432"/>
          </a:xfrm>
          <a:prstGeom prst="rect">
            <a:avLst/>
          </a:prstGeom>
        </p:spPr>
      </p:pic>
      <p:sp>
        <p:nvSpPr>
          <p:cNvPr id="142" name="TextBox 264"/>
          <p:cNvSpPr txBox="1"/>
          <p:nvPr/>
        </p:nvSpPr>
        <p:spPr>
          <a:xfrm>
            <a:off x="-8646" y="5422618"/>
            <a:ext cx="2869696" cy="543675"/>
          </a:xfrm>
          <a:prstGeom prst="rect">
            <a:avLst/>
          </a:prstGeom>
          <a:noFill/>
        </p:spPr>
        <p:txBody>
          <a:bodyPr wrap="none" rtlCol="0">
            <a:spAutoFit/>
          </a:bodyPr>
          <a:lstStyle/>
          <a:p>
            <a:pPr algn="ctr">
              <a:defRPr/>
            </a:pPr>
            <a:r>
              <a:rPr lang="nl-NL" sz="2933" kern="0" dirty="0" err="1">
                <a:solidFill>
                  <a:prstClr val="black"/>
                </a:solidFill>
                <a:latin typeface="Calibri" panose="020F0502020204030204" pitchFamily="34" charset="0"/>
                <a:cs typeface="Calibri" panose="020F0502020204030204" pitchFamily="34" charset="0"/>
              </a:rPr>
              <a:t>Clinically-inspired</a:t>
            </a:r>
            <a:endParaRPr lang="nl-NL" sz="2933" kern="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14659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24138"/>
            <a:ext cx="12192000" cy="1052736"/>
          </a:xfrm>
        </p:spPr>
        <p:txBody>
          <a:bodyPr anchor="ctr">
            <a:noAutofit/>
          </a:bodyPr>
          <a:lstStyle/>
          <a:p>
            <a:pPr algn="ctr"/>
            <a:r>
              <a:rPr lang="nl-NL" sz="2800" dirty="0" smtClean="0">
                <a:latin typeface="+mn-lt"/>
              </a:rPr>
              <a:t>Computer </a:t>
            </a:r>
            <a:r>
              <a:rPr lang="nl-NL" sz="2800" dirty="0" err="1" smtClean="0">
                <a:latin typeface="+mn-lt"/>
              </a:rPr>
              <a:t>aided</a:t>
            </a:r>
            <a:r>
              <a:rPr lang="nl-NL" sz="2800" dirty="0" smtClean="0">
                <a:latin typeface="+mn-lt"/>
              </a:rPr>
              <a:t> </a:t>
            </a:r>
            <a:r>
              <a:rPr lang="nl-NL" sz="2800" dirty="0" err="1" smtClean="0">
                <a:latin typeface="+mn-lt"/>
              </a:rPr>
              <a:t>detection</a:t>
            </a:r>
            <a:r>
              <a:rPr lang="nl-NL" sz="2800" dirty="0" smtClean="0">
                <a:latin typeface="+mn-lt"/>
              </a:rPr>
              <a:t>: How does </a:t>
            </a:r>
            <a:r>
              <a:rPr lang="nl-NL" sz="2800" dirty="0" err="1" smtClean="0">
                <a:latin typeface="+mn-lt"/>
              </a:rPr>
              <a:t>it</a:t>
            </a:r>
            <a:r>
              <a:rPr lang="nl-NL" sz="2800" dirty="0" smtClean="0">
                <a:latin typeface="+mn-lt"/>
              </a:rPr>
              <a:t> </a:t>
            </a:r>
            <a:r>
              <a:rPr lang="nl-NL" sz="2800" dirty="0" err="1" smtClean="0">
                <a:latin typeface="+mn-lt"/>
              </a:rPr>
              <a:t>work</a:t>
            </a:r>
            <a:r>
              <a:rPr lang="nl-NL" sz="2800" dirty="0" smtClean="0">
                <a:latin typeface="+mn-lt"/>
              </a:rPr>
              <a:t>?</a:t>
            </a:r>
            <a:endParaRPr lang="nl-NL" sz="2800" dirty="0">
              <a:latin typeface="+mn-lt"/>
            </a:endParaRPr>
          </a:p>
        </p:txBody>
      </p:sp>
      <p:sp>
        <p:nvSpPr>
          <p:cNvPr id="6" name="Tijdelijke aanduiding voor inhoud 2"/>
          <p:cNvSpPr>
            <a:spLocks noGrp="1"/>
          </p:cNvSpPr>
          <p:nvPr>
            <p:ph idx="4294967295"/>
          </p:nvPr>
        </p:nvSpPr>
        <p:spPr>
          <a:xfrm>
            <a:off x="0" y="1484784"/>
            <a:ext cx="12192000" cy="5373216"/>
          </a:xfrm>
          <a:prstGeom prst="rect">
            <a:avLst/>
          </a:prstGeom>
        </p:spPr>
        <p:txBody>
          <a:bodyPr>
            <a:noAutofit/>
          </a:bodyPr>
          <a:lstStyle/>
          <a:p>
            <a:r>
              <a:rPr lang="en-GB" sz="1800" dirty="0" smtClean="0">
                <a:solidFill>
                  <a:schemeClr val="tx1"/>
                </a:solidFill>
                <a:latin typeface="Calibri" panose="020F0502020204030204" pitchFamily="34" charset="0"/>
                <a:cs typeface="Arial" panose="020B0604020202020204" pitchFamily="34" charset="0"/>
              </a:rPr>
              <a:t>Several methods for computer aided detection: </a:t>
            </a:r>
          </a:p>
          <a:p>
            <a:endParaRPr lang="en-GB" sz="1800" dirty="0">
              <a:solidFill>
                <a:schemeClr val="tx1"/>
              </a:solidFill>
              <a:latin typeface="Calibri" panose="020F0502020204030204" pitchFamily="34" charset="0"/>
              <a:cs typeface="Arial" panose="020B0604020202020204" pitchFamily="34" charset="0"/>
            </a:endParaRPr>
          </a:p>
          <a:p>
            <a:pPr marL="400046" indent="-342900">
              <a:buFont typeface="+mj-lt"/>
              <a:buAutoNum type="arabicPeriod"/>
            </a:pPr>
            <a:r>
              <a:rPr lang="en-GB" sz="1800" b="1" dirty="0" smtClean="0">
                <a:solidFill>
                  <a:schemeClr val="tx1"/>
                </a:solidFill>
                <a:latin typeface="Calibri" panose="020F0502020204030204" pitchFamily="34" charset="0"/>
                <a:cs typeface="Arial" panose="020B0604020202020204" pitchFamily="34" charset="0"/>
              </a:rPr>
              <a:t>Supervised learning </a:t>
            </a:r>
          </a:p>
          <a:p>
            <a:pPr lvl="2"/>
            <a:r>
              <a:rPr lang="en-GB" sz="1800" dirty="0" smtClean="0">
                <a:solidFill>
                  <a:schemeClr val="tx1"/>
                </a:solidFill>
                <a:latin typeface="Calibri" panose="020F0502020204030204" pitchFamily="34" charset="0"/>
                <a:cs typeface="Arial" panose="020B0604020202020204" pitchFamily="34" charset="0"/>
              </a:rPr>
              <a:t>Algorithm learns from human input:</a:t>
            </a:r>
          </a:p>
          <a:p>
            <a:pPr lvl="3"/>
            <a:r>
              <a:rPr lang="en-GB" sz="1800" dirty="0" smtClean="0">
                <a:solidFill>
                  <a:schemeClr val="tx1"/>
                </a:solidFill>
                <a:latin typeface="Calibri" panose="020F0502020204030204" pitchFamily="34" charset="0"/>
                <a:cs typeface="Arial" panose="020B0604020202020204" pitchFamily="34" charset="0"/>
              </a:rPr>
              <a:t>Labelled </a:t>
            </a:r>
            <a:r>
              <a:rPr lang="en-GB" sz="1800" dirty="0">
                <a:solidFill>
                  <a:schemeClr val="tx1"/>
                </a:solidFill>
                <a:latin typeface="Calibri" panose="020F0502020204030204" pitchFamily="34" charset="0"/>
                <a:cs typeface="Arial" panose="020B0604020202020204" pitchFamily="34" charset="0"/>
              </a:rPr>
              <a:t>examples</a:t>
            </a:r>
            <a:endParaRPr lang="en-GB" sz="1800" dirty="0" smtClean="0">
              <a:solidFill>
                <a:schemeClr val="tx1"/>
              </a:solidFill>
              <a:latin typeface="Calibri" panose="020F0502020204030204" pitchFamily="34" charset="0"/>
              <a:cs typeface="Arial" panose="020B0604020202020204" pitchFamily="34" charset="0"/>
            </a:endParaRPr>
          </a:p>
          <a:p>
            <a:pPr lvl="3"/>
            <a:r>
              <a:rPr lang="en-GB" sz="1800" dirty="0" smtClean="0">
                <a:solidFill>
                  <a:schemeClr val="tx1"/>
                </a:solidFill>
                <a:latin typeface="Calibri" panose="020F0502020204030204" pitchFamily="34" charset="0"/>
                <a:cs typeface="Arial" panose="020B0604020202020204" pitchFamily="34" charset="0"/>
              </a:rPr>
              <a:t>Choice of features for discrimination normal vs. abnormal</a:t>
            </a:r>
          </a:p>
          <a:p>
            <a:pPr lvl="3"/>
            <a:r>
              <a:rPr lang="en-GB" sz="1800" dirty="0" smtClean="0">
                <a:solidFill>
                  <a:schemeClr val="tx1"/>
                </a:solidFill>
                <a:latin typeface="Calibri" panose="020F0502020204030204" pitchFamily="34" charset="0"/>
                <a:cs typeface="Arial" panose="020B0604020202020204" pitchFamily="34" charset="0"/>
              </a:rPr>
              <a:t>Important to choose the ‘right’ features!</a:t>
            </a:r>
          </a:p>
          <a:p>
            <a:pPr lvl="2"/>
            <a:r>
              <a:rPr lang="en-GB" sz="1800" dirty="0">
                <a:solidFill>
                  <a:schemeClr val="tx1"/>
                </a:solidFill>
                <a:latin typeface="Calibri" panose="020F0502020204030204" pitchFamily="34" charset="0"/>
                <a:cs typeface="Arial" panose="020B0604020202020204" pitchFamily="34" charset="0"/>
              </a:rPr>
              <a:t>‘Clinically inspired</a:t>
            </a:r>
            <a:r>
              <a:rPr lang="en-GB" sz="1800" dirty="0" smtClean="0">
                <a:solidFill>
                  <a:schemeClr val="tx1"/>
                </a:solidFill>
                <a:latin typeface="Calibri" panose="020F0502020204030204" pitchFamily="34" charset="0"/>
                <a:cs typeface="Arial" panose="020B0604020202020204" pitchFamily="34" charset="0"/>
              </a:rPr>
              <a:t>’ algorithm</a:t>
            </a:r>
          </a:p>
          <a:p>
            <a:pPr lvl="1"/>
            <a:endParaRPr lang="en-GB" sz="1800" dirty="0" smtClean="0">
              <a:solidFill>
                <a:schemeClr val="tx1"/>
              </a:solidFill>
              <a:latin typeface="Calibri" panose="020F0502020204030204" pitchFamily="34" charset="0"/>
              <a:cs typeface="Arial" panose="020B0604020202020204" pitchFamily="34" charset="0"/>
            </a:endParaRPr>
          </a:p>
          <a:p>
            <a:pPr marL="400046" indent="-342900">
              <a:buFont typeface="+mj-lt"/>
              <a:buAutoNum type="arabicPeriod"/>
            </a:pPr>
            <a:r>
              <a:rPr lang="en-GB" sz="1800" b="1" dirty="0" smtClean="0">
                <a:solidFill>
                  <a:schemeClr val="tx1"/>
                </a:solidFill>
                <a:latin typeface="Calibri" panose="020F0502020204030204" pitchFamily="34" charset="0"/>
                <a:cs typeface="Arial" panose="020B0604020202020204" pitchFamily="34" charset="0"/>
              </a:rPr>
              <a:t>Unsupervised learning (≈ deep learning)</a:t>
            </a:r>
          </a:p>
          <a:p>
            <a:pPr lvl="2"/>
            <a:r>
              <a:rPr lang="en-GB" sz="1800" dirty="0" smtClean="0">
                <a:solidFill>
                  <a:schemeClr val="tx1"/>
                </a:solidFill>
                <a:latin typeface="Calibri" panose="020F0502020204030204" pitchFamily="34" charset="0"/>
                <a:cs typeface="Arial" panose="020B0604020202020204" pitchFamily="34" charset="0"/>
              </a:rPr>
              <a:t>Algorithm learns patterns from data by itself (without human help)</a:t>
            </a:r>
          </a:p>
          <a:p>
            <a:pPr lvl="2"/>
            <a:r>
              <a:rPr lang="en-GB" sz="1800" dirty="0" smtClean="0">
                <a:solidFill>
                  <a:schemeClr val="tx1"/>
                </a:solidFill>
                <a:latin typeface="Calibri" panose="020F0502020204030204" pitchFamily="34" charset="0"/>
                <a:cs typeface="Arial" panose="020B0604020202020204" pitchFamily="34" charset="0"/>
              </a:rPr>
              <a:t>Requires large data sets, computer power and time</a:t>
            </a:r>
          </a:p>
          <a:p>
            <a:pPr lvl="2"/>
            <a:endParaRPr lang="en-GB" sz="1400" dirty="0" smtClean="0">
              <a:solidFill>
                <a:schemeClr val="tx1"/>
              </a:solidFill>
              <a:latin typeface="Calibri" panose="020F0502020204030204" pitchFamily="34" charset="0"/>
              <a:cs typeface="Arial" panose="020B0604020202020204" pitchFamily="34" charset="0"/>
            </a:endParaRPr>
          </a:p>
          <a:p>
            <a:endParaRPr lang="en-GB" sz="1800" dirty="0">
              <a:solidFill>
                <a:schemeClr val="tx1"/>
              </a:solidFill>
              <a:latin typeface="Calibri" panose="020F0502020204030204" pitchFamily="34" charset="0"/>
              <a:cs typeface="Arial" panose="020B0604020202020204" pitchFamily="34" charset="0"/>
            </a:endParaRPr>
          </a:p>
          <a:p>
            <a:endParaRPr lang="en-GB" sz="1800" dirty="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54923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86781"/>
            <a:ext cx="12192000" cy="1052736"/>
          </a:xfrm>
        </p:spPr>
        <p:txBody>
          <a:bodyPr anchor="ctr">
            <a:noAutofit/>
          </a:bodyPr>
          <a:lstStyle/>
          <a:p>
            <a:pPr algn="ctr"/>
            <a:r>
              <a:rPr lang="nl-NL" sz="2800" dirty="0" err="1">
                <a:latin typeface="+mn-lt"/>
              </a:rPr>
              <a:t>Endoscopic</a:t>
            </a:r>
            <a:r>
              <a:rPr lang="nl-NL" sz="2800" dirty="0">
                <a:latin typeface="+mn-lt"/>
              </a:rPr>
              <a:t> </a:t>
            </a:r>
            <a:r>
              <a:rPr lang="nl-NL" sz="2800" dirty="0" err="1">
                <a:latin typeface="+mn-lt"/>
              </a:rPr>
              <a:t>detection</a:t>
            </a:r>
            <a:r>
              <a:rPr lang="nl-NL" sz="2800" dirty="0">
                <a:latin typeface="+mn-lt"/>
              </a:rPr>
              <a:t> of </a:t>
            </a:r>
            <a:r>
              <a:rPr lang="nl-NL" sz="2800" dirty="0" smtClean="0">
                <a:latin typeface="+mn-lt"/>
              </a:rPr>
              <a:t>BE </a:t>
            </a:r>
            <a:r>
              <a:rPr lang="nl-NL" sz="2800" dirty="0" err="1" smtClean="0">
                <a:latin typeface="+mn-lt"/>
              </a:rPr>
              <a:t>neoplasia</a:t>
            </a:r>
            <a:r>
              <a:rPr lang="nl-NL" sz="2800" dirty="0" smtClean="0">
                <a:latin typeface="+mn-lt"/>
              </a:rPr>
              <a:t> </a:t>
            </a:r>
            <a:r>
              <a:rPr lang="nl-NL" sz="2800" dirty="0">
                <a:latin typeface="+mn-lt"/>
              </a:rPr>
              <a:t>is </a:t>
            </a:r>
            <a:r>
              <a:rPr lang="nl-NL" sz="2800" dirty="0" err="1">
                <a:latin typeface="+mn-lt"/>
              </a:rPr>
              <a:t>challenging</a:t>
            </a:r>
            <a:endParaRPr lang="nl-NL" sz="2800" dirty="0">
              <a:latin typeface="+mn-lt"/>
            </a:endParaRPr>
          </a:p>
        </p:txBody>
      </p:sp>
      <p:sp>
        <p:nvSpPr>
          <p:cNvPr id="6" name="Tijdelijke aanduiding voor inhoud 2"/>
          <p:cNvSpPr>
            <a:spLocks noGrp="1"/>
          </p:cNvSpPr>
          <p:nvPr>
            <p:ph idx="4294967295"/>
          </p:nvPr>
        </p:nvSpPr>
        <p:spPr>
          <a:xfrm>
            <a:off x="0" y="1484784"/>
            <a:ext cx="12192000" cy="5373216"/>
          </a:xfrm>
          <a:prstGeom prst="rect">
            <a:avLst/>
          </a:prstGeom>
        </p:spPr>
        <p:txBody>
          <a:bodyPr>
            <a:noAutofit/>
          </a:bodyPr>
          <a:lstStyle/>
          <a:p>
            <a:r>
              <a:rPr lang="en-GB" sz="1800" dirty="0" smtClean="0">
                <a:solidFill>
                  <a:schemeClr val="tx1"/>
                </a:solidFill>
              </a:rPr>
              <a:t>Appearance </a:t>
            </a:r>
            <a:r>
              <a:rPr lang="en-GB" sz="1800" dirty="0">
                <a:solidFill>
                  <a:schemeClr val="tx1"/>
                </a:solidFill>
              </a:rPr>
              <a:t>of </a:t>
            </a:r>
            <a:r>
              <a:rPr lang="en-US" sz="1800" dirty="0">
                <a:solidFill>
                  <a:schemeClr val="tx1"/>
                </a:solidFill>
              </a:rPr>
              <a:t>early </a:t>
            </a:r>
            <a:r>
              <a:rPr lang="en-US" sz="1800" dirty="0" smtClean="0">
                <a:solidFill>
                  <a:schemeClr val="tx1"/>
                </a:solidFill>
              </a:rPr>
              <a:t>neoplasia in </a:t>
            </a:r>
            <a:r>
              <a:rPr lang="en-GB" sz="1800" dirty="0" smtClean="0">
                <a:solidFill>
                  <a:schemeClr val="tx1"/>
                </a:solidFill>
              </a:rPr>
              <a:t>Barrett </a:t>
            </a:r>
            <a:r>
              <a:rPr lang="en-GB" sz="1800" dirty="0" err="1" smtClean="0">
                <a:solidFill>
                  <a:schemeClr val="tx1"/>
                </a:solidFill>
              </a:rPr>
              <a:t>Esophagus</a:t>
            </a:r>
            <a:r>
              <a:rPr lang="en-GB" sz="1800" dirty="0" smtClean="0">
                <a:solidFill>
                  <a:schemeClr val="tx1"/>
                </a:solidFill>
              </a:rPr>
              <a:t> (BE) </a:t>
            </a:r>
            <a:r>
              <a:rPr lang="en-GB" sz="1800" dirty="0">
                <a:solidFill>
                  <a:schemeClr val="tx1"/>
                </a:solidFill>
              </a:rPr>
              <a:t>is </a:t>
            </a:r>
            <a:r>
              <a:rPr lang="en-GB" sz="1800" dirty="0" smtClean="0">
                <a:solidFill>
                  <a:schemeClr val="tx1"/>
                </a:solidFill>
              </a:rPr>
              <a:t>subtle</a:t>
            </a:r>
          </a:p>
          <a:p>
            <a:endParaRPr lang="en-US" sz="1800" dirty="0" smtClean="0">
              <a:solidFill>
                <a:schemeClr val="tx1"/>
              </a:solidFill>
            </a:endParaRPr>
          </a:p>
          <a:p>
            <a:r>
              <a:rPr lang="en-US" sz="1800" dirty="0" smtClean="0">
                <a:solidFill>
                  <a:schemeClr val="tx1"/>
                </a:solidFill>
              </a:rPr>
              <a:t>Endoscopic </a:t>
            </a:r>
            <a:r>
              <a:rPr lang="en-US" sz="1800" dirty="0">
                <a:solidFill>
                  <a:schemeClr val="tx1"/>
                </a:solidFill>
              </a:rPr>
              <a:t>detection </a:t>
            </a:r>
            <a:r>
              <a:rPr lang="en-GB" sz="1800" dirty="0" smtClean="0">
                <a:solidFill>
                  <a:schemeClr val="tx1"/>
                </a:solidFill>
              </a:rPr>
              <a:t>is </a:t>
            </a:r>
            <a:r>
              <a:rPr lang="en-GB" sz="1800" dirty="0">
                <a:solidFill>
                  <a:schemeClr val="tx1"/>
                </a:solidFill>
              </a:rPr>
              <a:t>difficult</a:t>
            </a:r>
            <a:endParaRPr lang="en-GB" sz="1800" dirty="0">
              <a:solidFill>
                <a:schemeClr val="tx1"/>
              </a:solidFill>
              <a:cs typeface="Arial" panose="020B0604020202020204" pitchFamily="34" charset="0"/>
            </a:endParaRPr>
          </a:p>
          <a:p>
            <a:endParaRPr lang="en-GB" sz="1800" dirty="0" smtClean="0">
              <a:solidFill>
                <a:schemeClr val="tx1"/>
              </a:solidFill>
            </a:endParaRPr>
          </a:p>
          <a:p>
            <a:r>
              <a:rPr lang="nl-NL" sz="1800" dirty="0">
                <a:solidFill>
                  <a:schemeClr val="tx1"/>
                </a:solidFill>
              </a:rPr>
              <a:t>Computer </a:t>
            </a:r>
            <a:r>
              <a:rPr lang="nl-NL" sz="1800" dirty="0" err="1">
                <a:solidFill>
                  <a:schemeClr val="tx1"/>
                </a:solidFill>
              </a:rPr>
              <a:t>aided</a:t>
            </a:r>
            <a:r>
              <a:rPr lang="nl-NL" sz="1800" dirty="0">
                <a:solidFill>
                  <a:schemeClr val="tx1"/>
                </a:solidFill>
              </a:rPr>
              <a:t> </a:t>
            </a:r>
            <a:r>
              <a:rPr lang="nl-NL" sz="1800" dirty="0" err="1">
                <a:solidFill>
                  <a:schemeClr val="tx1"/>
                </a:solidFill>
              </a:rPr>
              <a:t>detection</a:t>
            </a:r>
            <a:r>
              <a:rPr lang="nl-NL" sz="1800" dirty="0">
                <a:solidFill>
                  <a:schemeClr val="tx1"/>
                </a:solidFill>
              </a:rPr>
              <a:t> </a:t>
            </a:r>
            <a:r>
              <a:rPr lang="nl-NL" sz="1800" dirty="0" err="1">
                <a:solidFill>
                  <a:schemeClr val="tx1"/>
                </a:solidFill>
              </a:rPr>
              <a:t>could</a:t>
            </a:r>
            <a:r>
              <a:rPr lang="nl-NL" sz="1800" dirty="0">
                <a:solidFill>
                  <a:schemeClr val="tx1"/>
                </a:solidFill>
              </a:rPr>
              <a:t> </a:t>
            </a:r>
            <a:r>
              <a:rPr lang="nl-NL" sz="1800" dirty="0" err="1">
                <a:solidFill>
                  <a:schemeClr val="tx1"/>
                </a:solidFill>
              </a:rPr>
              <a:t>aid</a:t>
            </a:r>
            <a:r>
              <a:rPr lang="nl-NL" sz="1800" dirty="0">
                <a:solidFill>
                  <a:schemeClr val="tx1"/>
                </a:solidFill>
              </a:rPr>
              <a:t> </a:t>
            </a:r>
            <a:r>
              <a:rPr lang="nl-NL" sz="1800" dirty="0" err="1">
                <a:solidFill>
                  <a:schemeClr val="tx1"/>
                </a:solidFill>
              </a:rPr>
              <a:t>endoscopists</a:t>
            </a:r>
            <a:r>
              <a:rPr lang="nl-NL" sz="1800" dirty="0">
                <a:solidFill>
                  <a:schemeClr val="tx1"/>
                </a:solidFill>
              </a:rPr>
              <a:t> in </a:t>
            </a:r>
            <a:r>
              <a:rPr lang="nl-NL" sz="1800" dirty="0" err="1" smtClean="0">
                <a:solidFill>
                  <a:schemeClr val="tx1"/>
                </a:solidFill>
              </a:rPr>
              <a:t>detection</a:t>
            </a:r>
            <a:r>
              <a:rPr lang="nl-NL" sz="1800" dirty="0" smtClean="0">
                <a:solidFill>
                  <a:schemeClr val="tx1"/>
                </a:solidFill>
              </a:rPr>
              <a:t> </a:t>
            </a:r>
            <a:r>
              <a:rPr lang="nl-NL" sz="1800" dirty="0">
                <a:solidFill>
                  <a:schemeClr val="tx1"/>
                </a:solidFill>
              </a:rPr>
              <a:t>of BE </a:t>
            </a:r>
            <a:r>
              <a:rPr lang="nl-NL" sz="1800" dirty="0" err="1">
                <a:solidFill>
                  <a:schemeClr val="tx1"/>
                </a:solidFill>
              </a:rPr>
              <a:t>neoplasia</a:t>
            </a:r>
            <a:endParaRPr lang="en-GB" sz="1800" dirty="0">
              <a:solidFill>
                <a:schemeClr val="tx1"/>
              </a:solidFill>
            </a:endParaRPr>
          </a:p>
        </p:txBody>
      </p:sp>
      <p:sp>
        <p:nvSpPr>
          <p:cNvPr id="7" name="Right Arrow 10"/>
          <p:cNvSpPr/>
          <p:nvPr/>
        </p:nvSpPr>
        <p:spPr>
          <a:xfrm>
            <a:off x="5761871" y="4836909"/>
            <a:ext cx="965624" cy="467840"/>
          </a:xfrm>
          <a:prstGeom prst="rightArrow">
            <a:avLst/>
          </a:prstGeom>
          <a:solidFill>
            <a:srgbClr val="F5A9A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629" y="4030868"/>
            <a:ext cx="5149011" cy="2214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Group 7"/>
          <p:cNvGrpSpPr/>
          <p:nvPr/>
        </p:nvGrpSpPr>
        <p:grpSpPr>
          <a:xfrm>
            <a:off x="7150100" y="4030922"/>
            <a:ext cx="4918144" cy="2213164"/>
            <a:chOff x="524974" y="3504463"/>
            <a:chExt cx="3068150" cy="1840890"/>
          </a:xfrm>
        </p:grpSpPr>
        <p:pic>
          <p:nvPicPr>
            <p:cNvPr id="10"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4974" y="3504463"/>
              <a:ext cx="3068150" cy="1840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Freeform 9"/>
            <p:cNvSpPr/>
            <p:nvPr/>
          </p:nvSpPr>
          <p:spPr>
            <a:xfrm>
              <a:off x="1659238" y="4167554"/>
              <a:ext cx="240898" cy="413238"/>
            </a:xfrm>
            <a:custGeom>
              <a:avLst/>
              <a:gdLst>
                <a:gd name="connsiteX0" fmla="*/ 20093 w 240898"/>
                <a:gd name="connsiteY0" fmla="*/ 140677 h 413238"/>
                <a:gd name="connsiteX1" fmla="*/ 2508 w 240898"/>
                <a:gd name="connsiteY1" fmla="*/ 184638 h 413238"/>
                <a:gd name="connsiteX2" fmla="*/ 20093 w 240898"/>
                <a:gd name="connsiteY2" fmla="*/ 316523 h 413238"/>
                <a:gd name="connsiteX3" fmla="*/ 28885 w 240898"/>
                <a:gd name="connsiteY3" fmla="*/ 360484 h 413238"/>
                <a:gd name="connsiteX4" fmla="*/ 37677 w 240898"/>
                <a:gd name="connsiteY4" fmla="*/ 395654 h 413238"/>
                <a:gd name="connsiteX5" fmla="*/ 64054 w 240898"/>
                <a:gd name="connsiteY5" fmla="*/ 413238 h 413238"/>
                <a:gd name="connsiteX6" fmla="*/ 143185 w 240898"/>
                <a:gd name="connsiteY6" fmla="*/ 395654 h 413238"/>
                <a:gd name="connsiteX7" fmla="*/ 169562 w 240898"/>
                <a:gd name="connsiteY7" fmla="*/ 378069 h 413238"/>
                <a:gd name="connsiteX8" fmla="*/ 195939 w 240898"/>
                <a:gd name="connsiteY8" fmla="*/ 254977 h 413238"/>
                <a:gd name="connsiteX9" fmla="*/ 222316 w 240898"/>
                <a:gd name="connsiteY9" fmla="*/ 202223 h 413238"/>
                <a:gd name="connsiteX10" fmla="*/ 231108 w 240898"/>
                <a:gd name="connsiteY10" fmla="*/ 79131 h 413238"/>
                <a:gd name="connsiteX11" fmla="*/ 231108 w 240898"/>
                <a:gd name="connsiteY11" fmla="*/ 26377 h 413238"/>
                <a:gd name="connsiteX12" fmla="*/ 169562 w 240898"/>
                <a:gd name="connsiteY12" fmla="*/ 0 h 413238"/>
                <a:gd name="connsiteX13" fmla="*/ 99224 w 240898"/>
                <a:gd name="connsiteY13" fmla="*/ 8792 h 413238"/>
                <a:gd name="connsiteX14" fmla="*/ 81639 w 240898"/>
                <a:gd name="connsiteY14" fmla="*/ 35169 h 413238"/>
                <a:gd name="connsiteX15" fmla="*/ 55262 w 240898"/>
                <a:gd name="connsiteY15" fmla="*/ 96715 h 413238"/>
                <a:gd name="connsiteX16" fmla="*/ 20093 w 240898"/>
                <a:gd name="connsiteY16" fmla="*/ 140677 h 41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898" h="413238">
                  <a:moveTo>
                    <a:pt x="20093" y="140677"/>
                  </a:moveTo>
                  <a:cubicBezTo>
                    <a:pt x="11301" y="155331"/>
                    <a:pt x="3435" y="168883"/>
                    <a:pt x="2508" y="184638"/>
                  </a:cubicBezTo>
                  <a:cubicBezTo>
                    <a:pt x="-4754" y="308080"/>
                    <a:pt x="4557" y="254382"/>
                    <a:pt x="20093" y="316523"/>
                  </a:cubicBezTo>
                  <a:cubicBezTo>
                    <a:pt x="23718" y="331021"/>
                    <a:pt x="25643" y="345896"/>
                    <a:pt x="28885" y="360484"/>
                  </a:cubicBezTo>
                  <a:cubicBezTo>
                    <a:pt x="31506" y="372280"/>
                    <a:pt x="30974" y="385599"/>
                    <a:pt x="37677" y="395654"/>
                  </a:cubicBezTo>
                  <a:cubicBezTo>
                    <a:pt x="43538" y="404446"/>
                    <a:pt x="55262" y="407377"/>
                    <a:pt x="64054" y="413238"/>
                  </a:cubicBezTo>
                  <a:cubicBezTo>
                    <a:pt x="84313" y="409862"/>
                    <a:pt x="121542" y="406476"/>
                    <a:pt x="143185" y="395654"/>
                  </a:cubicBezTo>
                  <a:cubicBezTo>
                    <a:pt x="152637" y="390928"/>
                    <a:pt x="160770" y="383931"/>
                    <a:pt x="169562" y="378069"/>
                  </a:cubicBezTo>
                  <a:cubicBezTo>
                    <a:pt x="207418" y="321286"/>
                    <a:pt x="179101" y="372850"/>
                    <a:pt x="195939" y="254977"/>
                  </a:cubicBezTo>
                  <a:cubicBezTo>
                    <a:pt x="199248" y="231811"/>
                    <a:pt x="209651" y="221220"/>
                    <a:pt x="222316" y="202223"/>
                  </a:cubicBezTo>
                  <a:cubicBezTo>
                    <a:pt x="225247" y="161192"/>
                    <a:pt x="226302" y="119984"/>
                    <a:pt x="231108" y="79131"/>
                  </a:cubicBezTo>
                  <a:cubicBezTo>
                    <a:pt x="234114" y="53581"/>
                    <a:pt x="251548" y="51927"/>
                    <a:pt x="231108" y="26377"/>
                  </a:cubicBezTo>
                  <a:cubicBezTo>
                    <a:pt x="215928" y="7402"/>
                    <a:pt x="190681" y="5280"/>
                    <a:pt x="169562" y="0"/>
                  </a:cubicBezTo>
                  <a:cubicBezTo>
                    <a:pt x="146116" y="2931"/>
                    <a:pt x="121162" y="17"/>
                    <a:pt x="99224" y="8792"/>
                  </a:cubicBezTo>
                  <a:cubicBezTo>
                    <a:pt x="89413" y="12717"/>
                    <a:pt x="85802" y="25456"/>
                    <a:pt x="81639" y="35169"/>
                  </a:cubicBezTo>
                  <a:cubicBezTo>
                    <a:pt x="60936" y="83476"/>
                    <a:pt x="87725" y="57760"/>
                    <a:pt x="55262" y="96715"/>
                  </a:cubicBezTo>
                  <a:cubicBezTo>
                    <a:pt x="26813" y="130854"/>
                    <a:pt x="28885" y="126023"/>
                    <a:pt x="20093" y="140677"/>
                  </a:cubicBezTo>
                  <a:close/>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447674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30820"/>
            <a:ext cx="12192000" cy="1052736"/>
          </a:xfrm>
        </p:spPr>
        <p:txBody>
          <a:bodyPr anchor="ctr">
            <a:noAutofit/>
          </a:bodyPr>
          <a:lstStyle/>
          <a:p>
            <a:pPr algn="ctr"/>
            <a:r>
              <a:rPr lang="nl-NL" sz="2800" b="1" i="1" dirty="0" err="1" smtClean="0">
                <a:latin typeface="+mn-lt"/>
              </a:rPr>
              <a:t>Choice</a:t>
            </a:r>
            <a:r>
              <a:rPr lang="nl-NL" sz="2800" b="1" i="1" dirty="0" smtClean="0">
                <a:latin typeface="+mn-lt"/>
              </a:rPr>
              <a:t> </a:t>
            </a:r>
            <a:r>
              <a:rPr lang="nl-NL" sz="2800" b="1" i="1" dirty="0">
                <a:latin typeface="+mn-lt"/>
              </a:rPr>
              <a:t>of the right features </a:t>
            </a:r>
            <a:r>
              <a:rPr lang="nl-NL" sz="2800" dirty="0">
                <a:latin typeface="+mn-lt"/>
              </a:rPr>
              <a:t>is </a:t>
            </a:r>
            <a:r>
              <a:rPr lang="nl-NL" sz="2800" dirty="0" err="1">
                <a:latin typeface="+mn-lt"/>
              </a:rPr>
              <a:t>paramount</a:t>
            </a:r>
            <a:r>
              <a:rPr lang="nl-NL" sz="2800" dirty="0">
                <a:latin typeface="+mn-lt"/>
              </a:rPr>
              <a:t> </a:t>
            </a:r>
            <a:r>
              <a:rPr lang="nl-NL" sz="2800" dirty="0" err="1">
                <a:latin typeface="+mn-lt"/>
              </a:rPr>
              <a:t>for</a:t>
            </a:r>
            <a:r>
              <a:rPr lang="nl-NL" sz="2800" dirty="0">
                <a:latin typeface="+mn-lt"/>
              </a:rPr>
              <a:t> a </a:t>
            </a:r>
            <a:r>
              <a:rPr lang="nl-NL" sz="2800" dirty="0" err="1">
                <a:latin typeface="+mn-lt"/>
              </a:rPr>
              <a:t>succesful</a:t>
            </a:r>
            <a:r>
              <a:rPr lang="nl-NL" sz="2800" dirty="0">
                <a:latin typeface="+mn-lt"/>
              </a:rPr>
              <a:t> </a:t>
            </a:r>
            <a:r>
              <a:rPr lang="nl-NL" sz="2800" dirty="0" err="1">
                <a:latin typeface="+mn-lt"/>
              </a:rPr>
              <a:t>algorithm</a:t>
            </a:r>
            <a:r>
              <a:rPr lang="nl-NL" sz="2800" dirty="0">
                <a:latin typeface="+mn-lt"/>
              </a:rPr>
              <a:t>: </a:t>
            </a:r>
            <a:r>
              <a:rPr lang="nl-NL" sz="2800" dirty="0" smtClean="0">
                <a:latin typeface="+mn-lt"/>
              </a:rPr>
              <a:t/>
            </a:r>
            <a:br>
              <a:rPr lang="nl-NL" sz="2800" dirty="0" smtClean="0">
                <a:latin typeface="+mn-lt"/>
              </a:rPr>
            </a:br>
            <a:r>
              <a:rPr lang="nl-NL" sz="2800" dirty="0" err="1" smtClean="0">
                <a:latin typeface="+mn-lt"/>
              </a:rPr>
              <a:t>oranges</a:t>
            </a:r>
            <a:r>
              <a:rPr lang="nl-NL" sz="2800" dirty="0" smtClean="0">
                <a:latin typeface="+mn-lt"/>
              </a:rPr>
              <a:t> </a:t>
            </a:r>
            <a:r>
              <a:rPr lang="nl-NL" sz="2800" dirty="0" err="1">
                <a:latin typeface="+mn-lt"/>
              </a:rPr>
              <a:t>and</a:t>
            </a:r>
            <a:r>
              <a:rPr lang="nl-NL" sz="2800" dirty="0">
                <a:latin typeface="+mn-lt"/>
              </a:rPr>
              <a:t> </a:t>
            </a:r>
            <a:r>
              <a:rPr lang="nl-NL" sz="2800" dirty="0" err="1">
                <a:latin typeface="+mn-lt"/>
              </a:rPr>
              <a:t>lemons</a:t>
            </a:r>
            <a:endParaRPr lang="nl-NL" sz="2800" dirty="0">
              <a:latin typeface="+mn-lt"/>
            </a:endParaRPr>
          </a:p>
        </p:txBody>
      </p:sp>
      <p:sp>
        <p:nvSpPr>
          <p:cNvPr id="6" name="Tijdelijke aanduiding voor inhoud 2"/>
          <p:cNvSpPr>
            <a:spLocks noGrp="1"/>
          </p:cNvSpPr>
          <p:nvPr>
            <p:ph idx="4294967295"/>
          </p:nvPr>
        </p:nvSpPr>
        <p:spPr>
          <a:xfrm>
            <a:off x="0" y="1484784"/>
            <a:ext cx="12192000" cy="5373216"/>
          </a:xfrm>
          <a:prstGeom prst="rect">
            <a:avLst/>
          </a:prstGeom>
        </p:spPr>
        <p:txBody>
          <a:bodyPr>
            <a:noAutofit/>
          </a:bodyPr>
          <a:lstStyle/>
          <a:p>
            <a:pPr marL="0" indent="0">
              <a:buNone/>
            </a:pPr>
            <a:endParaRPr lang="en-GB" sz="1800" b="1" u="sng" dirty="0">
              <a:solidFill>
                <a:schemeClr val="tx1"/>
              </a:solidFill>
              <a:latin typeface="Calibri" panose="020F0502020204030204" pitchFamily="34" charset="0"/>
              <a:cs typeface="Arial" panose="020B0604020202020204" pitchFamily="34" charset="0"/>
            </a:endParaRPr>
          </a:p>
          <a:p>
            <a:endParaRPr lang="en-GB" sz="1800" dirty="0">
              <a:solidFill>
                <a:schemeClr val="tx1"/>
              </a:solidFill>
              <a:latin typeface="Calibri" panose="020F0502020204030204" pitchFamily="34" charset="0"/>
              <a:cs typeface="Arial" panose="020B0604020202020204" pitchFamily="34" charset="0"/>
            </a:endParaRPr>
          </a:p>
        </p:txBody>
      </p:sp>
      <p:pic>
        <p:nvPicPr>
          <p:cNvPr id="18" name="Picture 10" descr="http://www.klassefruit.nl/media/afbeeldingen/sinaasapp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498601"/>
            <a:ext cx="3107267"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5"/>
          <p:cNvSpPr txBox="1">
            <a:spLocks noChangeArrowheads="1"/>
          </p:cNvSpPr>
          <p:nvPr/>
        </p:nvSpPr>
        <p:spPr bwMode="auto">
          <a:xfrm>
            <a:off x="3335867" y="1533526"/>
            <a:ext cx="28871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r>
              <a:rPr lang="nl-NL" altLang="en-US" sz="1800" dirty="0" err="1">
                <a:latin typeface="+mn-lt"/>
              </a:rPr>
              <a:t>Color</a:t>
            </a:r>
            <a:r>
              <a:rPr lang="nl-NL" altLang="en-US" sz="1800" dirty="0">
                <a:latin typeface="+mn-lt"/>
              </a:rPr>
              <a:t>: </a:t>
            </a:r>
            <a:r>
              <a:rPr lang="nl-NL" altLang="en-US" sz="1800" b="0" dirty="0">
                <a:latin typeface="+mn-lt"/>
              </a:rPr>
              <a:t>	</a:t>
            </a:r>
            <a:r>
              <a:rPr lang="nl-NL" altLang="en-US" sz="1800" dirty="0">
                <a:latin typeface="+mn-lt"/>
              </a:rPr>
              <a:t>O</a:t>
            </a:r>
            <a:r>
              <a:rPr lang="nl-NL" altLang="en-US" sz="1800" dirty="0" smtClean="0">
                <a:latin typeface="+mn-lt"/>
              </a:rPr>
              <a:t>range</a:t>
            </a:r>
            <a:endParaRPr lang="nl-NL" altLang="en-US" sz="1800" dirty="0">
              <a:latin typeface="+mn-lt"/>
            </a:endParaRPr>
          </a:p>
          <a:p>
            <a:pPr eaLnBrk="1" hangingPunct="1">
              <a:spcBef>
                <a:spcPct val="0"/>
              </a:spcBef>
              <a:buFontTx/>
              <a:buNone/>
            </a:pPr>
            <a:r>
              <a:rPr lang="nl-NL" altLang="en-US" sz="1800" dirty="0" err="1">
                <a:latin typeface="+mn-lt"/>
              </a:rPr>
              <a:t>Shape</a:t>
            </a:r>
            <a:r>
              <a:rPr lang="nl-NL" altLang="en-US" sz="1800" dirty="0">
                <a:latin typeface="+mn-lt"/>
              </a:rPr>
              <a:t>: 	S</a:t>
            </a:r>
            <a:r>
              <a:rPr lang="nl-NL" altLang="en-US" sz="1800" dirty="0" smtClean="0">
                <a:latin typeface="+mn-lt"/>
              </a:rPr>
              <a:t>phere</a:t>
            </a:r>
            <a:endParaRPr lang="nl-NL" altLang="en-US" sz="1800" dirty="0">
              <a:latin typeface="+mn-lt"/>
            </a:endParaRPr>
          </a:p>
          <a:p>
            <a:pPr eaLnBrk="1" hangingPunct="1">
              <a:spcBef>
                <a:spcPct val="0"/>
              </a:spcBef>
              <a:buFontTx/>
              <a:buNone/>
            </a:pPr>
            <a:r>
              <a:rPr lang="nl-NL" altLang="en-US" sz="1800" dirty="0">
                <a:solidFill>
                  <a:schemeClr val="bg1">
                    <a:lumMod val="65000"/>
                  </a:schemeClr>
                </a:solidFill>
                <a:latin typeface="+mn-lt"/>
              </a:rPr>
              <a:t>Ø:	</a:t>
            </a:r>
            <a:r>
              <a:rPr lang="nl-NL" altLang="en-US" sz="1800" b="0" dirty="0">
                <a:solidFill>
                  <a:schemeClr val="bg1">
                    <a:lumMod val="65000"/>
                  </a:schemeClr>
                </a:solidFill>
                <a:latin typeface="+mn-lt"/>
              </a:rPr>
              <a:t>± 8 cm</a:t>
            </a:r>
            <a:endParaRPr lang="nl-NL" altLang="en-US" sz="1800" dirty="0">
              <a:solidFill>
                <a:schemeClr val="bg1">
                  <a:lumMod val="65000"/>
                </a:schemeClr>
              </a:solidFill>
              <a:latin typeface="+mn-lt"/>
            </a:endParaRPr>
          </a:p>
          <a:p>
            <a:pPr eaLnBrk="1" hangingPunct="1">
              <a:spcBef>
                <a:spcPct val="0"/>
              </a:spcBef>
              <a:buFontTx/>
              <a:buNone/>
            </a:pPr>
            <a:r>
              <a:rPr lang="nl-NL" altLang="en-US" sz="1800" dirty="0" err="1">
                <a:solidFill>
                  <a:schemeClr val="bg1">
                    <a:lumMod val="65000"/>
                  </a:schemeClr>
                </a:solidFill>
                <a:latin typeface="+mn-lt"/>
              </a:rPr>
              <a:t>Weigth</a:t>
            </a:r>
            <a:r>
              <a:rPr lang="nl-NL" altLang="en-US" sz="1800" dirty="0">
                <a:solidFill>
                  <a:schemeClr val="bg1">
                    <a:lumMod val="65000"/>
                  </a:schemeClr>
                </a:solidFill>
                <a:latin typeface="+mn-lt"/>
              </a:rPr>
              <a:t>:</a:t>
            </a:r>
            <a:r>
              <a:rPr lang="nl-NL" altLang="en-US" sz="1800" b="0" dirty="0">
                <a:solidFill>
                  <a:schemeClr val="bg1">
                    <a:lumMod val="65000"/>
                  </a:schemeClr>
                </a:solidFill>
                <a:latin typeface="+mn-lt"/>
              </a:rPr>
              <a:t> </a:t>
            </a:r>
            <a:r>
              <a:rPr lang="nl-NL" altLang="en-US" sz="1800" b="0" dirty="0" smtClean="0">
                <a:solidFill>
                  <a:schemeClr val="bg1">
                    <a:lumMod val="65000"/>
                  </a:schemeClr>
                </a:solidFill>
                <a:latin typeface="+mn-lt"/>
              </a:rPr>
              <a:t>	±</a:t>
            </a:r>
            <a:r>
              <a:rPr lang="nl-NL" altLang="en-US" sz="1800" b="0" dirty="0">
                <a:solidFill>
                  <a:schemeClr val="bg1">
                    <a:lumMod val="65000"/>
                  </a:schemeClr>
                </a:solidFill>
                <a:latin typeface="+mn-lt"/>
              </a:rPr>
              <a:t>0.1 kg</a:t>
            </a:r>
          </a:p>
        </p:txBody>
      </p:sp>
      <p:sp>
        <p:nvSpPr>
          <p:cNvPr id="20" name="TextBox 6"/>
          <p:cNvSpPr txBox="1">
            <a:spLocks noChangeArrowheads="1"/>
          </p:cNvSpPr>
          <p:nvPr/>
        </p:nvSpPr>
        <p:spPr bwMode="auto">
          <a:xfrm>
            <a:off x="8839200" y="1533526"/>
            <a:ext cx="274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r>
              <a:rPr lang="nl-NL" altLang="en-US" sz="1800" dirty="0" err="1">
                <a:latin typeface="+mn-lt"/>
              </a:rPr>
              <a:t>Color</a:t>
            </a:r>
            <a:r>
              <a:rPr lang="nl-NL" altLang="en-US" sz="1800" dirty="0">
                <a:latin typeface="+mn-lt"/>
              </a:rPr>
              <a:t>: </a:t>
            </a:r>
            <a:r>
              <a:rPr lang="nl-NL" altLang="en-US" sz="1800" b="0" dirty="0">
                <a:latin typeface="+mn-lt"/>
              </a:rPr>
              <a:t>	</a:t>
            </a:r>
            <a:r>
              <a:rPr lang="nl-NL" altLang="en-US" sz="1800" dirty="0" err="1" smtClean="0">
                <a:latin typeface="+mn-lt"/>
              </a:rPr>
              <a:t>Yellow</a:t>
            </a:r>
            <a:endParaRPr lang="nl-NL" altLang="en-US" sz="1800" dirty="0">
              <a:latin typeface="+mn-lt"/>
            </a:endParaRPr>
          </a:p>
          <a:p>
            <a:pPr eaLnBrk="1" hangingPunct="1">
              <a:spcBef>
                <a:spcPct val="0"/>
              </a:spcBef>
              <a:buFontTx/>
              <a:buNone/>
            </a:pPr>
            <a:r>
              <a:rPr lang="nl-NL" altLang="en-US" sz="1800" dirty="0" err="1">
                <a:latin typeface="+mn-lt"/>
              </a:rPr>
              <a:t>Shape</a:t>
            </a:r>
            <a:r>
              <a:rPr lang="nl-NL" altLang="en-US" sz="1800" dirty="0">
                <a:latin typeface="+mn-lt"/>
              </a:rPr>
              <a:t>: 	</a:t>
            </a:r>
            <a:r>
              <a:rPr lang="nl-NL" altLang="en-US" sz="1800" dirty="0" err="1">
                <a:latin typeface="+mn-lt"/>
              </a:rPr>
              <a:t>E</a:t>
            </a:r>
            <a:r>
              <a:rPr lang="nl-NL" altLang="en-US" sz="1800" dirty="0" err="1" smtClean="0">
                <a:latin typeface="+mn-lt"/>
              </a:rPr>
              <a:t>lipsoid</a:t>
            </a:r>
            <a:endParaRPr lang="nl-NL" altLang="en-US" sz="1800" dirty="0">
              <a:latin typeface="+mn-lt"/>
            </a:endParaRPr>
          </a:p>
          <a:p>
            <a:pPr eaLnBrk="1" hangingPunct="1">
              <a:spcBef>
                <a:spcPct val="0"/>
              </a:spcBef>
              <a:buFontTx/>
              <a:buNone/>
            </a:pPr>
            <a:r>
              <a:rPr lang="nl-NL" altLang="en-US" sz="1800" dirty="0">
                <a:solidFill>
                  <a:schemeClr val="bg1">
                    <a:lumMod val="65000"/>
                  </a:schemeClr>
                </a:solidFill>
                <a:latin typeface="+mn-lt"/>
              </a:rPr>
              <a:t>Ø:	</a:t>
            </a:r>
            <a:r>
              <a:rPr lang="nl-NL" altLang="en-US" sz="1800" b="0" dirty="0">
                <a:solidFill>
                  <a:schemeClr val="bg1">
                    <a:lumMod val="65000"/>
                  </a:schemeClr>
                </a:solidFill>
                <a:latin typeface="+mn-lt"/>
              </a:rPr>
              <a:t>± 8 cm</a:t>
            </a:r>
            <a:endParaRPr lang="nl-NL" altLang="en-US" sz="1800" dirty="0">
              <a:solidFill>
                <a:schemeClr val="bg1">
                  <a:lumMod val="65000"/>
                </a:schemeClr>
              </a:solidFill>
              <a:latin typeface="+mn-lt"/>
            </a:endParaRPr>
          </a:p>
          <a:p>
            <a:pPr eaLnBrk="1" hangingPunct="1">
              <a:spcBef>
                <a:spcPct val="0"/>
              </a:spcBef>
              <a:buFontTx/>
              <a:buNone/>
            </a:pPr>
            <a:r>
              <a:rPr lang="nl-NL" altLang="en-US" sz="1800" dirty="0" err="1">
                <a:solidFill>
                  <a:schemeClr val="bg1">
                    <a:lumMod val="65000"/>
                  </a:schemeClr>
                </a:solidFill>
                <a:latin typeface="+mn-lt"/>
              </a:rPr>
              <a:t>Weigth</a:t>
            </a:r>
            <a:r>
              <a:rPr lang="nl-NL" altLang="en-US" sz="1800" dirty="0">
                <a:solidFill>
                  <a:schemeClr val="bg1">
                    <a:lumMod val="65000"/>
                  </a:schemeClr>
                </a:solidFill>
                <a:latin typeface="+mn-lt"/>
              </a:rPr>
              <a:t>:</a:t>
            </a:r>
            <a:r>
              <a:rPr lang="nl-NL" altLang="en-US" sz="1800" b="0" dirty="0">
                <a:solidFill>
                  <a:schemeClr val="bg1">
                    <a:lumMod val="65000"/>
                  </a:schemeClr>
                </a:solidFill>
                <a:latin typeface="+mn-lt"/>
              </a:rPr>
              <a:t> </a:t>
            </a:r>
            <a:r>
              <a:rPr lang="nl-NL" altLang="en-US" sz="1800" b="0" dirty="0" smtClean="0">
                <a:solidFill>
                  <a:schemeClr val="bg1">
                    <a:lumMod val="65000"/>
                  </a:schemeClr>
                </a:solidFill>
                <a:latin typeface="+mn-lt"/>
              </a:rPr>
              <a:t>	±</a:t>
            </a:r>
            <a:r>
              <a:rPr lang="nl-NL" altLang="en-US" sz="1800" b="0" dirty="0">
                <a:solidFill>
                  <a:schemeClr val="bg1">
                    <a:lumMod val="65000"/>
                  </a:schemeClr>
                </a:solidFill>
                <a:latin typeface="+mn-lt"/>
              </a:rPr>
              <a:t>0.1 kg</a:t>
            </a:r>
          </a:p>
        </p:txBody>
      </p:sp>
      <p:pic>
        <p:nvPicPr>
          <p:cNvPr id="21" name="Picture 6" descr="http://www.abandoningpretense.com/wp-content/uploads/2013/10/lem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46200"/>
            <a:ext cx="254846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10" descr="http://www.klassefruit.nl/media/afbeeldingen/sinaasapp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934" y="4002088"/>
            <a:ext cx="982133"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3"/>
          <p:cNvPicPr>
            <a:picLocks noChangeAspect="1"/>
          </p:cNvPicPr>
          <p:nvPr/>
        </p:nvPicPr>
        <p:blipFill>
          <a:blip r:embed="rId6">
            <a:clrChange>
              <a:clrFrom>
                <a:srgbClr val="E6E6E6"/>
              </a:clrFrom>
              <a:clrTo>
                <a:srgbClr val="E6E6E6">
                  <a:alpha val="0"/>
                </a:srgbClr>
              </a:clrTo>
            </a:clrChange>
            <a:extLst>
              <a:ext uri="{28A0092B-C50C-407E-A947-70E740481C1C}">
                <a14:useLocalDpi xmlns:a14="http://schemas.microsoft.com/office/drawing/2010/main" val="0"/>
              </a:ext>
            </a:extLst>
          </a:blip>
          <a:srcRect l="15996" r="14687"/>
          <a:stretch>
            <a:fillRect/>
          </a:stretch>
        </p:blipFill>
        <p:spPr bwMode="auto">
          <a:xfrm>
            <a:off x="1754717" y="3746500"/>
            <a:ext cx="68368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1551" y="4670426"/>
            <a:ext cx="711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 name="Group 13"/>
          <p:cNvGrpSpPr>
            <a:grpSpLocks/>
          </p:cNvGrpSpPr>
          <p:nvPr/>
        </p:nvGrpSpPr>
        <p:grpSpPr bwMode="auto">
          <a:xfrm>
            <a:off x="304890" y="3683000"/>
            <a:ext cx="4940212" cy="3056169"/>
            <a:chOff x="799753" y="2895600"/>
            <a:chExt cx="3086447" cy="2677900"/>
          </a:xfrm>
        </p:grpSpPr>
        <p:grpSp>
          <p:nvGrpSpPr>
            <p:cNvPr id="85" name="Group 9"/>
            <p:cNvGrpSpPr>
              <a:grpSpLocks/>
            </p:cNvGrpSpPr>
            <p:nvPr/>
          </p:nvGrpSpPr>
          <p:grpSpPr bwMode="auto">
            <a:xfrm>
              <a:off x="1143000" y="2895600"/>
              <a:ext cx="2743200" cy="2286000"/>
              <a:chOff x="1905000" y="2819400"/>
              <a:chExt cx="2743200" cy="2286000"/>
            </a:xfrm>
          </p:grpSpPr>
          <p:cxnSp>
            <p:nvCxnSpPr>
              <p:cNvPr id="88" name="Straight Arrow Connector 4"/>
              <p:cNvCxnSpPr>
                <a:cxnSpLocks noChangeShapeType="1"/>
              </p:cNvCxnSpPr>
              <p:nvPr/>
            </p:nvCxnSpPr>
            <p:spPr bwMode="auto">
              <a:xfrm flipV="1">
                <a:off x="1905000" y="2819400"/>
                <a:ext cx="0" cy="228600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9" name="Straight Arrow Connector 5"/>
              <p:cNvCxnSpPr>
                <a:cxnSpLocks noChangeShapeType="1"/>
              </p:cNvCxnSpPr>
              <p:nvPr/>
            </p:nvCxnSpPr>
            <p:spPr bwMode="auto">
              <a:xfrm>
                <a:off x="1905000" y="5105400"/>
                <a:ext cx="2743200" cy="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86" name="TextBox 10"/>
            <p:cNvSpPr txBox="1">
              <a:spLocks noChangeArrowheads="1"/>
            </p:cNvSpPr>
            <p:nvPr/>
          </p:nvSpPr>
          <p:spPr bwMode="auto">
            <a:xfrm>
              <a:off x="1890830" y="5222913"/>
              <a:ext cx="959564" cy="35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r>
                <a:rPr lang="nl-NL" altLang="en-US" sz="2000">
                  <a:latin typeface="+mn-lt"/>
                </a:rPr>
                <a:t>Shape</a:t>
              </a:r>
            </a:p>
          </p:txBody>
        </p:sp>
        <p:sp>
          <p:nvSpPr>
            <p:cNvPr id="87" name="TextBox 11"/>
            <p:cNvSpPr txBox="1">
              <a:spLocks noChangeArrowheads="1"/>
            </p:cNvSpPr>
            <p:nvPr/>
          </p:nvSpPr>
          <p:spPr bwMode="auto">
            <a:xfrm rot="16200000">
              <a:off x="457374" y="3827248"/>
              <a:ext cx="934731" cy="24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r>
                <a:rPr lang="nl-NL" altLang="en-US" sz="2000" dirty="0" err="1">
                  <a:latin typeface="+mn-lt"/>
                </a:rPr>
                <a:t>Color</a:t>
              </a:r>
              <a:endParaRPr lang="nl-NL" altLang="en-US" sz="2000" dirty="0">
                <a:latin typeface="+mn-lt"/>
              </a:endParaRPr>
            </a:p>
          </p:txBody>
        </p:sp>
      </p:grpSp>
      <p:pic>
        <p:nvPicPr>
          <p:cNvPr id="90" name="Picture 20" descr="https://edc2.healthtap.com/ht-staging/user_answer/reference_image/9114/large/Lemon_allergy.jpeg?13866708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2318" y="5132388"/>
            <a:ext cx="78316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2" descr="http://vignette2.wikia.nocookie.net/cabin-pressure/images/e/e4/Lemon.jpg/revision/latest?cb=20140611072042"/>
          <p:cNvPicPr>
            <a:picLocks noChangeAspect="1" noChangeArrowheads="1"/>
          </p:cNvPicPr>
          <p:nvPr/>
        </p:nvPicPr>
        <p:blipFill>
          <a:blip r:embed="rId9">
            <a:extLst>
              <a:ext uri="{28A0092B-C50C-407E-A947-70E740481C1C}">
                <a14:useLocalDpi xmlns:a14="http://schemas.microsoft.com/office/drawing/2010/main" val="0"/>
              </a:ext>
            </a:extLst>
          </a:blip>
          <a:srcRect t="12524" b="5832"/>
          <a:stretch>
            <a:fillRect/>
          </a:stretch>
        </p:blipFill>
        <p:spPr bwMode="auto">
          <a:xfrm>
            <a:off x="2853268" y="4989514"/>
            <a:ext cx="84243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2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15784" y="53609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2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11652" y="5749926"/>
            <a:ext cx="933449"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20" descr="https://edc2.healthtap.com/ht-staging/user_answer/reference_image/9114/large/Lemon_allergy.jpeg?1386670847"/>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60622">
            <a:off x="2998259" y="5671609"/>
            <a:ext cx="495300" cy="72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44"/>
          <p:cNvPicPr>
            <a:picLocks noChangeAspect="1"/>
          </p:cNvPicPr>
          <p:nvPr/>
        </p:nvPicPr>
        <p:blipFill>
          <a:blip r:embed="rId13">
            <a:clrChange>
              <a:clrFrom>
                <a:srgbClr val="FFFABE"/>
              </a:clrFrom>
              <a:clrTo>
                <a:srgbClr val="FFFABE">
                  <a:alpha val="0"/>
                </a:srgbClr>
              </a:clrTo>
            </a:clrChange>
            <a:extLst>
              <a:ext uri="{28A0092B-C50C-407E-A947-70E740481C1C}">
                <a14:useLocalDpi xmlns:a14="http://schemas.microsoft.com/office/drawing/2010/main" val="0"/>
              </a:ext>
            </a:extLst>
          </a:blip>
          <a:srcRect/>
          <a:stretch>
            <a:fillRect/>
          </a:stretch>
        </p:blipFill>
        <p:spPr bwMode="auto">
          <a:xfrm rot="-2164529">
            <a:off x="4127500" y="4718051"/>
            <a:ext cx="950384"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45"/>
          <p:cNvPicPr>
            <a:picLocks noChangeAspect="1"/>
          </p:cNvPicPr>
          <p:nvPr/>
        </p:nvPicPr>
        <p:blipFill>
          <a:blip r:embed="rId14">
            <a:extLst>
              <a:ext uri="{28A0092B-C50C-407E-A947-70E740481C1C}">
                <a14:useLocalDpi xmlns:a14="http://schemas.microsoft.com/office/drawing/2010/main" val="0"/>
              </a:ext>
            </a:extLst>
          </a:blip>
          <a:srcRect l="15996" r="14687"/>
          <a:stretch>
            <a:fillRect/>
          </a:stretch>
        </p:blipFill>
        <p:spPr bwMode="auto">
          <a:xfrm rot="4758643">
            <a:off x="1783028" y="4801924"/>
            <a:ext cx="487363" cy="73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24" descr="http://vignette4.wikia.nocookie.net/pikmin/images/3/30/Deanesmay-orange.jpg/revision/latest?cb=20130711115615"/>
          <p:cNvPicPr>
            <a:picLocks noChangeAspect="1" noChangeArrowheads="1"/>
          </p:cNvPicPr>
          <p:nvPr/>
        </p:nvPicPr>
        <p:blipFill>
          <a:blip r:embed="rId15">
            <a:extLst>
              <a:ext uri="{28A0092B-C50C-407E-A947-70E740481C1C}">
                <a14:useLocalDpi xmlns:a14="http://schemas.microsoft.com/office/drawing/2010/main" val="0"/>
              </a:ext>
            </a:extLst>
          </a:blip>
          <a:srcRect l="3407" t="7343" r="15591" b="12659"/>
          <a:stretch>
            <a:fillRect/>
          </a:stretch>
        </p:blipFill>
        <p:spPr bwMode="auto">
          <a:xfrm>
            <a:off x="2120901" y="4441825"/>
            <a:ext cx="87841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6" name="Group 13"/>
          <p:cNvGrpSpPr>
            <a:grpSpLocks/>
          </p:cNvGrpSpPr>
          <p:nvPr/>
        </p:nvGrpSpPr>
        <p:grpSpPr bwMode="auto">
          <a:xfrm>
            <a:off x="5707159" y="3682227"/>
            <a:ext cx="4940212" cy="3056169"/>
            <a:chOff x="799753" y="2895600"/>
            <a:chExt cx="3086447" cy="2677900"/>
          </a:xfrm>
        </p:grpSpPr>
        <p:grpSp>
          <p:nvGrpSpPr>
            <p:cNvPr id="107" name="Group 9"/>
            <p:cNvGrpSpPr>
              <a:grpSpLocks/>
            </p:cNvGrpSpPr>
            <p:nvPr/>
          </p:nvGrpSpPr>
          <p:grpSpPr bwMode="auto">
            <a:xfrm>
              <a:off x="1143000" y="2895600"/>
              <a:ext cx="2743200" cy="2286000"/>
              <a:chOff x="1905000" y="2819400"/>
              <a:chExt cx="2743200" cy="2286000"/>
            </a:xfrm>
          </p:grpSpPr>
          <p:cxnSp>
            <p:nvCxnSpPr>
              <p:cNvPr id="110" name="Straight Arrow Connector 4"/>
              <p:cNvCxnSpPr>
                <a:cxnSpLocks noChangeShapeType="1"/>
              </p:cNvCxnSpPr>
              <p:nvPr/>
            </p:nvCxnSpPr>
            <p:spPr bwMode="auto">
              <a:xfrm flipV="1">
                <a:off x="1905000" y="2819400"/>
                <a:ext cx="0" cy="228600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1" name="Straight Arrow Connector 5"/>
              <p:cNvCxnSpPr>
                <a:cxnSpLocks noChangeShapeType="1"/>
              </p:cNvCxnSpPr>
              <p:nvPr/>
            </p:nvCxnSpPr>
            <p:spPr bwMode="auto">
              <a:xfrm>
                <a:off x="1905000" y="5105400"/>
                <a:ext cx="2743200" cy="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108" name="TextBox 10"/>
            <p:cNvSpPr txBox="1">
              <a:spLocks noChangeArrowheads="1"/>
            </p:cNvSpPr>
            <p:nvPr/>
          </p:nvSpPr>
          <p:spPr bwMode="auto">
            <a:xfrm>
              <a:off x="1890830" y="5222913"/>
              <a:ext cx="959564" cy="35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r>
                <a:rPr lang="nl-NL" altLang="en-US" sz="2000">
                  <a:latin typeface="+mn-lt"/>
                </a:rPr>
                <a:t>Shape</a:t>
              </a:r>
            </a:p>
          </p:txBody>
        </p:sp>
        <p:sp>
          <p:nvSpPr>
            <p:cNvPr id="109" name="TextBox 11"/>
            <p:cNvSpPr txBox="1">
              <a:spLocks noChangeArrowheads="1"/>
            </p:cNvSpPr>
            <p:nvPr/>
          </p:nvSpPr>
          <p:spPr bwMode="auto">
            <a:xfrm rot="16200000">
              <a:off x="457374" y="3827248"/>
              <a:ext cx="934731" cy="24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r>
                <a:rPr lang="nl-NL" altLang="en-US" sz="2000" dirty="0" err="1">
                  <a:latin typeface="+mn-lt"/>
                </a:rPr>
                <a:t>Color</a:t>
              </a:r>
              <a:endParaRPr lang="nl-NL" altLang="en-US" sz="2000" dirty="0">
                <a:latin typeface="+mn-lt"/>
              </a:endParaRPr>
            </a:p>
          </p:txBody>
        </p:sp>
      </p:grpSp>
      <p:sp>
        <p:nvSpPr>
          <p:cNvPr id="112" name="Oval 2052"/>
          <p:cNvSpPr>
            <a:spLocks noChangeArrowheads="1"/>
          </p:cNvSpPr>
          <p:nvPr/>
        </p:nvSpPr>
        <p:spPr bwMode="auto">
          <a:xfrm>
            <a:off x="6400800" y="3729038"/>
            <a:ext cx="2393951" cy="1460500"/>
          </a:xfrm>
          <a:prstGeom prst="ellipse">
            <a:avLst/>
          </a:prstGeom>
          <a:noFill/>
          <a:ln w="38100" algn="ctr">
            <a:solidFill>
              <a:srgbClr val="FF6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spcBef>
                <a:spcPct val="0"/>
              </a:spcBef>
              <a:buFontTx/>
              <a:buNone/>
            </a:pPr>
            <a:r>
              <a:rPr lang="nl-NL" altLang="en-US" sz="2400" dirty="0" err="1">
                <a:latin typeface="+mn-lt"/>
              </a:rPr>
              <a:t>Oranges</a:t>
            </a:r>
            <a:endParaRPr lang="nl-NL" altLang="en-US" sz="2400" dirty="0">
              <a:latin typeface="+mn-lt"/>
            </a:endParaRPr>
          </a:p>
        </p:txBody>
      </p:sp>
      <p:sp>
        <p:nvSpPr>
          <p:cNvPr id="113" name="Oval 76"/>
          <p:cNvSpPr>
            <a:spLocks noChangeArrowheads="1"/>
          </p:cNvSpPr>
          <p:nvPr/>
        </p:nvSpPr>
        <p:spPr bwMode="auto">
          <a:xfrm>
            <a:off x="7909984" y="4579938"/>
            <a:ext cx="2427816" cy="1436688"/>
          </a:xfrm>
          <a:prstGeom prst="ellipse">
            <a:avLst/>
          </a:prstGeom>
          <a:noFill/>
          <a:ln w="38100" algn="ctr">
            <a:solidFill>
              <a:srgbClr val="FFE3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algn="ctr" eaLnBrk="1" hangingPunct="1">
              <a:spcBef>
                <a:spcPct val="0"/>
              </a:spcBef>
              <a:buFontTx/>
              <a:buNone/>
            </a:pPr>
            <a:r>
              <a:rPr lang="nl-NL" altLang="en-US" sz="2400" dirty="0" err="1">
                <a:latin typeface="+mn-lt"/>
              </a:rPr>
              <a:t>Lemons</a:t>
            </a:r>
            <a:endParaRPr lang="nl-NL" altLang="en-US" sz="2800" dirty="0">
              <a:latin typeface="+mn-lt"/>
            </a:endParaRPr>
          </a:p>
        </p:txBody>
      </p:sp>
      <p:sp>
        <p:nvSpPr>
          <p:cNvPr id="114" name="5-Point Star 16"/>
          <p:cNvSpPr/>
          <p:nvPr/>
        </p:nvSpPr>
        <p:spPr bwMode="auto">
          <a:xfrm>
            <a:off x="8288867" y="3817938"/>
            <a:ext cx="605367" cy="444500"/>
          </a:xfrm>
          <a:prstGeom prst="star5">
            <a:avLst/>
          </a:prstGeom>
          <a:solidFill>
            <a:srgbClr val="7030A0"/>
          </a:solidFill>
          <a:ln w="28575" cap="flat" cmpd="sng" algn="ctr">
            <a:solidFill>
              <a:schemeClr val="tx1"/>
            </a:solidFill>
            <a:prstDash val="solid"/>
            <a:round/>
            <a:headEnd type="none" w="med" len="med"/>
            <a:tailEnd type="none" w="med" len="med"/>
          </a:ln>
          <a:effectLst/>
        </p:spPr>
        <p:txBody>
          <a:bodyPr/>
          <a:lstStyle/>
          <a:p>
            <a:pPr eaLnBrk="1" hangingPunct="1">
              <a:defRPr/>
            </a:pPr>
            <a:endParaRPr lang="nl-NL"/>
          </a:p>
        </p:txBody>
      </p:sp>
      <p:cxnSp>
        <p:nvCxnSpPr>
          <p:cNvPr id="115" name="Straight Arrow Connector 6"/>
          <p:cNvCxnSpPr>
            <a:cxnSpLocks noChangeShapeType="1"/>
          </p:cNvCxnSpPr>
          <p:nvPr/>
        </p:nvCxnSpPr>
        <p:spPr bwMode="auto">
          <a:xfrm>
            <a:off x="9351433" y="4040188"/>
            <a:ext cx="654051" cy="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16" name="Picture 10" descr="http://www.klassefruit.nl/media/afbeeldingen/sinaasappel.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005485" y="3567113"/>
            <a:ext cx="1636183"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265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041" y="174328"/>
            <a:ext cx="12192000" cy="1052736"/>
          </a:xfrm>
        </p:spPr>
        <p:txBody>
          <a:bodyPr anchor="ctr">
            <a:noAutofit/>
          </a:bodyPr>
          <a:lstStyle/>
          <a:p>
            <a:pPr algn="ctr"/>
            <a:r>
              <a:rPr lang="nl-NL" sz="2800" dirty="0">
                <a:latin typeface="+mn-lt"/>
              </a:rPr>
              <a:t>How </a:t>
            </a:r>
            <a:r>
              <a:rPr lang="nl-NL" sz="2800" dirty="0" err="1">
                <a:latin typeface="+mn-lt"/>
              </a:rPr>
              <a:t>did</a:t>
            </a:r>
            <a:r>
              <a:rPr lang="nl-NL" sz="2800" dirty="0">
                <a:latin typeface="+mn-lt"/>
              </a:rPr>
              <a:t> we </a:t>
            </a:r>
            <a:r>
              <a:rPr lang="nl-NL" sz="2800" dirty="0" err="1">
                <a:latin typeface="+mn-lt"/>
              </a:rPr>
              <a:t>quantify</a:t>
            </a:r>
            <a:r>
              <a:rPr lang="nl-NL" sz="2800" dirty="0">
                <a:latin typeface="+mn-lt"/>
              </a:rPr>
              <a:t> </a:t>
            </a:r>
            <a:r>
              <a:rPr lang="nl-NL" sz="2800" dirty="0" err="1">
                <a:latin typeface="+mn-lt"/>
              </a:rPr>
              <a:t>our</a:t>
            </a:r>
            <a:r>
              <a:rPr lang="nl-NL" sz="2800" dirty="0">
                <a:latin typeface="+mn-lt"/>
              </a:rPr>
              <a:t> features </a:t>
            </a:r>
            <a:r>
              <a:rPr lang="nl-NL" sz="2800" b="1" i="1" dirty="0" err="1">
                <a:latin typeface="+mn-lt"/>
              </a:rPr>
              <a:t>color</a:t>
            </a:r>
            <a:r>
              <a:rPr lang="nl-NL" sz="2800" dirty="0">
                <a:latin typeface="+mn-lt"/>
              </a:rPr>
              <a:t> </a:t>
            </a:r>
            <a:r>
              <a:rPr lang="nl-NL" sz="2800" dirty="0" err="1">
                <a:latin typeface="+mn-lt"/>
              </a:rPr>
              <a:t>and</a:t>
            </a:r>
            <a:r>
              <a:rPr lang="nl-NL" sz="2800" dirty="0">
                <a:latin typeface="+mn-lt"/>
              </a:rPr>
              <a:t> </a:t>
            </a:r>
            <a:r>
              <a:rPr lang="nl-NL" sz="2800" b="1" i="1" dirty="0" err="1">
                <a:latin typeface="+mn-lt"/>
              </a:rPr>
              <a:t>texture</a:t>
            </a:r>
            <a:r>
              <a:rPr lang="nl-NL" sz="2800" dirty="0">
                <a:latin typeface="+mn-lt"/>
              </a:rPr>
              <a:t>?</a:t>
            </a:r>
          </a:p>
        </p:txBody>
      </p:sp>
      <p:sp>
        <p:nvSpPr>
          <p:cNvPr id="6" name="Tijdelijke aanduiding voor inhoud 2"/>
          <p:cNvSpPr>
            <a:spLocks noGrp="1"/>
          </p:cNvSpPr>
          <p:nvPr>
            <p:ph idx="4294967295"/>
          </p:nvPr>
        </p:nvSpPr>
        <p:spPr>
          <a:xfrm>
            <a:off x="0" y="1484784"/>
            <a:ext cx="12192000" cy="5373216"/>
          </a:xfrm>
          <a:prstGeom prst="rect">
            <a:avLst/>
          </a:prstGeom>
        </p:spPr>
        <p:txBody>
          <a:bodyPr>
            <a:noAutofit/>
          </a:bodyPr>
          <a:lstStyle/>
          <a:p>
            <a:r>
              <a:rPr lang="en-GB" sz="1800" dirty="0" smtClean="0">
                <a:solidFill>
                  <a:schemeClr val="tx1"/>
                </a:solidFill>
                <a:cs typeface="Arial" panose="020B0604020202020204" pitchFamily="34" charset="0"/>
              </a:rPr>
              <a:t>Every image can be quantified in a set of numbers: </a:t>
            </a:r>
            <a:r>
              <a:rPr lang="en-GB" sz="1800" b="1" u="sng" dirty="0" smtClean="0">
                <a:solidFill>
                  <a:schemeClr val="tx1"/>
                </a:solidFill>
                <a:cs typeface="Arial" panose="020B0604020202020204" pitchFamily="34" charset="0"/>
              </a:rPr>
              <a:t>Texture</a:t>
            </a:r>
          </a:p>
          <a:p>
            <a:endParaRPr lang="nl-NL" sz="1800" dirty="0" smtClean="0">
              <a:solidFill>
                <a:schemeClr val="tx1"/>
              </a:solidFill>
            </a:endParaRPr>
          </a:p>
          <a:p>
            <a:r>
              <a:rPr lang="nl-NL" sz="1800" dirty="0" smtClean="0">
                <a:solidFill>
                  <a:schemeClr val="tx1"/>
                </a:solidFill>
              </a:rPr>
              <a:t>Dysplastic </a:t>
            </a:r>
            <a:r>
              <a:rPr lang="nl-NL" sz="1800" dirty="0">
                <a:solidFill>
                  <a:schemeClr val="tx1"/>
                </a:solidFill>
              </a:rPr>
              <a:t>tissue show higher variability in texture compared to non-</a:t>
            </a:r>
            <a:r>
              <a:rPr lang="nl-NL" sz="1800" dirty="0" err="1">
                <a:solidFill>
                  <a:schemeClr val="tx1"/>
                </a:solidFill>
              </a:rPr>
              <a:t>dysplastic</a:t>
            </a:r>
            <a:r>
              <a:rPr lang="nl-NL" sz="1800" dirty="0">
                <a:solidFill>
                  <a:schemeClr val="tx1"/>
                </a:solidFill>
              </a:rPr>
              <a:t> </a:t>
            </a:r>
            <a:r>
              <a:rPr lang="nl-NL" sz="1800" dirty="0" smtClean="0">
                <a:solidFill>
                  <a:schemeClr val="tx1"/>
                </a:solidFill>
              </a:rPr>
              <a:t>tissue</a:t>
            </a:r>
            <a:r>
              <a:rPr lang="nl-NL" sz="1800" dirty="0">
                <a:solidFill>
                  <a:schemeClr val="tx1"/>
                </a:solidFill>
              </a:rPr>
              <a:t>.</a:t>
            </a:r>
          </a:p>
          <a:p>
            <a:endParaRPr lang="en-GB" sz="1800" b="1" u="sng" dirty="0">
              <a:solidFill>
                <a:schemeClr val="tx1"/>
              </a:solidFill>
              <a:latin typeface="Calibri" panose="020F0502020204030204" pitchFamily="34" charset="0"/>
              <a:cs typeface="Arial" panose="020B0604020202020204" pitchFamily="34" charset="0"/>
            </a:endParaRPr>
          </a:p>
          <a:p>
            <a:endParaRPr lang="en-GB" sz="1800" dirty="0">
              <a:solidFill>
                <a:schemeClr val="tx1"/>
              </a:solidFill>
              <a:latin typeface="Calibri" panose="020F0502020204030204" pitchFamily="34" charset="0"/>
              <a:cs typeface="Arial" panose="020B0604020202020204" pitchFamily="34" charset="0"/>
            </a:endParaRPr>
          </a:p>
        </p:txBody>
      </p:sp>
      <p:grpSp>
        <p:nvGrpSpPr>
          <p:cNvPr id="5" name="Group 5"/>
          <p:cNvGrpSpPr/>
          <p:nvPr/>
        </p:nvGrpSpPr>
        <p:grpSpPr>
          <a:xfrm>
            <a:off x="699033" y="2935639"/>
            <a:ext cx="1680000" cy="2191537"/>
            <a:chOff x="291861" y="2624163"/>
            <a:chExt cx="1260000" cy="2191537"/>
          </a:xfrm>
        </p:grpSpPr>
        <p:pic>
          <p:nvPicPr>
            <p:cNvPr id="7"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861" y="2624163"/>
              <a:ext cx="12600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861" y="3735700"/>
              <a:ext cx="12600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6171641" y="2895682"/>
            <a:ext cx="1680000" cy="2191537"/>
            <a:chOff x="4362244" y="2624163"/>
            <a:chExt cx="1260000" cy="2191537"/>
          </a:xfrm>
        </p:grpSpPr>
        <p:pic>
          <p:nvPicPr>
            <p:cNvPr id="10"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2244" y="2624163"/>
              <a:ext cx="12600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rrowheads="1"/>
            </p:cNvPicPr>
            <p:nvPr/>
          </p:nvPicPr>
          <p:blipFill rotWithShape="1">
            <a:blip r:embed="rId6" cstate="print">
              <a:extLst>
                <a:ext uri="{28A0092B-C50C-407E-A947-70E740481C1C}">
                  <a14:useLocalDpi xmlns:a14="http://schemas.microsoft.com/office/drawing/2010/main" val="0"/>
                </a:ext>
              </a:extLst>
            </a:blip>
            <a:srcRect t="7143" b="7143"/>
            <a:stretch/>
          </p:blipFill>
          <p:spPr bwMode="auto">
            <a:xfrm>
              <a:off x="4362244" y="3735700"/>
              <a:ext cx="12600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p:cNvGrpSpPr/>
          <p:nvPr/>
        </p:nvGrpSpPr>
        <p:grpSpPr>
          <a:xfrm>
            <a:off x="652759" y="2854692"/>
            <a:ext cx="5255095" cy="1152526"/>
            <a:chOff x="201781" y="2587900"/>
            <a:chExt cx="3941321" cy="1152526"/>
          </a:xfrm>
        </p:grpSpPr>
        <p:cxnSp>
          <p:nvCxnSpPr>
            <p:cNvPr id="13" name="Straight Connector 12"/>
            <p:cNvCxnSpPr/>
            <p:nvPr/>
          </p:nvCxnSpPr>
          <p:spPr>
            <a:xfrm>
              <a:off x="201781" y="2996952"/>
              <a:ext cx="144016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641941" y="2587900"/>
              <a:ext cx="2463756" cy="1152526"/>
            </a:xfrm>
            <a:prstGeom prst="roundRect">
              <a:avLst>
                <a:gd name="adj" fmla="val 3695"/>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7077" y="2587901"/>
              <a:ext cx="24860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671634" y="3970956"/>
            <a:ext cx="5236220" cy="1193195"/>
            <a:chOff x="215937" y="3704163"/>
            <a:chExt cx="3927165" cy="1193195"/>
          </a:xfrm>
        </p:grpSpPr>
        <p:pic>
          <p:nvPicPr>
            <p:cNvPr id="17"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7077" y="3704163"/>
              <a:ext cx="2486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1641941" y="3744832"/>
              <a:ext cx="2463756" cy="1152526"/>
            </a:xfrm>
            <a:prstGeom prst="roundRect">
              <a:avLst>
                <a:gd name="adj" fmla="val 3695"/>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215937" y="3933056"/>
              <a:ext cx="144016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079936" y="2815937"/>
            <a:ext cx="5402136" cy="1181100"/>
            <a:chOff x="4272164" y="2573613"/>
            <a:chExt cx="4051602" cy="1181100"/>
          </a:xfrm>
        </p:grpSpPr>
        <p:pic>
          <p:nvPicPr>
            <p:cNvPr id="21"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37741" y="2573613"/>
              <a:ext cx="2486025"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21"/>
            <p:cNvSpPr/>
            <p:nvPr/>
          </p:nvSpPr>
          <p:spPr>
            <a:xfrm>
              <a:off x="5831364" y="2602187"/>
              <a:ext cx="2463756" cy="1152526"/>
            </a:xfrm>
            <a:prstGeom prst="roundRect">
              <a:avLst>
                <a:gd name="adj" fmla="val 3695"/>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4272164" y="2852936"/>
              <a:ext cx="1565577"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116283" y="3987157"/>
            <a:ext cx="5363149" cy="1171575"/>
            <a:chOff x="4299424" y="3744832"/>
            <a:chExt cx="4022362" cy="1171575"/>
          </a:xfrm>
        </p:grpSpPr>
        <p:pic>
          <p:nvPicPr>
            <p:cNvPr id="25" name="Picture 1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35761" y="3744832"/>
              <a:ext cx="248602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25"/>
            <p:cNvSpPr/>
            <p:nvPr/>
          </p:nvSpPr>
          <p:spPr>
            <a:xfrm>
              <a:off x="5826700" y="3754356"/>
              <a:ext cx="2463756" cy="1152526"/>
            </a:xfrm>
            <a:prstGeom prst="roundRect">
              <a:avLst>
                <a:gd name="adj" fmla="val 3695"/>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4299424" y="4237969"/>
              <a:ext cx="153194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54566" y="5132181"/>
            <a:ext cx="1320456" cy="369332"/>
          </a:xfrm>
          <a:prstGeom prst="rect">
            <a:avLst/>
          </a:prstGeom>
          <a:noFill/>
        </p:spPr>
        <p:txBody>
          <a:bodyPr wrap="none" rtlCol="0">
            <a:spAutoFit/>
          </a:bodyPr>
          <a:lstStyle/>
          <a:p>
            <a:r>
              <a:rPr lang="en-US" dirty="0" smtClean="0">
                <a:latin typeface="+mn-lt"/>
              </a:rPr>
              <a:t>Early cancer</a:t>
            </a:r>
            <a:endParaRPr lang="en-US" dirty="0">
              <a:latin typeface="+mn-lt"/>
            </a:endParaRPr>
          </a:p>
        </p:txBody>
      </p:sp>
      <p:sp>
        <p:nvSpPr>
          <p:cNvPr id="29" name="TextBox 28"/>
          <p:cNvSpPr txBox="1"/>
          <p:nvPr/>
        </p:nvSpPr>
        <p:spPr>
          <a:xfrm>
            <a:off x="6046959" y="5127175"/>
            <a:ext cx="1634469" cy="369332"/>
          </a:xfrm>
          <a:prstGeom prst="rect">
            <a:avLst/>
          </a:prstGeom>
          <a:noFill/>
        </p:spPr>
        <p:txBody>
          <a:bodyPr wrap="none" rtlCol="0">
            <a:spAutoFit/>
          </a:bodyPr>
          <a:lstStyle/>
          <a:p>
            <a:r>
              <a:rPr lang="en-US" dirty="0" smtClean="0"/>
              <a:t>Healthy tissue</a:t>
            </a:r>
            <a:endParaRPr lang="en-US" dirty="0"/>
          </a:p>
        </p:txBody>
      </p:sp>
      <p:pic>
        <p:nvPicPr>
          <p:cNvPr id="30"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6608" y="5616631"/>
            <a:ext cx="3069640" cy="990108"/>
          </a:xfrm>
          <a:prstGeom prst="rect">
            <a:avLst/>
          </a:prstGeom>
        </p:spPr>
      </p:pic>
    </p:spTree>
    <p:extLst>
      <p:ext uri="{BB962C8B-B14F-4D97-AF65-F5344CB8AC3E}">
        <p14:creationId xmlns:p14="http://schemas.microsoft.com/office/powerpoint/2010/main" val="156254877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143500" y="1196975"/>
            <a:ext cx="6953251" cy="3785652"/>
          </a:xfrm>
          <a:prstGeom prst="rect">
            <a:avLst/>
          </a:prstGeom>
          <a:noFill/>
          <a:ln w="9525">
            <a:noFill/>
            <a:miter lim="800000"/>
            <a:headEnd/>
            <a:tailEnd/>
          </a:ln>
        </p:spPr>
        <p:txBody>
          <a:bodyPr>
            <a:spAutoFit/>
          </a:bodyPr>
          <a:lstStyle/>
          <a:p>
            <a:pPr marL="265113" indent="-265113">
              <a:buFontTx/>
              <a:buChar char="•"/>
              <a:defRPr/>
            </a:pPr>
            <a:endParaRPr lang="en-US" sz="2400" dirty="0">
              <a:ea typeface="+mn-ea"/>
            </a:endParaRPr>
          </a:p>
          <a:p>
            <a:pPr marL="265113" indent="-265113">
              <a:buFontTx/>
              <a:buChar char="•"/>
              <a:defRPr/>
            </a:pPr>
            <a:r>
              <a:rPr lang="en-US" sz="2400" dirty="0" err="1">
                <a:ea typeface="+mn-ea"/>
              </a:rPr>
              <a:t>Plaveisel</a:t>
            </a:r>
            <a:r>
              <a:rPr lang="en-US" sz="2400" dirty="0">
                <a:ea typeface="+mn-ea"/>
              </a:rPr>
              <a:t> </a:t>
            </a:r>
            <a:r>
              <a:rPr lang="en-US" sz="2400" dirty="0" err="1">
                <a:ea typeface="+mn-ea"/>
              </a:rPr>
              <a:t>epitheel</a:t>
            </a:r>
            <a:r>
              <a:rPr lang="en-US" sz="2400" dirty="0">
                <a:ea typeface="+mn-ea"/>
              </a:rPr>
              <a:t> </a:t>
            </a:r>
            <a:r>
              <a:rPr lang="en-US" sz="2400" dirty="0" err="1">
                <a:ea typeface="+mn-ea"/>
              </a:rPr>
              <a:t>wordt</a:t>
            </a:r>
            <a:r>
              <a:rPr lang="en-US" sz="2400" dirty="0">
                <a:ea typeface="+mn-ea"/>
              </a:rPr>
              <a:t> </a:t>
            </a:r>
            <a:r>
              <a:rPr lang="en-US" sz="2400" dirty="0" err="1">
                <a:ea typeface="+mn-ea"/>
              </a:rPr>
              <a:t>vervangen</a:t>
            </a:r>
            <a:r>
              <a:rPr lang="en-US" sz="2400" dirty="0">
                <a:ea typeface="+mn-ea"/>
              </a:rPr>
              <a:t> door </a:t>
            </a:r>
            <a:r>
              <a:rPr lang="en-US" sz="2400" dirty="0" err="1">
                <a:solidFill>
                  <a:srgbClr val="FF0000"/>
                </a:solidFill>
                <a:ea typeface="+mn-ea"/>
              </a:rPr>
              <a:t>intestinaal</a:t>
            </a:r>
            <a:r>
              <a:rPr lang="en-US" sz="2400" dirty="0">
                <a:solidFill>
                  <a:srgbClr val="FF0000"/>
                </a:solidFill>
                <a:ea typeface="+mn-ea"/>
              </a:rPr>
              <a:t> type </a:t>
            </a:r>
            <a:r>
              <a:rPr lang="en-US" sz="2400" dirty="0" err="1">
                <a:solidFill>
                  <a:srgbClr val="FF0000"/>
                </a:solidFill>
                <a:ea typeface="+mn-ea"/>
              </a:rPr>
              <a:t>slijmvlies</a:t>
            </a:r>
            <a:r>
              <a:rPr lang="en-US" sz="2400" dirty="0">
                <a:solidFill>
                  <a:srgbClr val="FF0000"/>
                </a:solidFill>
                <a:ea typeface="+mn-ea"/>
              </a:rPr>
              <a:t> </a:t>
            </a:r>
            <a:r>
              <a:rPr lang="en-US" sz="2400" dirty="0">
                <a:ea typeface="+mn-ea"/>
              </a:rPr>
              <a:t>in de </a:t>
            </a:r>
            <a:r>
              <a:rPr lang="en-US" sz="2400" dirty="0" err="1">
                <a:ea typeface="+mn-ea"/>
              </a:rPr>
              <a:t>distale</a:t>
            </a:r>
            <a:r>
              <a:rPr lang="en-US" sz="2400" dirty="0">
                <a:ea typeface="+mn-ea"/>
              </a:rPr>
              <a:t> </a:t>
            </a:r>
            <a:r>
              <a:rPr lang="en-US" sz="2400" dirty="0" err="1">
                <a:ea typeface="+mn-ea"/>
              </a:rPr>
              <a:t>slokdarm</a:t>
            </a:r>
            <a:endParaRPr lang="en-US" sz="2400" dirty="0">
              <a:ea typeface="+mn-ea"/>
            </a:endParaRPr>
          </a:p>
          <a:p>
            <a:pPr marL="265113" indent="-265113">
              <a:defRPr/>
            </a:pPr>
            <a:endParaRPr lang="en-US" sz="2400" dirty="0">
              <a:ea typeface="+mn-ea"/>
            </a:endParaRPr>
          </a:p>
          <a:p>
            <a:pPr marL="265113" indent="-265113">
              <a:buFontTx/>
              <a:buChar char="•"/>
              <a:defRPr/>
            </a:pPr>
            <a:r>
              <a:rPr lang="en-US" sz="2400" dirty="0" err="1">
                <a:ea typeface="+mn-ea"/>
              </a:rPr>
              <a:t>Complicatie</a:t>
            </a:r>
            <a:r>
              <a:rPr lang="en-US" sz="2400" dirty="0">
                <a:ea typeface="+mn-ea"/>
              </a:rPr>
              <a:t> van </a:t>
            </a:r>
            <a:r>
              <a:rPr lang="en-US" sz="2400" dirty="0" err="1">
                <a:solidFill>
                  <a:srgbClr val="FF0000"/>
                </a:solidFill>
                <a:ea typeface="+mn-ea"/>
              </a:rPr>
              <a:t>langdurige</a:t>
            </a:r>
            <a:r>
              <a:rPr lang="en-US" sz="2400" dirty="0">
                <a:solidFill>
                  <a:srgbClr val="FF0000"/>
                </a:solidFill>
                <a:ea typeface="+mn-ea"/>
              </a:rPr>
              <a:t> reflux</a:t>
            </a:r>
          </a:p>
          <a:p>
            <a:pPr lvl="1">
              <a:defRPr/>
            </a:pPr>
            <a:r>
              <a:rPr lang="en-US" sz="2400" dirty="0" err="1">
                <a:ea typeface="+mn-ea"/>
              </a:rPr>
              <a:t>Prevalentie</a:t>
            </a:r>
            <a:r>
              <a:rPr lang="en-US" sz="2400" dirty="0">
                <a:ea typeface="+mn-ea"/>
              </a:rPr>
              <a:t> van 10-20% </a:t>
            </a:r>
            <a:r>
              <a:rPr lang="en-US" sz="2400" dirty="0" err="1">
                <a:ea typeface="+mn-ea"/>
              </a:rPr>
              <a:t>bij</a:t>
            </a:r>
            <a:r>
              <a:rPr lang="en-US" sz="2400" dirty="0">
                <a:ea typeface="+mn-ea"/>
              </a:rPr>
              <a:t> </a:t>
            </a:r>
            <a:r>
              <a:rPr lang="en-US" sz="2400" dirty="0" err="1">
                <a:ea typeface="+mn-ea"/>
              </a:rPr>
              <a:t>patienten</a:t>
            </a:r>
            <a:r>
              <a:rPr lang="en-US" sz="2400" dirty="0">
                <a:ea typeface="+mn-ea"/>
              </a:rPr>
              <a:t> met </a:t>
            </a:r>
            <a:r>
              <a:rPr lang="en-US" sz="2400" dirty="0" err="1">
                <a:ea typeface="+mn-ea"/>
              </a:rPr>
              <a:t>chronische</a:t>
            </a:r>
            <a:r>
              <a:rPr lang="en-US" sz="2400" dirty="0">
                <a:ea typeface="+mn-ea"/>
              </a:rPr>
              <a:t> reflux</a:t>
            </a:r>
          </a:p>
          <a:p>
            <a:pPr lvl="1">
              <a:defRPr/>
            </a:pPr>
            <a:endParaRPr lang="en-US" sz="2400" dirty="0">
              <a:ea typeface="+mn-ea"/>
            </a:endParaRPr>
          </a:p>
          <a:p>
            <a:pPr>
              <a:buFont typeface="Arial" pitchFamily="34" charset="0"/>
              <a:buChar char="•"/>
              <a:defRPr/>
            </a:pPr>
            <a:r>
              <a:rPr lang="en-US" sz="2400" dirty="0">
                <a:ea typeface="+mn-ea"/>
              </a:rPr>
              <a:t>  </a:t>
            </a:r>
            <a:r>
              <a:rPr lang="en-US" sz="2400" dirty="0" err="1">
                <a:ea typeface="+mn-ea"/>
              </a:rPr>
              <a:t>Prevalentie</a:t>
            </a:r>
            <a:r>
              <a:rPr lang="en-US" sz="2400" dirty="0">
                <a:ea typeface="+mn-ea"/>
              </a:rPr>
              <a:t> 1.6%</a:t>
            </a:r>
          </a:p>
          <a:p>
            <a:pPr marL="265113" indent="-265113">
              <a:defRPr/>
            </a:pPr>
            <a:r>
              <a:rPr lang="en-US" sz="1000" dirty="0">
                <a:ea typeface="+mn-ea"/>
              </a:rPr>
              <a:t>				</a:t>
            </a:r>
            <a:r>
              <a:rPr lang="en-US" sz="1000" dirty="0" err="1">
                <a:ea typeface="+mn-ea"/>
              </a:rPr>
              <a:t>Ronkainen</a:t>
            </a:r>
            <a:r>
              <a:rPr lang="en-US" sz="1000" dirty="0">
                <a:ea typeface="+mn-ea"/>
              </a:rPr>
              <a:t> et al, Gastroenterology 2005</a:t>
            </a:r>
            <a:r>
              <a:rPr lang="en-US" sz="2400" dirty="0">
                <a:ea typeface="+mn-ea"/>
              </a:rPr>
              <a:t> </a:t>
            </a:r>
          </a:p>
        </p:txBody>
      </p:sp>
      <p:pic>
        <p:nvPicPr>
          <p:cNvPr id="64515" name="Picture 3" descr="Stage01"/>
          <p:cNvPicPr>
            <a:picLocks noChangeAspect="1" noChangeArrowheads="1"/>
          </p:cNvPicPr>
          <p:nvPr/>
        </p:nvPicPr>
        <p:blipFill>
          <a:blip r:embed="rId3"/>
          <a:srcRect/>
          <a:stretch>
            <a:fillRect/>
          </a:stretch>
        </p:blipFill>
        <p:spPr bwMode="auto">
          <a:xfrm>
            <a:off x="0" y="1428751"/>
            <a:ext cx="4845051" cy="4824413"/>
          </a:xfrm>
          <a:prstGeom prst="rect">
            <a:avLst/>
          </a:prstGeom>
          <a:noFill/>
          <a:ln w="9525">
            <a:noFill/>
            <a:miter lim="800000"/>
            <a:headEnd/>
            <a:tailEnd/>
          </a:ln>
          <a:effectLst>
            <a:outerShdw dist="107763" dir="2700000" algn="ctr" rotWithShape="0">
              <a:schemeClr val="bg2"/>
            </a:outerShdw>
          </a:effectLst>
        </p:spPr>
      </p:pic>
      <p:sp>
        <p:nvSpPr>
          <p:cNvPr id="2" name="Titel 1"/>
          <p:cNvSpPr>
            <a:spLocks noGrp="1"/>
          </p:cNvSpPr>
          <p:nvPr>
            <p:ph type="title"/>
          </p:nvPr>
        </p:nvSpPr>
        <p:spPr>
          <a:xfrm>
            <a:off x="437284" y="550108"/>
            <a:ext cx="10363200" cy="1468438"/>
          </a:xfrm>
        </p:spPr>
        <p:txBody>
          <a:bodyPr/>
          <a:lstStyle/>
          <a:p>
            <a:r>
              <a:rPr lang="en-GB" dirty="0" smtClean="0"/>
              <a:t>Barrett </a:t>
            </a:r>
            <a:r>
              <a:rPr lang="en-GB" dirty="0" err="1" smtClean="0"/>
              <a:t>slokdarm</a:t>
            </a:r>
            <a:endParaRPr lang="en-GB" dirty="0"/>
          </a:p>
        </p:txBody>
      </p:sp>
      <p:sp>
        <p:nvSpPr>
          <p:cNvPr id="3" name="Tijdelijke aanduiding voor inhoud 2"/>
          <p:cNvSpPr>
            <a:spLocks noGrp="1"/>
          </p:cNvSpPr>
          <p:nvPr>
            <p:ph idx="1"/>
          </p:nvPr>
        </p:nvSpPr>
        <p:spPr/>
        <p:txBody>
          <a:bodyPr/>
          <a:lstStyle/>
          <a:p>
            <a:endParaRPr lang="en-GB"/>
          </a:p>
        </p:txBody>
      </p:sp>
      <p:sp>
        <p:nvSpPr>
          <p:cNvPr id="7173" name="Tijdelijke aanduiding voor dianummer 4"/>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980E2FA-ADBE-0748-9184-BEB511CB4B0D}" type="slidenum">
              <a:rPr lang="nl-NL"/>
              <a:pPr eaLnBrk="1" hangingPunct="1"/>
              <a:t>3</a:t>
            </a:fld>
            <a:endParaRPr lang="nl-NL"/>
          </a:p>
        </p:txBody>
      </p:sp>
    </p:spTree>
    <p:extLst>
      <p:ext uri="{BB962C8B-B14F-4D97-AF65-F5344CB8AC3E}">
        <p14:creationId xmlns:p14="http://schemas.microsoft.com/office/powerpoint/2010/main" val="1441892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4514">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4514">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45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6213" y="432048"/>
            <a:ext cx="12192000" cy="1052736"/>
          </a:xfrm>
        </p:spPr>
        <p:txBody>
          <a:bodyPr anchor="ctr">
            <a:noAutofit/>
          </a:bodyPr>
          <a:lstStyle/>
          <a:p>
            <a:pPr algn="ctr"/>
            <a:r>
              <a:rPr lang="nl-NL" sz="2800" dirty="0" smtClean="0">
                <a:latin typeface="+mn-lt"/>
              </a:rPr>
              <a:t>How </a:t>
            </a:r>
            <a:r>
              <a:rPr lang="nl-NL" sz="2800" dirty="0" err="1" smtClean="0">
                <a:latin typeface="+mn-lt"/>
              </a:rPr>
              <a:t>did</a:t>
            </a:r>
            <a:r>
              <a:rPr lang="nl-NL" sz="2800" dirty="0" smtClean="0">
                <a:latin typeface="+mn-lt"/>
              </a:rPr>
              <a:t> we </a:t>
            </a:r>
            <a:r>
              <a:rPr lang="nl-NL" sz="2800" dirty="0" err="1" smtClean="0">
                <a:latin typeface="+mn-lt"/>
              </a:rPr>
              <a:t>quantify</a:t>
            </a:r>
            <a:r>
              <a:rPr lang="nl-NL" sz="2800" dirty="0" smtClean="0">
                <a:latin typeface="+mn-lt"/>
              </a:rPr>
              <a:t> </a:t>
            </a:r>
            <a:r>
              <a:rPr lang="nl-NL" sz="2800" dirty="0" err="1" smtClean="0">
                <a:latin typeface="+mn-lt"/>
              </a:rPr>
              <a:t>our</a:t>
            </a:r>
            <a:r>
              <a:rPr lang="nl-NL" sz="2800" dirty="0" smtClean="0">
                <a:latin typeface="+mn-lt"/>
              </a:rPr>
              <a:t> features </a:t>
            </a:r>
            <a:r>
              <a:rPr lang="nl-NL" sz="2800" b="1" i="1" dirty="0" err="1" smtClean="0">
                <a:latin typeface="+mn-lt"/>
              </a:rPr>
              <a:t>color</a:t>
            </a:r>
            <a:r>
              <a:rPr lang="nl-NL" sz="2800" dirty="0" smtClean="0">
                <a:latin typeface="+mn-lt"/>
              </a:rPr>
              <a:t> </a:t>
            </a:r>
            <a:r>
              <a:rPr lang="nl-NL" sz="2800" dirty="0" err="1" smtClean="0">
                <a:latin typeface="+mn-lt"/>
              </a:rPr>
              <a:t>and</a:t>
            </a:r>
            <a:r>
              <a:rPr lang="nl-NL" sz="2800" dirty="0" smtClean="0">
                <a:latin typeface="+mn-lt"/>
              </a:rPr>
              <a:t> </a:t>
            </a:r>
            <a:r>
              <a:rPr lang="nl-NL" sz="2800" b="1" i="1" dirty="0" err="1" smtClean="0">
                <a:latin typeface="+mn-lt"/>
              </a:rPr>
              <a:t>texture</a:t>
            </a:r>
            <a:r>
              <a:rPr lang="nl-NL" sz="2800" dirty="0" smtClean="0">
                <a:latin typeface="+mn-lt"/>
              </a:rPr>
              <a:t>?</a:t>
            </a:r>
            <a:endParaRPr lang="nl-NL" sz="2800" dirty="0">
              <a:latin typeface="+mn-lt"/>
            </a:endParaRPr>
          </a:p>
        </p:txBody>
      </p:sp>
      <p:sp>
        <p:nvSpPr>
          <p:cNvPr id="6" name="Tijdelijke aanduiding voor inhoud 2"/>
          <p:cNvSpPr>
            <a:spLocks noGrp="1"/>
          </p:cNvSpPr>
          <p:nvPr>
            <p:ph idx="4294967295"/>
          </p:nvPr>
        </p:nvSpPr>
        <p:spPr>
          <a:xfrm>
            <a:off x="0" y="1484784"/>
            <a:ext cx="12192000" cy="5373216"/>
          </a:xfrm>
          <a:prstGeom prst="rect">
            <a:avLst/>
          </a:prstGeom>
        </p:spPr>
        <p:txBody>
          <a:bodyPr>
            <a:noAutofit/>
          </a:bodyPr>
          <a:lstStyle/>
          <a:p>
            <a:r>
              <a:rPr lang="en-GB" sz="1800" dirty="0" smtClean="0">
                <a:solidFill>
                  <a:schemeClr val="tx1"/>
                </a:solidFill>
                <a:cs typeface="Arial" panose="020B0604020202020204" pitchFamily="34" charset="0"/>
              </a:rPr>
              <a:t>Every image can be quantified in a set of numbers: </a:t>
            </a:r>
            <a:r>
              <a:rPr lang="en-GB" sz="1800" b="1" u="sng" dirty="0" err="1" smtClean="0">
                <a:solidFill>
                  <a:schemeClr val="tx1"/>
                </a:solidFill>
                <a:cs typeface="Arial" panose="020B0604020202020204" pitchFamily="34" charset="0"/>
              </a:rPr>
              <a:t>Color</a:t>
            </a:r>
            <a:endParaRPr lang="en-GB" sz="1800" b="1" u="sng" dirty="0" smtClean="0">
              <a:solidFill>
                <a:schemeClr val="tx1"/>
              </a:solidFill>
              <a:cs typeface="Arial" panose="020B0604020202020204" pitchFamily="34" charset="0"/>
            </a:endParaRPr>
          </a:p>
          <a:p>
            <a:endParaRPr lang="en-GB" sz="1800" b="1" u="sng" dirty="0" smtClean="0">
              <a:solidFill>
                <a:schemeClr val="tx1"/>
              </a:solidFill>
              <a:cs typeface="Arial" panose="020B0604020202020204" pitchFamily="34" charset="0"/>
            </a:endParaRPr>
          </a:p>
          <a:p>
            <a:r>
              <a:rPr lang="en-US" sz="1800" dirty="0">
                <a:solidFill>
                  <a:schemeClr val="tx1"/>
                </a:solidFill>
              </a:rPr>
              <a:t>Color images can be described mathematically as three gray scale </a:t>
            </a:r>
            <a:r>
              <a:rPr lang="en-US" sz="1800" dirty="0" smtClean="0">
                <a:solidFill>
                  <a:schemeClr val="tx1"/>
                </a:solidFill>
              </a:rPr>
              <a:t>images</a:t>
            </a:r>
          </a:p>
          <a:p>
            <a:endParaRPr lang="en-US" sz="1800" dirty="0">
              <a:solidFill>
                <a:schemeClr val="tx1"/>
              </a:solidFill>
            </a:endParaRPr>
          </a:p>
          <a:p>
            <a:endParaRPr lang="en-GB" sz="1800" dirty="0">
              <a:solidFill>
                <a:schemeClr val="tx1"/>
              </a:solidFill>
              <a:latin typeface="Calibri" panose="020F0502020204030204" pitchFamily="34" charset="0"/>
              <a:cs typeface="Arial" panose="020B0604020202020204" pitchFamily="34" charset="0"/>
            </a:endParaRPr>
          </a:p>
          <a:p>
            <a:pPr lvl="7"/>
            <a:endParaRPr lang="en-GB" sz="600" dirty="0">
              <a:solidFill>
                <a:schemeClr val="tx1"/>
              </a:solidFill>
              <a:latin typeface="Calibri" panose="020F0502020204030204" pitchFamily="34" charset="0"/>
              <a:cs typeface="Arial" panose="020B0604020202020204" pitchFamily="34" charset="0"/>
            </a:endParaRPr>
          </a:p>
        </p:txBody>
      </p:sp>
      <p:pic>
        <p:nvPicPr>
          <p:cNvPr id="4"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5224"/>
          <a:stretch/>
        </p:blipFill>
        <p:spPr>
          <a:xfrm>
            <a:off x="276571" y="3055293"/>
            <a:ext cx="4538133" cy="2419350"/>
          </a:xfrm>
          <a:prstGeom prst="rect">
            <a:avLst/>
          </a:prstGeom>
        </p:spPr>
      </p:pic>
      <p:pic>
        <p:nvPicPr>
          <p:cNvPr id="5" name="table"/>
          <p:cNvPicPr>
            <a:picLocks noChangeAspect="1"/>
          </p:cNvPicPr>
          <p:nvPr/>
        </p:nvPicPr>
        <p:blipFill>
          <a:blip r:embed="rId4"/>
          <a:stretch>
            <a:fillRect/>
          </a:stretch>
        </p:blipFill>
        <p:spPr>
          <a:xfrm>
            <a:off x="5674483" y="3055293"/>
            <a:ext cx="5429253" cy="1939100"/>
          </a:xfrm>
          <a:prstGeom prst="rect">
            <a:avLst/>
          </a:prstGeom>
        </p:spPr>
      </p:pic>
      <p:pic>
        <p:nvPicPr>
          <p:cNvPr id="7" name="table"/>
          <p:cNvPicPr>
            <a:picLocks noChangeAspect="1"/>
          </p:cNvPicPr>
          <p:nvPr/>
        </p:nvPicPr>
        <p:blipFill>
          <a:blip r:embed="rId5"/>
          <a:stretch>
            <a:fillRect/>
          </a:stretch>
        </p:blipFill>
        <p:spPr>
          <a:xfrm>
            <a:off x="6057359" y="3238437"/>
            <a:ext cx="5429253" cy="1939100"/>
          </a:xfrm>
          <a:prstGeom prst="rect">
            <a:avLst/>
          </a:prstGeom>
        </p:spPr>
      </p:pic>
      <p:pic>
        <p:nvPicPr>
          <p:cNvPr id="8" name="table"/>
          <p:cNvPicPr>
            <a:picLocks noChangeAspect="1"/>
          </p:cNvPicPr>
          <p:nvPr/>
        </p:nvPicPr>
        <p:blipFill>
          <a:blip r:embed="rId6"/>
          <a:stretch>
            <a:fillRect/>
          </a:stretch>
        </p:blipFill>
        <p:spPr>
          <a:xfrm>
            <a:off x="6452310" y="3421747"/>
            <a:ext cx="5429253" cy="1939100"/>
          </a:xfrm>
          <a:prstGeom prst="rect">
            <a:avLst/>
          </a:prstGeom>
        </p:spPr>
      </p:pic>
      <p:sp>
        <p:nvSpPr>
          <p:cNvPr id="9" name="TextBox 21"/>
          <p:cNvSpPr txBox="1"/>
          <p:nvPr/>
        </p:nvSpPr>
        <p:spPr>
          <a:xfrm>
            <a:off x="4974925" y="3911025"/>
            <a:ext cx="440145" cy="707886"/>
          </a:xfrm>
          <a:prstGeom prst="rect">
            <a:avLst/>
          </a:prstGeom>
          <a:noFill/>
        </p:spPr>
        <p:txBody>
          <a:bodyPr wrap="non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4000" dirty="0" smtClean="0"/>
              <a:t>=</a:t>
            </a:r>
            <a:endParaRPr lang="nl-NL" sz="4000" dirty="0"/>
          </a:p>
        </p:txBody>
      </p:sp>
      <p:grpSp>
        <p:nvGrpSpPr>
          <p:cNvPr id="10" name="Group 27"/>
          <p:cNvGrpSpPr/>
          <p:nvPr/>
        </p:nvGrpSpPr>
        <p:grpSpPr>
          <a:xfrm>
            <a:off x="6449754" y="4941976"/>
            <a:ext cx="2292381" cy="1070744"/>
            <a:chOff x="4862146" y="4220308"/>
            <a:chExt cx="1719286" cy="1070744"/>
          </a:xfrm>
        </p:grpSpPr>
        <p:sp>
          <p:nvSpPr>
            <p:cNvPr id="11" name="Rectangle 22"/>
            <p:cNvSpPr/>
            <p:nvPr/>
          </p:nvSpPr>
          <p:spPr>
            <a:xfrm>
              <a:off x="4862146" y="4220308"/>
              <a:ext cx="404446" cy="2637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sp>
          <p:nvSpPr>
            <p:cNvPr id="12" name="TextBox 23"/>
            <p:cNvSpPr txBox="1"/>
            <p:nvPr/>
          </p:nvSpPr>
          <p:spPr>
            <a:xfrm>
              <a:off x="4890477" y="4921720"/>
              <a:ext cx="1690955" cy="369332"/>
            </a:xfrm>
            <a:prstGeom prst="rect">
              <a:avLst/>
            </a:prstGeom>
            <a:noFill/>
          </p:spPr>
          <p:txBody>
            <a:bodyPr wrap="non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smtClean="0"/>
                <a:t>Picture element: </a:t>
              </a:r>
              <a:r>
                <a:rPr lang="nl-NL" b="1" dirty="0" smtClean="0"/>
                <a:t>pixel</a:t>
              </a:r>
              <a:endParaRPr lang="nl-NL" b="1" dirty="0"/>
            </a:p>
          </p:txBody>
        </p:sp>
        <p:cxnSp>
          <p:nvCxnSpPr>
            <p:cNvPr id="13" name="Straight Connector 25"/>
            <p:cNvCxnSpPr/>
            <p:nvPr/>
          </p:nvCxnSpPr>
          <p:spPr>
            <a:xfrm>
              <a:off x="5064369" y="4526193"/>
              <a:ext cx="0" cy="395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881174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723" y="432048"/>
            <a:ext cx="12192000" cy="1052736"/>
          </a:xfrm>
        </p:spPr>
        <p:txBody>
          <a:bodyPr anchor="ctr">
            <a:noAutofit/>
          </a:bodyPr>
          <a:lstStyle/>
          <a:p>
            <a:pPr algn="ctr"/>
            <a:r>
              <a:rPr lang="en-US" sz="2800" dirty="0" smtClean="0">
                <a:latin typeface="+mn-lt"/>
              </a:rPr>
              <a:t>For BE </a:t>
            </a:r>
            <a:r>
              <a:rPr lang="en-US" sz="2800" dirty="0" err="1" smtClean="0">
                <a:latin typeface="+mn-lt"/>
              </a:rPr>
              <a:t>neoplasia</a:t>
            </a:r>
            <a:r>
              <a:rPr lang="en-US" sz="2800" dirty="0" smtClean="0">
                <a:latin typeface="+mn-lt"/>
              </a:rPr>
              <a:t> we have chosen the features </a:t>
            </a:r>
            <a:br>
              <a:rPr lang="en-US" sz="2800" dirty="0" smtClean="0">
                <a:latin typeface="+mn-lt"/>
              </a:rPr>
            </a:br>
            <a:r>
              <a:rPr lang="en-US" sz="2800" b="1" i="1" dirty="0" smtClean="0">
                <a:latin typeface="+mn-lt"/>
              </a:rPr>
              <a:t>color</a:t>
            </a:r>
            <a:r>
              <a:rPr lang="en-US" sz="2800" dirty="0" smtClean="0">
                <a:latin typeface="+mn-lt"/>
              </a:rPr>
              <a:t> and </a:t>
            </a:r>
            <a:r>
              <a:rPr lang="en-US" sz="2800" b="1" i="1" dirty="0" smtClean="0">
                <a:latin typeface="+mn-lt"/>
              </a:rPr>
              <a:t>texture</a:t>
            </a:r>
            <a:r>
              <a:rPr lang="en-US" sz="2800" dirty="0" smtClean="0">
                <a:latin typeface="+mn-lt"/>
              </a:rPr>
              <a:t> </a:t>
            </a:r>
            <a:endParaRPr lang="en-US" sz="2800" dirty="0">
              <a:latin typeface="+mn-lt"/>
            </a:endParaRPr>
          </a:p>
        </p:txBody>
      </p:sp>
      <p:sp>
        <p:nvSpPr>
          <p:cNvPr id="6" name="Tijdelijke aanduiding voor inhoud 2"/>
          <p:cNvSpPr>
            <a:spLocks noGrp="1"/>
          </p:cNvSpPr>
          <p:nvPr>
            <p:ph idx="4294967295"/>
          </p:nvPr>
        </p:nvSpPr>
        <p:spPr>
          <a:xfrm>
            <a:off x="0" y="1484784"/>
            <a:ext cx="12192000" cy="5373216"/>
          </a:xfrm>
          <a:prstGeom prst="rect">
            <a:avLst/>
          </a:prstGeom>
        </p:spPr>
        <p:txBody>
          <a:bodyPr>
            <a:noAutofit/>
          </a:bodyPr>
          <a:lstStyle/>
          <a:p>
            <a:pPr marL="0" indent="0">
              <a:buNone/>
            </a:pPr>
            <a:endParaRPr lang="en-GB" sz="1800" b="1" u="sng" dirty="0">
              <a:solidFill>
                <a:schemeClr val="tx1"/>
              </a:solidFill>
              <a:latin typeface="Calibri" panose="020F0502020204030204" pitchFamily="34" charset="0"/>
              <a:cs typeface="Arial" panose="020B0604020202020204" pitchFamily="34" charset="0"/>
            </a:endParaRPr>
          </a:p>
          <a:p>
            <a:endParaRPr lang="en-GB" sz="1800" dirty="0">
              <a:solidFill>
                <a:schemeClr val="tx1"/>
              </a:solidFill>
              <a:latin typeface="Calibri" panose="020F0502020204030204" pitchFamily="34" charset="0"/>
              <a:cs typeface="Arial" panose="020B0604020202020204" pitchFamily="34" charset="0"/>
            </a:endParaRPr>
          </a:p>
        </p:txBody>
      </p:sp>
      <p:grpSp>
        <p:nvGrpSpPr>
          <p:cNvPr id="63" name="Group 53"/>
          <p:cNvGrpSpPr>
            <a:grpSpLocks/>
          </p:cNvGrpSpPr>
          <p:nvPr/>
        </p:nvGrpSpPr>
        <p:grpSpPr bwMode="auto">
          <a:xfrm>
            <a:off x="2890824" y="2200916"/>
            <a:ext cx="5874824" cy="3069584"/>
            <a:chOff x="492371" y="3018448"/>
            <a:chExt cx="3861234" cy="2818790"/>
          </a:xfrm>
        </p:grpSpPr>
        <p:grpSp>
          <p:nvGrpSpPr>
            <p:cNvPr id="64" name="Group 5"/>
            <p:cNvGrpSpPr>
              <a:grpSpLocks/>
            </p:cNvGrpSpPr>
            <p:nvPr/>
          </p:nvGrpSpPr>
          <p:grpSpPr bwMode="auto">
            <a:xfrm>
              <a:off x="492371" y="3018448"/>
              <a:ext cx="3861234" cy="2667000"/>
              <a:chOff x="1066800" y="2819400"/>
              <a:chExt cx="3861234" cy="2667000"/>
            </a:xfrm>
          </p:grpSpPr>
          <p:cxnSp>
            <p:nvCxnSpPr>
              <p:cNvPr id="82" name="Straight Connector 6"/>
              <p:cNvCxnSpPr>
                <a:cxnSpLocks noChangeShapeType="1"/>
              </p:cNvCxnSpPr>
              <p:nvPr/>
            </p:nvCxnSpPr>
            <p:spPr bwMode="auto">
              <a:xfrm>
                <a:off x="1066800" y="2819400"/>
                <a:ext cx="0" cy="2667000"/>
              </a:xfrm>
              <a:prstGeom prst="line">
                <a:avLst/>
              </a:prstGeom>
              <a:noFill/>
              <a:ln w="38100" algn="ctr">
                <a:solidFill>
                  <a:srgbClr val="000000"/>
                </a:solidFill>
                <a:round/>
                <a:headEnd type="arrow" w="med" len="med"/>
                <a:tailEnd/>
              </a:ln>
              <a:extLst>
                <a:ext uri="{909E8E84-426E-40dd-AFC4-6F175D3DCCD1}">
                  <a14:hiddenFill xmlns:a14="http://schemas.microsoft.com/office/drawing/2010/main">
                    <a:noFill/>
                  </a14:hiddenFill>
                </a:ext>
              </a:extLst>
            </p:spPr>
          </p:cxnSp>
          <p:cxnSp>
            <p:nvCxnSpPr>
              <p:cNvPr id="83" name="Straight Connector 7"/>
              <p:cNvCxnSpPr>
                <a:cxnSpLocks noChangeShapeType="1"/>
              </p:cNvCxnSpPr>
              <p:nvPr/>
            </p:nvCxnSpPr>
            <p:spPr bwMode="auto">
              <a:xfrm flipH="1">
                <a:off x="1066800" y="5486400"/>
                <a:ext cx="3861234" cy="0"/>
              </a:xfrm>
              <a:prstGeom prst="line">
                <a:avLst/>
              </a:prstGeom>
              <a:noFill/>
              <a:ln w="38100" algn="ctr">
                <a:solidFill>
                  <a:srgbClr val="000000"/>
                </a:solidFill>
                <a:round/>
                <a:headEnd type="arrow" w="med" len="med"/>
                <a:tailEnd/>
              </a:ln>
              <a:extLst>
                <a:ext uri="{909E8E84-426E-40dd-AFC4-6F175D3DCCD1}">
                  <a14:hiddenFill xmlns:a14="http://schemas.microsoft.com/office/drawing/2010/main">
                    <a:noFill/>
                  </a14:hiddenFill>
                </a:ext>
              </a:extLst>
            </p:spPr>
          </p:cxnSp>
          <p:sp>
            <p:nvSpPr>
              <p:cNvPr id="84" name="Oval 8"/>
              <p:cNvSpPr>
                <a:spLocks noChangeArrowheads="1"/>
              </p:cNvSpPr>
              <p:nvPr/>
            </p:nvSpPr>
            <p:spPr bwMode="auto">
              <a:xfrm>
                <a:off x="1365743" y="3073920"/>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85" name="Oval 9"/>
              <p:cNvSpPr>
                <a:spLocks noChangeArrowheads="1"/>
              </p:cNvSpPr>
              <p:nvPr/>
            </p:nvSpPr>
            <p:spPr bwMode="auto">
              <a:xfrm>
                <a:off x="1418496" y="3615835"/>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86" name="Oval 10"/>
              <p:cNvSpPr>
                <a:spLocks noChangeArrowheads="1"/>
              </p:cNvSpPr>
              <p:nvPr/>
            </p:nvSpPr>
            <p:spPr bwMode="auto">
              <a:xfrm>
                <a:off x="2266947" y="3506299"/>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87" name="Isosceles Triangle 11"/>
              <p:cNvSpPr>
                <a:spLocks noChangeArrowheads="1"/>
              </p:cNvSpPr>
              <p:nvPr/>
            </p:nvSpPr>
            <p:spPr bwMode="auto">
              <a:xfrm>
                <a:off x="2631820" y="5094282"/>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88" name="Isosceles Triangle 12"/>
              <p:cNvSpPr>
                <a:spLocks noChangeArrowheads="1"/>
              </p:cNvSpPr>
              <p:nvPr/>
            </p:nvSpPr>
            <p:spPr bwMode="auto">
              <a:xfrm>
                <a:off x="3555018" y="4980843"/>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89" name="Isosceles Triangle 13"/>
              <p:cNvSpPr>
                <a:spLocks noChangeArrowheads="1"/>
              </p:cNvSpPr>
              <p:nvPr/>
            </p:nvSpPr>
            <p:spPr bwMode="auto">
              <a:xfrm>
                <a:off x="3022354" y="4698642"/>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90" name="Oval 14"/>
              <p:cNvSpPr>
                <a:spLocks noChangeArrowheads="1"/>
              </p:cNvSpPr>
              <p:nvPr/>
            </p:nvSpPr>
            <p:spPr bwMode="auto">
              <a:xfrm>
                <a:off x="3200400" y="3187823"/>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91" name="Oval 15"/>
              <p:cNvSpPr>
                <a:spLocks noChangeArrowheads="1"/>
              </p:cNvSpPr>
              <p:nvPr/>
            </p:nvSpPr>
            <p:spPr bwMode="auto">
              <a:xfrm>
                <a:off x="1167500" y="3804751"/>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92" name="Oval 16"/>
              <p:cNvSpPr>
                <a:spLocks noChangeArrowheads="1"/>
              </p:cNvSpPr>
              <p:nvPr/>
            </p:nvSpPr>
            <p:spPr bwMode="auto">
              <a:xfrm>
                <a:off x="2478698" y="2997720"/>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93" name="Isosceles Triangle 17"/>
              <p:cNvSpPr>
                <a:spLocks noChangeArrowheads="1"/>
              </p:cNvSpPr>
              <p:nvPr/>
            </p:nvSpPr>
            <p:spPr bwMode="auto">
              <a:xfrm>
                <a:off x="1941629" y="5127260"/>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94" name="Isosceles Triangle 18"/>
              <p:cNvSpPr>
                <a:spLocks noChangeArrowheads="1"/>
              </p:cNvSpPr>
              <p:nvPr/>
            </p:nvSpPr>
            <p:spPr bwMode="auto">
              <a:xfrm>
                <a:off x="2310909" y="4626129"/>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95" name="Oval 20"/>
              <p:cNvSpPr>
                <a:spLocks noChangeArrowheads="1"/>
              </p:cNvSpPr>
              <p:nvPr/>
            </p:nvSpPr>
            <p:spPr bwMode="auto">
              <a:xfrm>
                <a:off x="1858105" y="3201623"/>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96" name="Isosceles Triangle 21"/>
              <p:cNvSpPr>
                <a:spLocks noChangeArrowheads="1"/>
              </p:cNvSpPr>
              <p:nvPr/>
            </p:nvSpPr>
            <p:spPr bwMode="auto">
              <a:xfrm>
                <a:off x="4179589" y="5105676"/>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97" name="Isosceles Triangle 22"/>
              <p:cNvSpPr>
                <a:spLocks noChangeArrowheads="1"/>
              </p:cNvSpPr>
              <p:nvPr/>
            </p:nvSpPr>
            <p:spPr bwMode="auto">
              <a:xfrm>
                <a:off x="3962400" y="4473911"/>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grpSp>
        <p:grpSp>
          <p:nvGrpSpPr>
            <p:cNvPr id="65" name="Group 52"/>
            <p:cNvGrpSpPr>
              <a:grpSpLocks/>
            </p:cNvGrpSpPr>
            <p:nvPr/>
          </p:nvGrpSpPr>
          <p:grpSpPr bwMode="auto">
            <a:xfrm>
              <a:off x="492372" y="3262255"/>
              <a:ext cx="3861233" cy="2574983"/>
              <a:chOff x="492372" y="3262255"/>
              <a:chExt cx="3861233" cy="2574983"/>
            </a:xfrm>
          </p:grpSpPr>
          <p:sp>
            <p:nvSpPr>
              <p:cNvPr id="66" name="Isosceles Triangle 49"/>
              <p:cNvSpPr>
                <a:spLocks noChangeArrowheads="1"/>
              </p:cNvSpPr>
              <p:nvPr/>
            </p:nvSpPr>
            <p:spPr bwMode="auto">
              <a:xfrm>
                <a:off x="3245124" y="4429513"/>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67" name="Isosceles Triangle 50"/>
              <p:cNvSpPr>
                <a:spLocks noChangeArrowheads="1"/>
              </p:cNvSpPr>
              <p:nvPr/>
            </p:nvSpPr>
            <p:spPr bwMode="auto">
              <a:xfrm>
                <a:off x="4028683" y="3770580"/>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68" name="Isosceles Triangle 26"/>
              <p:cNvSpPr>
                <a:spLocks noChangeArrowheads="1"/>
              </p:cNvSpPr>
              <p:nvPr/>
            </p:nvSpPr>
            <p:spPr bwMode="auto">
              <a:xfrm>
                <a:off x="1616315" y="4390873"/>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69" name="Isosceles Triangle 27"/>
              <p:cNvSpPr>
                <a:spLocks noChangeArrowheads="1"/>
              </p:cNvSpPr>
              <p:nvPr/>
            </p:nvSpPr>
            <p:spPr bwMode="auto">
              <a:xfrm>
                <a:off x="920267" y="5115372"/>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70" name="Isosceles Triangle 28"/>
              <p:cNvSpPr>
                <a:spLocks noChangeArrowheads="1"/>
              </p:cNvSpPr>
              <p:nvPr/>
            </p:nvSpPr>
            <p:spPr bwMode="auto">
              <a:xfrm>
                <a:off x="3980889" y="4885266"/>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71" name="Isosceles Triangle 30"/>
              <p:cNvSpPr>
                <a:spLocks noChangeArrowheads="1"/>
              </p:cNvSpPr>
              <p:nvPr/>
            </p:nvSpPr>
            <p:spPr bwMode="auto">
              <a:xfrm>
                <a:off x="2117857" y="4602376"/>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72" name="Oval 31"/>
              <p:cNvSpPr>
                <a:spLocks noChangeArrowheads="1"/>
              </p:cNvSpPr>
              <p:nvPr/>
            </p:nvSpPr>
            <p:spPr bwMode="auto">
              <a:xfrm>
                <a:off x="2209791" y="3589338"/>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73" name="Oval 32"/>
              <p:cNvSpPr>
                <a:spLocks noChangeArrowheads="1"/>
              </p:cNvSpPr>
              <p:nvPr/>
            </p:nvSpPr>
            <p:spPr bwMode="auto">
              <a:xfrm>
                <a:off x="2989585" y="3722077"/>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74" name="Oval 33"/>
              <p:cNvSpPr>
                <a:spLocks noChangeArrowheads="1"/>
              </p:cNvSpPr>
              <p:nvPr/>
            </p:nvSpPr>
            <p:spPr bwMode="auto">
              <a:xfrm>
                <a:off x="867514" y="4497257"/>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75" name="Oval 36"/>
              <p:cNvSpPr>
                <a:spLocks noChangeArrowheads="1"/>
              </p:cNvSpPr>
              <p:nvPr/>
            </p:nvSpPr>
            <p:spPr bwMode="auto">
              <a:xfrm>
                <a:off x="2494817" y="4017068"/>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76" name="Oval 37"/>
              <p:cNvSpPr>
                <a:spLocks noChangeArrowheads="1"/>
              </p:cNvSpPr>
              <p:nvPr/>
            </p:nvSpPr>
            <p:spPr bwMode="auto">
              <a:xfrm>
                <a:off x="3681360" y="3581400"/>
                <a:ext cx="152400" cy="152400"/>
              </a:xfrm>
              <a:prstGeom prst="ellipse">
                <a:avLst/>
              </a:prstGeom>
              <a:solidFill>
                <a:srgbClr val="FE5B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77" name="Isosceles Triangle 38"/>
              <p:cNvSpPr>
                <a:spLocks noChangeArrowheads="1"/>
              </p:cNvSpPr>
              <p:nvPr/>
            </p:nvSpPr>
            <p:spPr bwMode="auto">
              <a:xfrm>
                <a:off x="4125005" y="4217133"/>
                <a:ext cx="228600" cy="169985"/>
              </a:xfrm>
              <a:prstGeom prst="triangle">
                <a:avLst>
                  <a:gd name="adj" fmla="val 50000"/>
                </a:avLst>
              </a:prstGeom>
              <a:solidFill>
                <a:srgbClr val="9BFF21"/>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grpSp>
            <p:nvGrpSpPr>
              <p:cNvPr id="78" name="Group 48"/>
              <p:cNvGrpSpPr>
                <a:grpSpLocks/>
              </p:cNvGrpSpPr>
              <p:nvPr/>
            </p:nvGrpSpPr>
            <p:grpSpPr bwMode="auto">
              <a:xfrm>
                <a:off x="492372" y="3262255"/>
                <a:ext cx="3750991" cy="2574983"/>
                <a:chOff x="5112389" y="2701774"/>
                <a:chExt cx="3750991" cy="2574983"/>
              </a:xfrm>
            </p:grpSpPr>
            <p:sp>
              <p:nvSpPr>
                <p:cNvPr id="79" name="Freeform 57"/>
                <p:cNvSpPr/>
                <p:nvPr/>
              </p:nvSpPr>
              <p:spPr bwMode="auto">
                <a:xfrm>
                  <a:off x="5238279" y="2883276"/>
                  <a:ext cx="3525795" cy="2170981"/>
                </a:xfrm>
                <a:custGeom>
                  <a:avLst/>
                  <a:gdLst>
                    <a:gd name="connsiteX0" fmla="*/ 0 w 3525715"/>
                    <a:gd name="connsiteY0" fmla="*/ 2171700 h 2171700"/>
                    <a:gd name="connsiteX1" fmla="*/ 1002323 w 3525715"/>
                    <a:gd name="connsiteY1" fmla="*/ 808892 h 2171700"/>
                    <a:gd name="connsiteX2" fmla="*/ 2699238 w 3525715"/>
                    <a:gd name="connsiteY2" fmla="*/ 852854 h 2171700"/>
                    <a:gd name="connsiteX3" fmla="*/ 3525715 w 3525715"/>
                    <a:gd name="connsiteY3" fmla="*/ 0 h 2171700"/>
                  </a:gdLst>
                  <a:ahLst/>
                  <a:cxnLst>
                    <a:cxn ang="0">
                      <a:pos x="connsiteX0" y="connsiteY0"/>
                    </a:cxn>
                    <a:cxn ang="0">
                      <a:pos x="connsiteX1" y="connsiteY1"/>
                    </a:cxn>
                    <a:cxn ang="0">
                      <a:pos x="connsiteX2" y="connsiteY2"/>
                    </a:cxn>
                    <a:cxn ang="0">
                      <a:pos x="connsiteX3" y="connsiteY3"/>
                    </a:cxn>
                  </a:cxnLst>
                  <a:rect l="l" t="t" r="r" b="b"/>
                  <a:pathLst>
                    <a:path w="3525715" h="2171700">
                      <a:moveTo>
                        <a:pt x="0" y="2171700"/>
                      </a:moveTo>
                      <a:cubicBezTo>
                        <a:pt x="276225" y="1600200"/>
                        <a:pt x="552450" y="1028700"/>
                        <a:pt x="1002323" y="808892"/>
                      </a:cubicBezTo>
                      <a:cubicBezTo>
                        <a:pt x="1452196" y="589084"/>
                        <a:pt x="2278673" y="987669"/>
                        <a:pt x="2699238" y="852854"/>
                      </a:cubicBezTo>
                      <a:cubicBezTo>
                        <a:pt x="3119803" y="718039"/>
                        <a:pt x="3322759" y="359019"/>
                        <a:pt x="3525715" y="0"/>
                      </a:cubicBezTo>
                    </a:path>
                  </a:pathLst>
                </a:custGeom>
                <a:noFill/>
                <a:ln w="28575" cap="flat" cmpd="sng" algn="ctr">
                  <a:solidFill>
                    <a:srgbClr val="DAEDEF">
                      <a:lumMod val="50000"/>
                    </a:srgbClr>
                  </a:solidFill>
                  <a:prstDash val="solid"/>
                  <a:round/>
                  <a:headEnd type="none" w="med" len="med"/>
                  <a:tailEnd type="non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Narrow" pitchFamily="34" charset="0"/>
                  </a:endParaRPr>
                </a:p>
              </p:txBody>
            </p:sp>
            <p:sp>
              <p:nvSpPr>
                <p:cNvPr id="80" name="Freeform 58"/>
                <p:cNvSpPr/>
                <p:nvPr/>
              </p:nvSpPr>
              <p:spPr bwMode="auto">
                <a:xfrm>
                  <a:off x="5338291" y="3105452"/>
                  <a:ext cx="3525794" cy="2170981"/>
                </a:xfrm>
                <a:custGeom>
                  <a:avLst/>
                  <a:gdLst>
                    <a:gd name="connsiteX0" fmla="*/ 0 w 3525715"/>
                    <a:gd name="connsiteY0" fmla="*/ 2171700 h 2171700"/>
                    <a:gd name="connsiteX1" fmla="*/ 1002323 w 3525715"/>
                    <a:gd name="connsiteY1" fmla="*/ 808892 h 2171700"/>
                    <a:gd name="connsiteX2" fmla="*/ 2699238 w 3525715"/>
                    <a:gd name="connsiteY2" fmla="*/ 852854 h 2171700"/>
                    <a:gd name="connsiteX3" fmla="*/ 3525715 w 3525715"/>
                    <a:gd name="connsiteY3" fmla="*/ 0 h 2171700"/>
                  </a:gdLst>
                  <a:ahLst/>
                  <a:cxnLst>
                    <a:cxn ang="0">
                      <a:pos x="connsiteX0" y="connsiteY0"/>
                    </a:cxn>
                    <a:cxn ang="0">
                      <a:pos x="connsiteX1" y="connsiteY1"/>
                    </a:cxn>
                    <a:cxn ang="0">
                      <a:pos x="connsiteX2" y="connsiteY2"/>
                    </a:cxn>
                    <a:cxn ang="0">
                      <a:pos x="connsiteX3" y="connsiteY3"/>
                    </a:cxn>
                  </a:cxnLst>
                  <a:rect l="l" t="t" r="r" b="b"/>
                  <a:pathLst>
                    <a:path w="3525715" h="2171700">
                      <a:moveTo>
                        <a:pt x="0" y="2171700"/>
                      </a:moveTo>
                      <a:cubicBezTo>
                        <a:pt x="276225" y="1600200"/>
                        <a:pt x="552450" y="1028700"/>
                        <a:pt x="1002323" y="808892"/>
                      </a:cubicBezTo>
                      <a:cubicBezTo>
                        <a:pt x="1452196" y="589084"/>
                        <a:pt x="2278673" y="987669"/>
                        <a:pt x="2699238" y="852854"/>
                      </a:cubicBezTo>
                      <a:cubicBezTo>
                        <a:pt x="3119803" y="718039"/>
                        <a:pt x="3322759" y="359019"/>
                        <a:pt x="3525715" y="0"/>
                      </a:cubicBezTo>
                    </a:path>
                  </a:pathLst>
                </a:custGeom>
                <a:noFill/>
                <a:ln w="28575" cap="flat" cmpd="sng" algn="ctr">
                  <a:solidFill>
                    <a:srgbClr val="DAEDEF">
                      <a:lumMod val="50000"/>
                    </a:srgbClr>
                  </a:solidFill>
                  <a:prstDash val="dash"/>
                  <a:round/>
                  <a:headEnd type="none" w="med" len="med"/>
                  <a:tailEnd type="non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Narrow" pitchFamily="34" charset="0"/>
                  </a:endParaRPr>
                </a:p>
              </p:txBody>
            </p:sp>
            <p:sp>
              <p:nvSpPr>
                <p:cNvPr id="81" name="Freeform 59"/>
                <p:cNvSpPr/>
                <p:nvPr/>
              </p:nvSpPr>
              <p:spPr bwMode="auto">
                <a:xfrm>
                  <a:off x="5112869" y="2702361"/>
                  <a:ext cx="3525794" cy="2170981"/>
                </a:xfrm>
                <a:custGeom>
                  <a:avLst/>
                  <a:gdLst>
                    <a:gd name="connsiteX0" fmla="*/ 0 w 3525715"/>
                    <a:gd name="connsiteY0" fmla="*/ 2171700 h 2171700"/>
                    <a:gd name="connsiteX1" fmla="*/ 1002323 w 3525715"/>
                    <a:gd name="connsiteY1" fmla="*/ 808892 h 2171700"/>
                    <a:gd name="connsiteX2" fmla="*/ 2699238 w 3525715"/>
                    <a:gd name="connsiteY2" fmla="*/ 852854 h 2171700"/>
                    <a:gd name="connsiteX3" fmla="*/ 3525715 w 3525715"/>
                    <a:gd name="connsiteY3" fmla="*/ 0 h 2171700"/>
                  </a:gdLst>
                  <a:ahLst/>
                  <a:cxnLst>
                    <a:cxn ang="0">
                      <a:pos x="connsiteX0" y="connsiteY0"/>
                    </a:cxn>
                    <a:cxn ang="0">
                      <a:pos x="connsiteX1" y="connsiteY1"/>
                    </a:cxn>
                    <a:cxn ang="0">
                      <a:pos x="connsiteX2" y="connsiteY2"/>
                    </a:cxn>
                    <a:cxn ang="0">
                      <a:pos x="connsiteX3" y="connsiteY3"/>
                    </a:cxn>
                  </a:cxnLst>
                  <a:rect l="l" t="t" r="r" b="b"/>
                  <a:pathLst>
                    <a:path w="3525715" h="2171700">
                      <a:moveTo>
                        <a:pt x="0" y="2171700"/>
                      </a:moveTo>
                      <a:cubicBezTo>
                        <a:pt x="276225" y="1600200"/>
                        <a:pt x="552450" y="1028700"/>
                        <a:pt x="1002323" y="808892"/>
                      </a:cubicBezTo>
                      <a:cubicBezTo>
                        <a:pt x="1452196" y="589084"/>
                        <a:pt x="2278673" y="987669"/>
                        <a:pt x="2699238" y="852854"/>
                      </a:cubicBezTo>
                      <a:cubicBezTo>
                        <a:pt x="3119803" y="718039"/>
                        <a:pt x="3322759" y="359019"/>
                        <a:pt x="3525715" y="0"/>
                      </a:cubicBezTo>
                    </a:path>
                  </a:pathLst>
                </a:custGeom>
                <a:noFill/>
                <a:ln w="28575" cap="flat" cmpd="sng" algn="ctr">
                  <a:solidFill>
                    <a:srgbClr val="DAEDEF">
                      <a:lumMod val="50000"/>
                    </a:srgbClr>
                  </a:solidFill>
                  <a:prstDash val="dash"/>
                  <a:round/>
                  <a:headEnd type="none" w="med" len="med"/>
                  <a:tailEnd type="non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Narrow" pitchFamily="34" charset="0"/>
                  </a:endParaRPr>
                </a:p>
              </p:txBody>
            </p:sp>
          </p:grpSp>
        </p:grpSp>
      </p:grpSp>
      <p:sp>
        <p:nvSpPr>
          <p:cNvPr id="98" name="TextBox 79"/>
          <p:cNvSpPr txBox="1"/>
          <p:nvPr/>
        </p:nvSpPr>
        <p:spPr>
          <a:xfrm>
            <a:off x="3577538" y="1945016"/>
            <a:ext cx="2083285" cy="369332"/>
          </a:xfrm>
          <a:prstGeom prst="rect">
            <a:avLst/>
          </a:prstGeom>
          <a:noFill/>
        </p:spPr>
        <p:txBody>
          <a:bodyPr wrap="none" rtlCol="0">
            <a:spAutoFit/>
          </a:bodyPr>
          <a:lstStyle/>
          <a:p>
            <a:r>
              <a:rPr lang="nl-NL" b="1" dirty="0" err="1" smtClean="0">
                <a:solidFill>
                  <a:srgbClr val="FE5B00"/>
                </a:solidFill>
              </a:rPr>
              <a:t>Neoplastic</a:t>
            </a:r>
            <a:r>
              <a:rPr lang="nl-NL" b="1" dirty="0" smtClean="0">
                <a:solidFill>
                  <a:srgbClr val="FE5B00"/>
                </a:solidFill>
              </a:rPr>
              <a:t> tissue</a:t>
            </a:r>
            <a:endParaRPr lang="en-US" b="1" dirty="0">
              <a:solidFill>
                <a:srgbClr val="FE5B00"/>
              </a:solidFill>
            </a:endParaRPr>
          </a:p>
        </p:txBody>
      </p:sp>
      <p:sp>
        <p:nvSpPr>
          <p:cNvPr id="99" name="TextBox 80"/>
          <p:cNvSpPr txBox="1"/>
          <p:nvPr/>
        </p:nvSpPr>
        <p:spPr>
          <a:xfrm>
            <a:off x="8446823" y="4554667"/>
            <a:ext cx="1749773" cy="369332"/>
          </a:xfrm>
          <a:prstGeom prst="rect">
            <a:avLst/>
          </a:prstGeom>
          <a:noFill/>
        </p:spPr>
        <p:txBody>
          <a:bodyPr wrap="none" rtlCol="0">
            <a:spAutoFit/>
          </a:bodyPr>
          <a:lstStyle/>
          <a:p>
            <a:r>
              <a:rPr lang="nl-NL" b="1" dirty="0" err="1" smtClean="0">
                <a:solidFill>
                  <a:srgbClr val="70CC00"/>
                </a:solidFill>
              </a:rPr>
              <a:t>Healthy</a:t>
            </a:r>
            <a:r>
              <a:rPr lang="nl-NL" b="1" dirty="0" smtClean="0">
                <a:solidFill>
                  <a:srgbClr val="70CC00"/>
                </a:solidFill>
              </a:rPr>
              <a:t> tissue</a:t>
            </a:r>
            <a:endParaRPr lang="en-US" b="1" dirty="0">
              <a:solidFill>
                <a:srgbClr val="70CC00"/>
              </a:solidFill>
            </a:endParaRPr>
          </a:p>
        </p:txBody>
      </p:sp>
      <p:sp>
        <p:nvSpPr>
          <p:cNvPr id="100" name="TextBox 81"/>
          <p:cNvSpPr txBox="1"/>
          <p:nvPr/>
        </p:nvSpPr>
        <p:spPr>
          <a:xfrm>
            <a:off x="8619095" y="2330793"/>
            <a:ext cx="2287806" cy="369332"/>
          </a:xfrm>
          <a:prstGeom prst="rect">
            <a:avLst/>
          </a:prstGeom>
          <a:noFill/>
        </p:spPr>
        <p:txBody>
          <a:bodyPr wrap="none" rtlCol="0">
            <a:spAutoFit/>
          </a:bodyPr>
          <a:lstStyle/>
          <a:p>
            <a:r>
              <a:rPr lang="nl-NL" b="1" dirty="0" err="1" smtClean="0">
                <a:solidFill>
                  <a:srgbClr val="4597A0"/>
                </a:solidFill>
              </a:rPr>
              <a:t>Decision</a:t>
            </a:r>
            <a:r>
              <a:rPr lang="nl-NL" b="1" dirty="0" smtClean="0">
                <a:solidFill>
                  <a:srgbClr val="4597A0"/>
                </a:solidFill>
              </a:rPr>
              <a:t> </a:t>
            </a:r>
            <a:r>
              <a:rPr lang="nl-NL" b="1" dirty="0" err="1" smtClean="0">
                <a:solidFill>
                  <a:srgbClr val="4597A0"/>
                </a:solidFill>
              </a:rPr>
              <a:t>boundary</a:t>
            </a:r>
            <a:endParaRPr lang="en-US" b="1" dirty="0">
              <a:solidFill>
                <a:srgbClr val="4597A0"/>
              </a:solidFill>
            </a:endParaRPr>
          </a:p>
        </p:txBody>
      </p:sp>
      <p:sp>
        <p:nvSpPr>
          <p:cNvPr id="115" name="TextBox 160"/>
          <p:cNvSpPr txBox="1"/>
          <p:nvPr/>
        </p:nvSpPr>
        <p:spPr>
          <a:xfrm rot="16200000">
            <a:off x="2035104" y="3468282"/>
            <a:ext cx="854295" cy="400110"/>
          </a:xfrm>
          <a:prstGeom prst="rect">
            <a:avLst/>
          </a:prstGeom>
          <a:noFill/>
        </p:spPr>
        <p:txBody>
          <a:bodyPr wrap="none" rtlCol="0">
            <a:spAutoFit/>
          </a:bodyPr>
          <a:lstStyle/>
          <a:p>
            <a:r>
              <a:rPr lang="nl-NL" sz="2000" b="1" dirty="0" err="1" smtClean="0"/>
              <a:t>Color</a:t>
            </a:r>
            <a:endParaRPr lang="en-US" sz="2000" b="1" dirty="0"/>
          </a:p>
        </p:txBody>
      </p:sp>
      <p:sp>
        <p:nvSpPr>
          <p:cNvPr id="116" name="TextBox 161"/>
          <p:cNvSpPr txBox="1"/>
          <p:nvPr/>
        </p:nvSpPr>
        <p:spPr>
          <a:xfrm>
            <a:off x="5250207" y="5241799"/>
            <a:ext cx="1092116" cy="400110"/>
          </a:xfrm>
          <a:prstGeom prst="rect">
            <a:avLst/>
          </a:prstGeom>
          <a:noFill/>
        </p:spPr>
        <p:txBody>
          <a:bodyPr wrap="none" rtlCol="0">
            <a:spAutoFit/>
          </a:bodyPr>
          <a:lstStyle/>
          <a:p>
            <a:r>
              <a:rPr lang="nl-NL" sz="2000" b="1" dirty="0" smtClean="0"/>
              <a:t>Texture</a:t>
            </a:r>
            <a:endParaRPr lang="en-US" sz="2000" b="1" dirty="0"/>
          </a:p>
        </p:txBody>
      </p:sp>
    </p:spTree>
    <p:extLst>
      <p:ext uri="{BB962C8B-B14F-4D97-AF65-F5344CB8AC3E}">
        <p14:creationId xmlns:p14="http://schemas.microsoft.com/office/powerpoint/2010/main" val="275407879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6213" y="526368"/>
            <a:ext cx="12192000" cy="1052736"/>
          </a:xfrm>
        </p:spPr>
        <p:txBody>
          <a:bodyPr anchor="ctr">
            <a:noAutofit/>
          </a:bodyPr>
          <a:lstStyle/>
          <a:p>
            <a:pPr algn="ctr"/>
            <a:r>
              <a:rPr lang="nl-NL" sz="2800" dirty="0">
                <a:latin typeface="+mn-lt"/>
              </a:rPr>
              <a:t>For BE </a:t>
            </a:r>
            <a:r>
              <a:rPr lang="nl-NL" sz="2800" dirty="0" err="1">
                <a:latin typeface="+mn-lt"/>
              </a:rPr>
              <a:t>neoplasia</a:t>
            </a:r>
            <a:r>
              <a:rPr lang="nl-NL" sz="2800" dirty="0">
                <a:latin typeface="+mn-lt"/>
              </a:rPr>
              <a:t> we have </a:t>
            </a:r>
            <a:r>
              <a:rPr lang="nl-NL" sz="2800" dirty="0" err="1">
                <a:latin typeface="+mn-lt"/>
              </a:rPr>
              <a:t>chosen</a:t>
            </a:r>
            <a:r>
              <a:rPr lang="nl-NL" sz="2800" dirty="0">
                <a:latin typeface="+mn-lt"/>
              </a:rPr>
              <a:t> </a:t>
            </a:r>
            <a:r>
              <a:rPr lang="nl-NL" sz="2800" dirty="0" err="1">
                <a:latin typeface="+mn-lt"/>
              </a:rPr>
              <a:t>the</a:t>
            </a:r>
            <a:r>
              <a:rPr lang="nl-NL" sz="2800" dirty="0">
                <a:latin typeface="+mn-lt"/>
              </a:rPr>
              <a:t> features </a:t>
            </a:r>
            <a:br>
              <a:rPr lang="nl-NL" sz="2800" dirty="0">
                <a:latin typeface="+mn-lt"/>
              </a:rPr>
            </a:br>
            <a:r>
              <a:rPr lang="nl-NL" sz="2800" b="1" i="1" dirty="0" err="1" smtClean="0">
                <a:latin typeface="+mn-lt"/>
              </a:rPr>
              <a:t>color</a:t>
            </a:r>
            <a:r>
              <a:rPr lang="nl-NL" sz="2800" dirty="0" smtClean="0">
                <a:latin typeface="+mn-lt"/>
              </a:rPr>
              <a:t> </a:t>
            </a:r>
            <a:r>
              <a:rPr lang="nl-NL" sz="2800" dirty="0" err="1">
                <a:latin typeface="+mn-lt"/>
              </a:rPr>
              <a:t>and</a:t>
            </a:r>
            <a:r>
              <a:rPr lang="nl-NL" sz="2800" dirty="0">
                <a:latin typeface="+mn-lt"/>
              </a:rPr>
              <a:t> </a:t>
            </a:r>
            <a:r>
              <a:rPr lang="nl-NL" sz="2800" b="1" i="1" dirty="0" err="1" smtClean="0">
                <a:latin typeface="+mn-lt"/>
              </a:rPr>
              <a:t>texture</a:t>
            </a:r>
            <a:r>
              <a:rPr lang="nl-NL" sz="2800" dirty="0" smtClean="0">
                <a:latin typeface="+mn-lt"/>
              </a:rPr>
              <a:t> </a:t>
            </a:r>
            <a:endParaRPr lang="nl-NL" sz="2800" dirty="0">
              <a:latin typeface="+mn-lt"/>
            </a:endParaRPr>
          </a:p>
        </p:txBody>
      </p:sp>
      <p:sp>
        <p:nvSpPr>
          <p:cNvPr id="6" name="Tijdelijke aanduiding voor inhoud 2"/>
          <p:cNvSpPr>
            <a:spLocks noGrp="1"/>
          </p:cNvSpPr>
          <p:nvPr>
            <p:ph idx="4294967295"/>
          </p:nvPr>
        </p:nvSpPr>
        <p:spPr>
          <a:xfrm>
            <a:off x="0" y="1484784"/>
            <a:ext cx="12192000" cy="5373216"/>
          </a:xfrm>
          <a:prstGeom prst="rect">
            <a:avLst/>
          </a:prstGeom>
        </p:spPr>
        <p:txBody>
          <a:bodyPr>
            <a:noAutofit/>
          </a:bodyPr>
          <a:lstStyle/>
          <a:p>
            <a:pPr marL="0" indent="0">
              <a:buNone/>
            </a:pPr>
            <a:endParaRPr lang="en-GB" sz="1800" b="1" u="sng" dirty="0">
              <a:solidFill>
                <a:schemeClr val="tx1"/>
              </a:solidFill>
              <a:latin typeface="Calibri" panose="020F0502020204030204" pitchFamily="34" charset="0"/>
              <a:cs typeface="Arial" panose="020B0604020202020204" pitchFamily="34" charset="0"/>
            </a:endParaRPr>
          </a:p>
          <a:p>
            <a:endParaRPr lang="en-GB" sz="1800" dirty="0">
              <a:solidFill>
                <a:schemeClr val="tx1"/>
              </a:solidFill>
              <a:latin typeface="Calibri" panose="020F0502020204030204" pitchFamily="34" charset="0"/>
              <a:cs typeface="Arial" panose="020B0604020202020204" pitchFamily="34" charset="0"/>
            </a:endParaRPr>
          </a:p>
        </p:txBody>
      </p:sp>
      <p:grpSp>
        <p:nvGrpSpPr>
          <p:cNvPr id="63" name="Group 53"/>
          <p:cNvGrpSpPr>
            <a:grpSpLocks/>
          </p:cNvGrpSpPr>
          <p:nvPr/>
        </p:nvGrpSpPr>
        <p:grpSpPr bwMode="auto">
          <a:xfrm>
            <a:off x="2890824" y="2200916"/>
            <a:ext cx="5874824" cy="3069584"/>
            <a:chOff x="492371" y="3018448"/>
            <a:chExt cx="3861234" cy="2818790"/>
          </a:xfrm>
        </p:grpSpPr>
        <p:grpSp>
          <p:nvGrpSpPr>
            <p:cNvPr id="64" name="Group 5"/>
            <p:cNvGrpSpPr>
              <a:grpSpLocks/>
            </p:cNvGrpSpPr>
            <p:nvPr/>
          </p:nvGrpSpPr>
          <p:grpSpPr bwMode="auto">
            <a:xfrm>
              <a:off x="492371" y="3018448"/>
              <a:ext cx="3861234" cy="2667000"/>
              <a:chOff x="1066800" y="2819400"/>
              <a:chExt cx="3861234" cy="2667000"/>
            </a:xfrm>
          </p:grpSpPr>
          <p:cxnSp>
            <p:nvCxnSpPr>
              <p:cNvPr id="82" name="Straight Connector 6"/>
              <p:cNvCxnSpPr>
                <a:cxnSpLocks noChangeShapeType="1"/>
              </p:cNvCxnSpPr>
              <p:nvPr/>
            </p:nvCxnSpPr>
            <p:spPr bwMode="auto">
              <a:xfrm>
                <a:off x="1066800" y="2819400"/>
                <a:ext cx="0" cy="2667000"/>
              </a:xfrm>
              <a:prstGeom prst="line">
                <a:avLst/>
              </a:prstGeom>
              <a:noFill/>
              <a:ln w="38100" algn="ctr">
                <a:solidFill>
                  <a:srgbClr val="000000"/>
                </a:solidFill>
                <a:round/>
                <a:headEnd type="arrow" w="med" len="med"/>
                <a:tailEnd/>
              </a:ln>
              <a:extLst>
                <a:ext uri="{909E8E84-426E-40dd-AFC4-6F175D3DCCD1}">
                  <a14:hiddenFill xmlns:a14="http://schemas.microsoft.com/office/drawing/2010/main">
                    <a:noFill/>
                  </a14:hiddenFill>
                </a:ext>
              </a:extLst>
            </p:spPr>
          </p:cxnSp>
          <p:cxnSp>
            <p:nvCxnSpPr>
              <p:cNvPr id="83" name="Straight Connector 7"/>
              <p:cNvCxnSpPr>
                <a:cxnSpLocks noChangeShapeType="1"/>
              </p:cNvCxnSpPr>
              <p:nvPr/>
            </p:nvCxnSpPr>
            <p:spPr bwMode="auto">
              <a:xfrm flipH="1">
                <a:off x="1066800" y="5486400"/>
                <a:ext cx="3861234" cy="0"/>
              </a:xfrm>
              <a:prstGeom prst="line">
                <a:avLst/>
              </a:prstGeom>
              <a:noFill/>
              <a:ln w="38100" algn="ctr">
                <a:solidFill>
                  <a:srgbClr val="000000"/>
                </a:solidFill>
                <a:round/>
                <a:headEnd type="arrow" w="med" len="med"/>
                <a:tailEnd/>
              </a:ln>
              <a:extLst>
                <a:ext uri="{909E8E84-426E-40dd-AFC4-6F175D3DCCD1}">
                  <a14:hiddenFill xmlns:a14="http://schemas.microsoft.com/office/drawing/2010/main">
                    <a:noFill/>
                  </a14:hiddenFill>
                </a:ext>
              </a:extLst>
            </p:spPr>
          </p:cxnSp>
        </p:grpSp>
        <p:grpSp>
          <p:nvGrpSpPr>
            <p:cNvPr id="78" name="Group 48"/>
            <p:cNvGrpSpPr>
              <a:grpSpLocks/>
            </p:cNvGrpSpPr>
            <p:nvPr/>
          </p:nvGrpSpPr>
          <p:grpSpPr bwMode="auto">
            <a:xfrm>
              <a:off x="492372" y="3262255"/>
              <a:ext cx="3750991" cy="2574983"/>
              <a:chOff x="5112389" y="2701774"/>
              <a:chExt cx="3750991" cy="2574983"/>
            </a:xfrm>
          </p:grpSpPr>
          <p:sp>
            <p:nvSpPr>
              <p:cNvPr id="79" name="Freeform 57"/>
              <p:cNvSpPr/>
              <p:nvPr/>
            </p:nvSpPr>
            <p:spPr bwMode="auto">
              <a:xfrm>
                <a:off x="5238279" y="2883276"/>
                <a:ext cx="3525795" cy="2170981"/>
              </a:xfrm>
              <a:custGeom>
                <a:avLst/>
                <a:gdLst>
                  <a:gd name="connsiteX0" fmla="*/ 0 w 3525715"/>
                  <a:gd name="connsiteY0" fmla="*/ 2171700 h 2171700"/>
                  <a:gd name="connsiteX1" fmla="*/ 1002323 w 3525715"/>
                  <a:gd name="connsiteY1" fmla="*/ 808892 h 2171700"/>
                  <a:gd name="connsiteX2" fmla="*/ 2699238 w 3525715"/>
                  <a:gd name="connsiteY2" fmla="*/ 852854 h 2171700"/>
                  <a:gd name="connsiteX3" fmla="*/ 3525715 w 3525715"/>
                  <a:gd name="connsiteY3" fmla="*/ 0 h 2171700"/>
                </a:gdLst>
                <a:ahLst/>
                <a:cxnLst>
                  <a:cxn ang="0">
                    <a:pos x="connsiteX0" y="connsiteY0"/>
                  </a:cxn>
                  <a:cxn ang="0">
                    <a:pos x="connsiteX1" y="connsiteY1"/>
                  </a:cxn>
                  <a:cxn ang="0">
                    <a:pos x="connsiteX2" y="connsiteY2"/>
                  </a:cxn>
                  <a:cxn ang="0">
                    <a:pos x="connsiteX3" y="connsiteY3"/>
                  </a:cxn>
                </a:cxnLst>
                <a:rect l="l" t="t" r="r" b="b"/>
                <a:pathLst>
                  <a:path w="3525715" h="2171700">
                    <a:moveTo>
                      <a:pt x="0" y="2171700"/>
                    </a:moveTo>
                    <a:cubicBezTo>
                      <a:pt x="276225" y="1600200"/>
                      <a:pt x="552450" y="1028700"/>
                      <a:pt x="1002323" y="808892"/>
                    </a:cubicBezTo>
                    <a:cubicBezTo>
                      <a:pt x="1452196" y="589084"/>
                      <a:pt x="2278673" y="987669"/>
                      <a:pt x="2699238" y="852854"/>
                    </a:cubicBezTo>
                    <a:cubicBezTo>
                      <a:pt x="3119803" y="718039"/>
                      <a:pt x="3322759" y="359019"/>
                      <a:pt x="3525715" y="0"/>
                    </a:cubicBezTo>
                  </a:path>
                </a:pathLst>
              </a:custGeom>
              <a:noFill/>
              <a:ln w="28575" cap="flat" cmpd="sng" algn="ctr">
                <a:solidFill>
                  <a:srgbClr val="DAEDEF">
                    <a:lumMod val="50000"/>
                  </a:srgbClr>
                </a:solidFill>
                <a:prstDash val="solid"/>
                <a:round/>
                <a:headEnd type="none" w="med" len="med"/>
                <a:tailEnd type="non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Narrow" pitchFamily="34" charset="0"/>
                </a:endParaRPr>
              </a:p>
            </p:txBody>
          </p:sp>
          <p:sp>
            <p:nvSpPr>
              <p:cNvPr id="80" name="Freeform 58"/>
              <p:cNvSpPr/>
              <p:nvPr/>
            </p:nvSpPr>
            <p:spPr bwMode="auto">
              <a:xfrm>
                <a:off x="5338291" y="3105452"/>
                <a:ext cx="3525794" cy="2170981"/>
              </a:xfrm>
              <a:custGeom>
                <a:avLst/>
                <a:gdLst>
                  <a:gd name="connsiteX0" fmla="*/ 0 w 3525715"/>
                  <a:gd name="connsiteY0" fmla="*/ 2171700 h 2171700"/>
                  <a:gd name="connsiteX1" fmla="*/ 1002323 w 3525715"/>
                  <a:gd name="connsiteY1" fmla="*/ 808892 h 2171700"/>
                  <a:gd name="connsiteX2" fmla="*/ 2699238 w 3525715"/>
                  <a:gd name="connsiteY2" fmla="*/ 852854 h 2171700"/>
                  <a:gd name="connsiteX3" fmla="*/ 3525715 w 3525715"/>
                  <a:gd name="connsiteY3" fmla="*/ 0 h 2171700"/>
                </a:gdLst>
                <a:ahLst/>
                <a:cxnLst>
                  <a:cxn ang="0">
                    <a:pos x="connsiteX0" y="connsiteY0"/>
                  </a:cxn>
                  <a:cxn ang="0">
                    <a:pos x="connsiteX1" y="connsiteY1"/>
                  </a:cxn>
                  <a:cxn ang="0">
                    <a:pos x="connsiteX2" y="connsiteY2"/>
                  </a:cxn>
                  <a:cxn ang="0">
                    <a:pos x="connsiteX3" y="connsiteY3"/>
                  </a:cxn>
                </a:cxnLst>
                <a:rect l="l" t="t" r="r" b="b"/>
                <a:pathLst>
                  <a:path w="3525715" h="2171700">
                    <a:moveTo>
                      <a:pt x="0" y="2171700"/>
                    </a:moveTo>
                    <a:cubicBezTo>
                      <a:pt x="276225" y="1600200"/>
                      <a:pt x="552450" y="1028700"/>
                      <a:pt x="1002323" y="808892"/>
                    </a:cubicBezTo>
                    <a:cubicBezTo>
                      <a:pt x="1452196" y="589084"/>
                      <a:pt x="2278673" y="987669"/>
                      <a:pt x="2699238" y="852854"/>
                    </a:cubicBezTo>
                    <a:cubicBezTo>
                      <a:pt x="3119803" y="718039"/>
                      <a:pt x="3322759" y="359019"/>
                      <a:pt x="3525715" y="0"/>
                    </a:cubicBezTo>
                  </a:path>
                </a:pathLst>
              </a:custGeom>
              <a:noFill/>
              <a:ln w="28575" cap="flat" cmpd="sng" algn="ctr">
                <a:solidFill>
                  <a:srgbClr val="DAEDEF">
                    <a:lumMod val="50000"/>
                  </a:srgbClr>
                </a:solidFill>
                <a:prstDash val="dash"/>
                <a:round/>
                <a:headEnd type="none" w="med" len="med"/>
                <a:tailEnd type="non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Narrow" pitchFamily="34" charset="0"/>
                </a:endParaRPr>
              </a:p>
            </p:txBody>
          </p:sp>
          <p:sp>
            <p:nvSpPr>
              <p:cNvPr id="81" name="Freeform 59"/>
              <p:cNvSpPr/>
              <p:nvPr/>
            </p:nvSpPr>
            <p:spPr bwMode="auto">
              <a:xfrm>
                <a:off x="5112869" y="2702361"/>
                <a:ext cx="3525794" cy="2170981"/>
              </a:xfrm>
              <a:custGeom>
                <a:avLst/>
                <a:gdLst>
                  <a:gd name="connsiteX0" fmla="*/ 0 w 3525715"/>
                  <a:gd name="connsiteY0" fmla="*/ 2171700 h 2171700"/>
                  <a:gd name="connsiteX1" fmla="*/ 1002323 w 3525715"/>
                  <a:gd name="connsiteY1" fmla="*/ 808892 h 2171700"/>
                  <a:gd name="connsiteX2" fmla="*/ 2699238 w 3525715"/>
                  <a:gd name="connsiteY2" fmla="*/ 852854 h 2171700"/>
                  <a:gd name="connsiteX3" fmla="*/ 3525715 w 3525715"/>
                  <a:gd name="connsiteY3" fmla="*/ 0 h 2171700"/>
                </a:gdLst>
                <a:ahLst/>
                <a:cxnLst>
                  <a:cxn ang="0">
                    <a:pos x="connsiteX0" y="connsiteY0"/>
                  </a:cxn>
                  <a:cxn ang="0">
                    <a:pos x="connsiteX1" y="connsiteY1"/>
                  </a:cxn>
                  <a:cxn ang="0">
                    <a:pos x="connsiteX2" y="connsiteY2"/>
                  </a:cxn>
                  <a:cxn ang="0">
                    <a:pos x="connsiteX3" y="connsiteY3"/>
                  </a:cxn>
                </a:cxnLst>
                <a:rect l="l" t="t" r="r" b="b"/>
                <a:pathLst>
                  <a:path w="3525715" h="2171700">
                    <a:moveTo>
                      <a:pt x="0" y="2171700"/>
                    </a:moveTo>
                    <a:cubicBezTo>
                      <a:pt x="276225" y="1600200"/>
                      <a:pt x="552450" y="1028700"/>
                      <a:pt x="1002323" y="808892"/>
                    </a:cubicBezTo>
                    <a:cubicBezTo>
                      <a:pt x="1452196" y="589084"/>
                      <a:pt x="2278673" y="987669"/>
                      <a:pt x="2699238" y="852854"/>
                    </a:cubicBezTo>
                    <a:cubicBezTo>
                      <a:pt x="3119803" y="718039"/>
                      <a:pt x="3322759" y="359019"/>
                      <a:pt x="3525715" y="0"/>
                    </a:cubicBezTo>
                  </a:path>
                </a:pathLst>
              </a:custGeom>
              <a:noFill/>
              <a:ln w="28575" cap="flat" cmpd="sng" algn="ctr">
                <a:solidFill>
                  <a:srgbClr val="DAEDEF">
                    <a:lumMod val="50000"/>
                  </a:srgbClr>
                </a:solidFill>
                <a:prstDash val="dash"/>
                <a:round/>
                <a:headEnd type="none" w="med" len="med"/>
                <a:tailEnd type="none" w="med" len="med"/>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Narrow" pitchFamily="34" charset="0"/>
                </a:endParaRPr>
              </a:p>
            </p:txBody>
          </p:sp>
        </p:grpSp>
      </p:grpSp>
      <p:sp>
        <p:nvSpPr>
          <p:cNvPr id="100" name="TextBox 81"/>
          <p:cNvSpPr txBox="1"/>
          <p:nvPr/>
        </p:nvSpPr>
        <p:spPr>
          <a:xfrm>
            <a:off x="8619095" y="2330793"/>
            <a:ext cx="2287806" cy="369332"/>
          </a:xfrm>
          <a:prstGeom prst="rect">
            <a:avLst/>
          </a:prstGeom>
          <a:noFill/>
        </p:spPr>
        <p:txBody>
          <a:bodyPr wrap="none" rtlCol="0">
            <a:spAutoFit/>
          </a:bodyPr>
          <a:lstStyle/>
          <a:p>
            <a:r>
              <a:rPr lang="nl-NL" b="1" dirty="0" err="1" smtClean="0">
                <a:solidFill>
                  <a:srgbClr val="4597A0"/>
                </a:solidFill>
              </a:rPr>
              <a:t>Decision</a:t>
            </a:r>
            <a:r>
              <a:rPr lang="nl-NL" b="1" dirty="0" smtClean="0">
                <a:solidFill>
                  <a:srgbClr val="4597A0"/>
                </a:solidFill>
              </a:rPr>
              <a:t> </a:t>
            </a:r>
            <a:r>
              <a:rPr lang="nl-NL" b="1" dirty="0" err="1" smtClean="0">
                <a:solidFill>
                  <a:srgbClr val="4597A0"/>
                </a:solidFill>
              </a:rPr>
              <a:t>boundary</a:t>
            </a:r>
            <a:endParaRPr lang="en-US" b="1" dirty="0">
              <a:solidFill>
                <a:srgbClr val="4597A0"/>
              </a:solidFill>
            </a:endParaRPr>
          </a:p>
        </p:txBody>
      </p:sp>
      <p:sp>
        <p:nvSpPr>
          <p:cNvPr id="115" name="TextBox 160"/>
          <p:cNvSpPr txBox="1"/>
          <p:nvPr/>
        </p:nvSpPr>
        <p:spPr>
          <a:xfrm rot="16200000">
            <a:off x="2068553" y="3483671"/>
            <a:ext cx="787395" cy="369332"/>
          </a:xfrm>
          <a:prstGeom prst="rect">
            <a:avLst/>
          </a:prstGeom>
          <a:noFill/>
        </p:spPr>
        <p:txBody>
          <a:bodyPr wrap="none" rtlCol="0">
            <a:spAutoFit/>
          </a:bodyPr>
          <a:lstStyle/>
          <a:p>
            <a:r>
              <a:rPr lang="nl-NL" b="1" dirty="0" err="1" smtClean="0"/>
              <a:t>Color</a:t>
            </a:r>
            <a:endParaRPr lang="en-US" b="1" dirty="0"/>
          </a:p>
        </p:txBody>
      </p:sp>
      <p:sp>
        <p:nvSpPr>
          <p:cNvPr id="116" name="TextBox 161"/>
          <p:cNvSpPr txBox="1"/>
          <p:nvPr/>
        </p:nvSpPr>
        <p:spPr>
          <a:xfrm>
            <a:off x="5250207" y="5241799"/>
            <a:ext cx="1005403" cy="369332"/>
          </a:xfrm>
          <a:prstGeom prst="rect">
            <a:avLst/>
          </a:prstGeom>
          <a:noFill/>
        </p:spPr>
        <p:txBody>
          <a:bodyPr wrap="none" rtlCol="0">
            <a:spAutoFit/>
          </a:bodyPr>
          <a:lstStyle/>
          <a:p>
            <a:r>
              <a:rPr lang="nl-NL" b="1" dirty="0" smtClean="0"/>
              <a:t>Texture</a:t>
            </a:r>
            <a:endParaRPr lang="en-US" b="1" dirty="0"/>
          </a:p>
        </p:txBody>
      </p:sp>
      <p:sp>
        <p:nvSpPr>
          <p:cNvPr id="44" name="Isosceles Triangle 21"/>
          <p:cNvSpPr>
            <a:spLocks noChangeArrowheads="1"/>
          </p:cNvSpPr>
          <p:nvPr/>
        </p:nvSpPr>
        <p:spPr bwMode="auto">
          <a:xfrm>
            <a:off x="4825372" y="2395602"/>
            <a:ext cx="424835" cy="239715"/>
          </a:xfrm>
          <a:prstGeom prst="star5">
            <a:avLst/>
          </a:prstGeom>
          <a:solidFill>
            <a:srgbClr val="FFC000"/>
          </a:solidFill>
          <a:ln w="28575" algn="ctr">
            <a:solidFill>
              <a:srgbClr val="000000"/>
            </a:solidFill>
            <a:round/>
            <a:headEnd/>
            <a:tailEnd/>
          </a:ln>
        </p:spPr>
        <p:txBody>
          <a:bodyPr/>
          <a:lstStyle>
            <a:lvl1pPr>
              <a:spcBef>
                <a:spcPct val="20000"/>
              </a:spcBef>
              <a:buFont typeface="Symbol" panose="05050102010706020507" pitchFamily="18" charset="2"/>
              <a:buChar char="*"/>
              <a:defRPr sz="3200" b="1">
                <a:solidFill>
                  <a:schemeClr val="tx1"/>
                </a:solidFill>
                <a:latin typeface="Arial Narrow" panose="020B0606020202030204" pitchFamily="34" charset="0"/>
              </a:defRPr>
            </a:lvl1pPr>
            <a:lvl2pPr marL="742950" indent="-285750">
              <a:spcBef>
                <a:spcPct val="20000"/>
              </a:spcBef>
              <a:buChar char="–"/>
              <a:defRPr sz="2800">
                <a:solidFill>
                  <a:schemeClr val="tx1"/>
                </a:solidFill>
                <a:latin typeface="Arial Narrow" panose="020B0606020202030204" pitchFamily="34" charset="0"/>
              </a:defRPr>
            </a:lvl2pPr>
            <a:lvl3pPr marL="1143000" indent="-228600">
              <a:spcBef>
                <a:spcPct val="20000"/>
              </a:spcBef>
              <a:buChar char="•"/>
              <a:defRPr sz="2400">
                <a:solidFill>
                  <a:schemeClr val="tx1"/>
                </a:solidFill>
                <a:latin typeface="Arial Narrow" panose="020B0606020202030204" pitchFamily="34" charset="0"/>
              </a:defRPr>
            </a:lvl3pPr>
            <a:lvl4pPr marL="1600200" indent="-228600">
              <a:spcBef>
                <a:spcPct val="20000"/>
              </a:spcBef>
              <a:buChar char="–"/>
              <a:defRPr sz="2000">
                <a:solidFill>
                  <a:schemeClr val="tx1"/>
                </a:solidFill>
                <a:latin typeface="Arial Narrow" panose="020B0606020202030204" pitchFamily="34" charset="0"/>
              </a:defRPr>
            </a:lvl4pPr>
            <a:lvl5pPr marL="2057400" indent="-228600">
              <a:spcBef>
                <a:spcPct val="20000"/>
              </a:spcBef>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Arial Narrow" panose="020B0606020202030204" pitchFamily="34" charset="0"/>
            </a:endParaRPr>
          </a:p>
        </p:txBody>
      </p:sp>
      <p:sp>
        <p:nvSpPr>
          <p:cNvPr id="17" name="TextBox 152"/>
          <p:cNvSpPr txBox="1"/>
          <p:nvPr/>
        </p:nvSpPr>
        <p:spPr>
          <a:xfrm>
            <a:off x="5730727" y="1638986"/>
            <a:ext cx="4920340" cy="369332"/>
          </a:xfrm>
          <a:prstGeom prst="rect">
            <a:avLst/>
          </a:prstGeom>
          <a:noFill/>
        </p:spPr>
        <p:txBody>
          <a:bodyPr wrap="square" rtlCol="0">
            <a:spAutoFit/>
          </a:bodyPr>
          <a:lstStyle/>
          <a:p>
            <a:r>
              <a:rPr lang="nl-NL" b="1" dirty="0" err="1" smtClean="0"/>
              <a:t>Prediction</a:t>
            </a:r>
            <a:r>
              <a:rPr lang="nl-NL" b="1" dirty="0" smtClean="0"/>
              <a:t> </a:t>
            </a:r>
            <a:r>
              <a:rPr lang="nl-NL" b="1" dirty="0" err="1" smtClean="0"/>
              <a:t>by</a:t>
            </a:r>
            <a:r>
              <a:rPr lang="nl-NL" b="1" dirty="0" smtClean="0"/>
              <a:t> </a:t>
            </a:r>
            <a:r>
              <a:rPr lang="nl-NL" b="1" dirty="0" err="1" smtClean="0"/>
              <a:t>algorithm</a:t>
            </a:r>
            <a:r>
              <a:rPr lang="nl-NL" b="1" dirty="0" smtClean="0"/>
              <a:t>: </a:t>
            </a:r>
            <a:r>
              <a:rPr lang="nl-NL" b="1" dirty="0" err="1" smtClean="0"/>
              <a:t>Neoplasia</a:t>
            </a:r>
            <a:endParaRPr lang="en-US" b="1" dirty="0"/>
          </a:p>
        </p:txBody>
      </p:sp>
      <p:cxnSp>
        <p:nvCxnSpPr>
          <p:cNvPr id="18" name="Rechte verbindingslijn met pijl 17"/>
          <p:cNvCxnSpPr/>
          <p:nvPr/>
        </p:nvCxnSpPr>
        <p:spPr>
          <a:xfrm flipV="1">
            <a:off x="5260963" y="2008318"/>
            <a:ext cx="469764" cy="3177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2646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accent4"/>
                </a:solidFill>
              </a:rPr>
              <a:t>Early cancer detection in Barrett’s esophagus</a:t>
            </a:r>
            <a:endParaRPr lang="en-US">
              <a:solidFill>
                <a:schemeClr val="accent4"/>
              </a:solidFill>
            </a:endParaRPr>
          </a:p>
        </p:txBody>
      </p:sp>
      <p:sp>
        <p:nvSpPr>
          <p:cNvPr id="4" name="Footer Placeholder 3"/>
          <p:cNvSpPr>
            <a:spLocks noGrp="1"/>
          </p:cNvSpPr>
          <p:nvPr>
            <p:ph type="ftr" sz="quarter" idx="4294967295"/>
          </p:nvPr>
        </p:nvSpPr>
        <p:spPr>
          <a:xfrm>
            <a:off x="1318905" y="6363175"/>
            <a:ext cx="8971508" cy="468000"/>
          </a:xfrm>
          <a:prstGeom prst="rect">
            <a:avLst/>
          </a:prstGeom>
        </p:spPr>
        <p:txBody>
          <a:bodyPr lIns="121917" tIns="60958" rIns="121917" bIns="60958"/>
          <a:lstStyle/>
          <a:p>
            <a:r>
              <a:rPr lang="nl-NL" smtClean="0"/>
              <a:t>CAD in endoscopy: wat kunnen wij verwachten van AI in de beoordeling van endoscopische beelden?</a:t>
            </a:r>
            <a:endParaRPr lang="en-US" dirty="0"/>
          </a:p>
        </p:txBody>
      </p:sp>
      <p:sp>
        <p:nvSpPr>
          <p:cNvPr id="7" name="Rectangle 6"/>
          <p:cNvSpPr/>
          <p:nvPr/>
        </p:nvSpPr>
        <p:spPr>
          <a:xfrm>
            <a:off x="0" y="-3417"/>
            <a:ext cx="12192000" cy="2972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r"/>
            <a:r>
              <a:rPr lang="en-US" sz="2100"/>
              <a:t>CAD of early Barrett’s neoplasia</a:t>
            </a: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267" y="1653834"/>
            <a:ext cx="1818477" cy="1462500"/>
          </a:xfrm>
          <a:prstGeom prst="rect">
            <a:avLst/>
          </a:prstGeom>
        </p:spPr>
      </p:pic>
      <p:grpSp>
        <p:nvGrpSpPr>
          <p:cNvPr id="37" name="Group 36"/>
          <p:cNvGrpSpPr>
            <a:grpSpLocks noChangeAspect="1"/>
          </p:cNvGrpSpPr>
          <p:nvPr/>
        </p:nvGrpSpPr>
        <p:grpSpPr>
          <a:xfrm>
            <a:off x="9967664" y="1653834"/>
            <a:ext cx="1818477" cy="1462500"/>
            <a:chOff x="8704132" y="2295331"/>
            <a:chExt cx="2549656" cy="1912242"/>
          </a:xfrm>
        </p:grpSpPr>
        <p:pic>
          <p:nvPicPr>
            <p:cNvPr id="61" name="Picture 60"/>
            <p:cNvPicPr>
              <a:picLocks noChangeAspect="1"/>
            </p:cNvPicPr>
            <p:nvPr/>
          </p:nvPicPr>
          <p:blipFill>
            <a:blip r:embed="rId4"/>
            <a:stretch>
              <a:fillRect/>
            </a:stretch>
          </p:blipFill>
          <p:spPr>
            <a:xfrm>
              <a:off x="8704132" y="2295331"/>
              <a:ext cx="2549656" cy="1912242"/>
            </a:xfrm>
            <a:prstGeom prst="rect">
              <a:avLst/>
            </a:prstGeom>
          </p:spPr>
        </p:pic>
        <p:sp>
          <p:nvSpPr>
            <p:cNvPr id="62" name="Freeform 61"/>
            <p:cNvSpPr/>
            <p:nvPr/>
          </p:nvSpPr>
          <p:spPr>
            <a:xfrm>
              <a:off x="10348913" y="2324100"/>
              <a:ext cx="790575" cy="1195388"/>
            </a:xfrm>
            <a:custGeom>
              <a:avLst/>
              <a:gdLst>
                <a:gd name="connsiteX0" fmla="*/ 0 w 790575"/>
                <a:gd name="connsiteY0" fmla="*/ 640556 h 1195388"/>
                <a:gd name="connsiteX1" fmla="*/ 71437 w 790575"/>
                <a:gd name="connsiteY1" fmla="*/ 754856 h 1195388"/>
                <a:gd name="connsiteX2" fmla="*/ 104775 w 790575"/>
                <a:gd name="connsiteY2" fmla="*/ 769144 h 1195388"/>
                <a:gd name="connsiteX3" fmla="*/ 126206 w 790575"/>
                <a:gd name="connsiteY3" fmla="*/ 795338 h 1195388"/>
                <a:gd name="connsiteX4" fmla="*/ 154781 w 790575"/>
                <a:gd name="connsiteY4" fmla="*/ 833438 h 1195388"/>
                <a:gd name="connsiteX5" fmla="*/ 171450 w 790575"/>
                <a:gd name="connsiteY5" fmla="*/ 857250 h 1195388"/>
                <a:gd name="connsiteX6" fmla="*/ 180975 w 790575"/>
                <a:gd name="connsiteY6" fmla="*/ 883444 h 1195388"/>
                <a:gd name="connsiteX7" fmla="*/ 188118 w 790575"/>
                <a:gd name="connsiteY7" fmla="*/ 912019 h 1195388"/>
                <a:gd name="connsiteX8" fmla="*/ 190500 w 790575"/>
                <a:gd name="connsiteY8" fmla="*/ 942975 h 1195388"/>
                <a:gd name="connsiteX9" fmla="*/ 190500 w 790575"/>
                <a:gd name="connsiteY9" fmla="*/ 942975 h 1195388"/>
                <a:gd name="connsiteX10" fmla="*/ 176212 w 790575"/>
                <a:gd name="connsiteY10" fmla="*/ 976313 h 1195388"/>
                <a:gd name="connsiteX11" fmla="*/ 154781 w 790575"/>
                <a:gd name="connsiteY11" fmla="*/ 995363 h 1195388"/>
                <a:gd name="connsiteX12" fmla="*/ 145256 w 790575"/>
                <a:gd name="connsiteY12" fmla="*/ 1019175 h 1195388"/>
                <a:gd name="connsiteX13" fmla="*/ 140493 w 790575"/>
                <a:gd name="connsiteY13" fmla="*/ 1050131 h 1195388"/>
                <a:gd name="connsiteX14" fmla="*/ 140493 w 790575"/>
                <a:gd name="connsiteY14" fmla="*/ 1081088 h 1195388"/>
                <a:gd name="connsiteX15" fmla="*/ 145256 w 790575"/>
                <a:gd name="connsiteY15" fmla="*/ 1107281 h 1195388"/>
                <a:gd name="connsiteX16" fmla="*/ 147637 w 790575"/>
                <a:gd name="connsiteY16" fmla="*/ 1133475 h 1195388"/>
                <a:gd name="connsiteX17" fmla="*/ 147637 w 790575"/>
                <a:gd name="connsiteY17" fmla="*/ 1159669 h 1195388"/>
                <a:gd name="connsiteX18" fmla="*/ 150018 w 790575"/>
                <a:gd name="connsiteY18" fmla="*/ 1181100 h 1195388"/>
                <a:gd name="connsiteX19" fmla="*/ 230981 w 790575"/>
                <a:gd name="connsiteY19" fmla="*/ 1195388 h 1195388"/>
                <a:gd name="connsiteX20" fmla="*/ 314325 w 790575"/>
                <a:gd name="connsiteY20" fmla="*/ 1145381 h 1195388"/>
                <a:gd name="connsiteX21" fmla="*/ 359568 w 790575"/>
                <a:gd name="connsiteY21" fmla="*/ 1112044 h 1195388"/>
                <a:gd name="connsiteX22" fmla="*/ 383381 w 790575"/>
                <a:gd name="connsiteY22" fmla="*/ 1092994 h 1195388"/>
                <a:gd name="connsiteX23" fmla="*/ 383381 w 790575"/>
                <a:gd name="connsiteY23" fmla="*/ 1059656 h 1195388"/>
                <a:gd name="connsiteX24" fmla="*/ 440531 w 790575"/>
                <a:gd name="connsiteY24" fmla="*/ 1040606 h 1195388"/>
                <a:gd name="connsiteX25" fmla="*/ 471487 w 790575"/>
                <a:gd name="connsiteY25" fmla="*/ 1026319 h 1195388"/>
                <a:gd name="connsiteX26" fmla="*/ 509587 w 790575"/>
                <a:gd name="connsiteY26" fmla="*/ 997744 h 1195388"/>
                <a:gd name="connsiteX27" fmla="*/ 561975 w 790575"/>
                <a:gd name="connsiteY27" fmla="*/ 964406 h 1195388"/>
                <a:gd name="connsiteX28" fmla="*/ 576262 w 790575"/>
                <a:gd name="connsiteY28" fmla="*/ 957263 h 1195388"/>
                <a:gd name="connsiteX29" fmla="*/ 611981 w 790575"/>
                <a:gd name="connsiteY29" fmla="*/ 957263 h 1195388"/>
                <a:gd name="connsiteX30" fmla="*/ 669131 w 790575"/>
                <a:gd name="connsiteY30" fmla="*/ 959644 h 1195388"/>
                <a:gd name="connsiteX31" fmla="*/ 719137 w 790575"/>
                <a:gd name="connsiteY31" fmla="*/ 945356 h 1195388"/>
                <a:gd name="connsiteX32" fmla="*/ 745331 w 790575"/>
                <a:gd name="connsiteY32" fmla="*/ 923925 h 1195388"/>
                <a:gd name="connsiteX33" fmla="*/ 769143 w 790575"/>
                <a:gd name="connsiteY33" fmla="*/ 862013 h 1195388"/>
                <a:gd name="connsiteX34" fmla="*/ 781050 w 790575"/>
                <a:gd name="connsiteY34" fmla="*/ 823913 h 1195388"/>
                <a:gd name="connsiteX35" fmla="*/ 790575 w 790575"/>
                <a:gd name="connsiteY35" fmla="*/ 788194 h 1195388"/>
                <a:gd name="connsiteX36" fmla="*/ 788193 w 790575"/>
                <a:gd name="connsiteY36" fmla="*/ 731044 h 1195388"/>
                <a:gd name="connsiteX37" fmla="*/ 778668 w 790575"/>
                <a:gd name="connsiteY37" fmla="*/ 659606 h 1195388"/>
                <a:gd name="connsiteX38" fmla="*/ 762000 w 790575"/>
                <a:gd name="connsiteY38" fmla="*/ 619125 h 1195388"/>
                <a:gd name="connsiteX39" fmla="*/ 745331 w 790575"/>
                <a:gd name="connsiteY39" fmla="*/ 571500 h 1195388"/>
                <a:gd name="connsiteX40" fmla="*/ 721518 w 790575"/>
                <a:gd name="connsiteY40" fmla="*/ 483394 h 1195388"/>
                <a:gd name="connsiteX41" fmla="*/ 681037 w 790575"/>
                <a:gd name="connsiteY41" fmla="*/ 395288 h 1195388"/>
                <a:gd name="connsiteX42" fmla="*/ 638175 w 790575"/>
                <a:gd name="connsiteY42" fmla="*/ 328613 h 1195388"/>
                <a:gd name="connsiteX43" fmla="*/ 569118 w 790575"/>
                <a:gd name="connsiteY43" fmla="*/ 230981 h 1195388"/>
                <a:gd name="connsiteX44" fmla="*/ 502443 w 790575"/>
                <a:gd name="connsiteY44" fmla="*/ 152400 h 1195388"/>
                <a:gd name="connsiteX45" fmla="*/ 450056 w 790575"/>
                <a:gd name="connsiteY45" fmla="*/ 95250 h 1195388"/>
                <a:gd name="connsiteX46" fmla="*/ 390525 w 790575"/>
                <a:gd name="connsiteY46" fmla="*/ 40481 h 1195388"/>
                <a:gd name="connsiteX47" fmla="*/ 309562 w 790575"/>
                <a:gd name="connsiteY47" fmla="*/ 2381 h 1195388"/>
                <a:gd name="connsiteX48" fmla="*/ 261937 w 790575"/>
                <a:gd name="connsiteY48" fmla="*/ 0 h 1195388"/>
                <a:gd name="connsiteX49" fmla="*/ 190500 w 790575"/>
                <a:gd name="connsiteY49" fmla="*/ 2381 h 1195388"/>
                <a:gd name="connsiteX50" fmla="*/ 169068 w 790575"/>
                <a:gd name="connsiteY50" fmla="*/ 14288 h 1195388"/>
                <a:gd name="connsiteX51" fmla="*/ 157162 w 790575"/>
                <a:gd name="connsiteY51" fmla="*/ 28575 h 1195388"/>
                <a:gd name="connsiteX52" fmla="*/ 145256 w 790575"/>
                <a:gd name="connsiteY52" fmla="*/ 54769 h 1195388"/>
                <a:gd name="connsiteX53" fmla="*/ 121443 w 790575"/>
                <a:gd name="connsiteY53" fmla="*/ 90488 h 1195388"/>
                <a:gd name="connsiteX54" fmla="*/ 111918 w 790575"/>
                <a:gd name="connsiteY54" fmla="*/ 123825 h 1195388"/>
                <a:gd name="connsiteX55" fmla="*/ 109537 w 790575"/>
                <a:gd name="connsiteY55" fmla="*/ 150019 h 1195388"/>
                <a:gd name="connsiteX56" fmla="*/ 111918 w 790575"/>
                <a:gd name="connsiteY56" fmla="*/ 197644 h 1195388"/>
                <a:gd name="connsiteX57" fmla="*/ 111918 w 790575"/>
                <a:gd name="connsiteY57" fmla="*/ 230981 h 1195388"/>
                <a:gd name="connsiteX58" fmla="*/ 102393 w 790575"/>
                <a:gd name="connsiteY58" fmla="*/ 247650 h 1195388"/>
                <a:gd name="connsiteX59" fmla="*/ 97631 w 790575"/>
                <a:gd name="connsiteY59" fmla="*/ 283369 h 1195388"/>
                <a:gd name="connsiteX60" fmla="*/ 88106 w 790575"/>
                <a:gd name="connsiteY60" fmla="*/ 309563 h 1195388"/>
                <a:gd name="connsiteX61" fmla="*/ 73818 w 790575"/>
                <a:gd name="connsiteY61" fmla="*/ 347663 h 1195388"/>
                <a:gd name="connsiteX62" fmla="*/ 64293 w 790575"/>
                <a:gd name="connsiteY62" fmla="*/ 371475 h 1195388"/>
                <a:gd name="connsiteX63" fmla="*/ 52387 w 790575"/>
                <a:gd name="connsiteY63" fmla="*/ 402431 h 1195388"/>
                <a:gd name="connsiteX64" fmla="*/ 42862 w 790575"/>
                <a:gd name="connsiteY64" fmla="*/ 454819 h 1195388"/>
                <a:gd name="connsiteX65" fmla="*/ 23812 w 790575"/>
                <a:gd name="connsiteY65" fmla="*/ 504825 h 1195388"/>
                <a:gd name="connsiteX66" fmla="*/ 11906 w 790575"/>
                <a:gd name="connsiteY66" fmla="*/ 531019 h 1195388"/>
                <a:gd name="connsiteX67" fmla="*/ 0 w 790575"/>
                <a:gd name="connsiteY67" fmla="*/ 640556 h 119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90575" h="1195388">
                  <a:moveTo>
                    <a:pt x="0" y="640556"/>
                  </a:moveTo>
                  <a:lnTo>
                    <a:pt x="71437" y="754856"/>
                  </a:lnTo>
                  <a:lnTo>
                    <a:pt x="104775" y="769144"/>
                  </a:lnTo>
                  <a:lnTo>
                    <a:pt x="126206" y="795338"/>
                  </a:lnTo>
                  <a:lnTo>
                    <a:pt x="154781" y="833438"/>
                  </a:lnTo>
                  <a:lnTo>
                    <a:pt x="171450" y="857250"/>
                  </a:lnTo>
                  <a:lnTo>
                    <a:pt x="180975" y="883444"/>
                  </a:lnTo>
                  <a:lnTo>
                    <a:pt x="188118" y="912019"/>
                  </a:lnTo>
                  <a:lnTo>
                    <a:pt x="190500" y="942975"/>
                  </a:lnTo>
                  <a:lnTo>
                    <a:pt x="190500" y="942975"/>
                  </a:lnTo>
                  <a:lnTo>
                    <a:pt x="176212" y="976313"/>
                  </a:lnTo>
                  <a:lnTo>
                    <a:pt x="154781" y="995363"/>
                  </a:lnTo>
                  <a:lnTo>
                    <a:pt x="145256" y="1019175"/>
                  </a:lnTo>
                  <a:lnTo>
                    <a:pt x="140493" y="1050131"/>
                  </a:lnTo>
                  <a:lnTo>
                    <a:pt x="140493" y="1081088"/>
                  </a:lnTo>
                  <a:lnTo>
                    <a:pt x="145256" y="1107281"/>
                  </a:lnTo>
                  <a:lnTo>
                    <a:pt x="147637" y="1133475"/>
                  </a:lnTo>
                  <a:lnTo>
                    <a:pt x="147637" y="1159669"/>
                  </a:lnTo>
                  <a:lnTo>
                    <a:pt x="150018" y="1181100"/>
                  </a:lnTo>
                  <a:lnTo>
                    <a:pt x="230981" y="1195388"/>
                  </a:lnTo>
                  <a:lnTo>
                    <a:pt x="314325" y="1145381"/>
                  </a:lnTo>
                  <a:lnTo>
                    <a:pt x="359568" y="1112044"/>
                  </a:lnTo>
                  <a:lnTo>
                    <a:pt x="383381" y="1092994"/>
                  </a:lnTo>
                  <a:lnTo>
                    <a:pt x="383381" y="1059656"/>
                  </a:lnTo>
                  <a:lnTo>
                    <a:pt x="440531" y="1040606"/>
                  </a:lnTo>
                  <a:lnTo>
                    <a:pt x="471487" y="1026319"/>
                  </a:lnTo>
                  <a:lnTo>
                    <a:pt x="509587" y="997744"/>
                  </a:lnTo>
                  <a:lnTo>
                    <a:pt x="561975" y="964406"/>
                  </a:lnTo>
                  <a:lnTo>
                    <a:pt x="576262" y="957263"/>
                  </a:lnTo>
                  <a:lnTo>
                    <a:pt x="611981" y="957263"/>
                  </a:lnTo>
                  <a:lnTo>
                    <a:pt x="669131" y="959644"/>
                  </a:lnTo>
                  <a:lnTo>
                    <a:pt x="719137" y="945356"/>
                  </a:lnTo>
                  <a:lnTo>
                    <a:pt x="745331" y="923925"/>
                  </a:lnTo>
                  <a:lnTo>
                    <a:pt x="769143" y="862013"/>
                  </a:lnTo>
                  <a:lnTo>
                    <a:pt x="781050" y="823913"/>
                  </a:lnTo>
                  <a:lnTo>
                    <a:pt x="790575" y="788194"/>
                  </a:lnTo>
                  <a:lnTo>
                    <a:pt x="788193" y="731044"/>
                  </a:lnTo>
                  <a:lnTo>
                    <a:pt x="778668" y="659606"/>
                  </a:lnTo>
                  <a:lnTo>
                    <a:pt x="762000" y="619125"/>
                  </a:lnTo>
                  <a:lnTo>
                    <a:pt x="745331" y="571500"/>
                  </a:lnTo>
                  <a:lnTo>
                    <a:pt x="721518" y="483394"/>
                  </a:lnTo>
                  <a:lnTo>
                    <a:pt x="681037" y="395288"/>
                  </a:lnTo>
                  <a:lnTo>
                    <a:pt x="638175" y="328613"/>
                  </a:lnTo>
                  <a:lnTo>
                    <a:pt x="569118" y="230981"/>
                  </a:lnTo>
                  <a:lnTo>
                    <a:pt x="502443" y="152400"/>
                  </a:lnTo>
                  <a:lnTo>
                    <a:pt x="450056" y="95250"/>
                  </a:lnTo>
                  <a:lnTo>
                    <a:pt x="390525" y="40481"/>
                  </a:lnTo>
                  <a:lnTo>
                    <a:pt x="309562" y="2381"/>
                  </a:lnTo>
                  <a:lnTo>
                    <a:pt x="261937" y="0"/>
                  </a:lnTo>
                  <a:lnTo>
                    <a:pt x="190500" y="2381"/>
                  </a:lnTo>
                  <a:lnTo>
                    <a:pt x="169068" y="14288"/>
                  </a:lnTo>
                  <a:lnTo>
                    <a:pt x="157162" y="28575"/>
                  </a:lnTo>
                  <a:lnTo>
                    <a:pt x="145256" y="54769"/>
                  </a:lnTo>
                  <a:lnTo>
                    <a:pt x="121443" y="90488"/>
                  </a:lnTo>
                  <a:lnTo>
                    <a:pt x="111918" y="123825"/>
                  </a:lnTo>
                  <a:lnTo>
                    <a:pt x="109537" y="150019"/>
                  </a:lnTo>
                  <a:lnTo>
                    <a:pt x="111918" y="197644"/>
                  </a:lnTo>
                  <a:lnTo>
                    <a:pt x="111918" y="230981"/>
                  </a:lnTo>
                  <a:lnTo>
                    <a:pt x="102393" y="247650"/>
                  </a:lnTo>
                  <a:lnTo>
                    <a:pt x="97631" y="283369"/>
                  </a:lnTo>
                  <a:lnTo>
                    <a:pt x="88106" y="309563"/>
                  </a:lnTo>
                  <a:lnTo>
                    <a:pt x="73818" y="347663"/>
                  </a:lnTo>
                  <a:lnTo>
                    <a:pt x="64293" y="371475"/>
                  </a:lnTo>
                  <a:lnTo>
                    <a:pt x="52387" y="402431"/>
                  </a:lnTo>
                  <a:lnTo>
                    <a:pt x="42862" y="454819"/>
                  </a:lnTo>
                  <a:lnTo>
                    <a:pt x="23812" y="504825"/>
                  </a:lnTo>
                  <a:lnTo>
                    <a:pt x="11906" y="531019"/>
                  </a:lnTo>
                  <a:lnTo>
                    <a:pt x="0" y="640556"/>
                  </a:lnTo>
                  <a:close/>
                </a:path>
              </a:pathLst>
            </a:custGeom>
            <a:solidFill>
              <a:schemeClr val="accent6">
                <a:lumMod val="60000"/>
                <a:lumOff val="40000"/>
                <a:alpha val="2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p:cNvGrpSpPr/>
          <p:nvPr/>
        </p:nvGrpSpPr>
        <p:grpSpPr>
          <a:xfrm>
            <a:off x="6021640" y="1848582"/>
            <a:ext cx="3726344" cy="1073001"/>
            <a:chOff x="5818413" y="2358313"/>
            <a:chExt cx="3860800" cy="1036735"/>
          </a:xfrm>
        </p:grpSpPr>
        <p:cxnSp>
          <p:nvCxnSpPr>
            <p:cNvPr id="57" name="Straight Arrow Connector 56"/>
            <p:cNvCxnSpPr/>
            <p:nvPr/>
          </p:nvCxnSpPr>
          <p:spPr>
            <a:xfrm>
              <a:off x="5818413" y="2876681"/>
              <a:ext cx="584200" cy="0"/>
            </a:xfrm>
            <a:prstGeom prst="straightConnector1">
              <a:avLst/>
            </a:prstGeom>
            <a:ln w="38100">
              <a:solidFill>
                <a:srgbClr val="3D495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6598114" y="2358313"/>
              <a:ext cx="3081099" cy="1036735"/>
              <a:chOff x="6598114" y="2358313"/>
              <a:chExt cx="3081099" cy="1036735"/>
            </a:xfrm>
          </p:grpSpPr>
          <p:sp>
            <p:nvSpPr>
              <p:cNvPr id="59" name="Rounded Rectangle 58"/>
              <p:cNvSpPr/>
              <p:nvPr/>
            </p:nvSpPr>
            <p:spPr>
              <a:xfrm>
                <a:off x="6598114" y="2358313"/>
                <a:ext cx="2330639" cy="1036735"/>
              </a:xfrm>
              <a:prstGeom prst="roundRect">
                <a:avLst/>
              </a:prstGeom>
              <a:ln w="28575">
                <a:solidFill>
                  <a:srgbClr val="3D495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mtClean="0">
                    <a:latin typeface="Segoe UI Semilight" panose="020B0402040204020203" pitchFamily="34" charset="0"/>
                    <a:cs typeface="Segoe UI Semilight" panose="020B0402040204020203" pitchFamily="34" charset="0"/>
                  </a:rPr>
                  <a:t>Make decision</a:t>
                </a:r>
                <a:endParaRPr lang="en-US" dirty="0">
                  <a:latin typeface="Segoe UI Semilight" panose="020B0402040204020203" pitchFamily="34" charset="0"/>
                  <a:cs typeface="Segoe UI Semilight" panose="020B0402040204020203" pitchFamily="34" charset="0"/>
                </a:endParaRPr>
              </a:p>
            </p:txBody>
          </p:sp>
          <p:cxnSp>
            <p:nvCxnSpPr>
              <p:cNvPr id="60" name="Straight Arrow Connector 59"/>
              <p:cNvCxnSpPr/>
              <p:nvPr/>
            </p:nvCxnSpPr>
            <p:spPr>
              <a:xfrm>
                <a:off x="9171213" y="2876681"/>
                <a:ext cx="508000" cy="0"/>
              </a:xfrm>
              <a:prstGeom prst="straightConnector1">
                <a:avLst/>
              </a:prstGeom>
              <a:ln w="38100">
                <a:solidFill>
                  <a:srgbClr val="3D495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39" name="Group 38"/>
          <p:cNvGrpSpPr/>
          <p:nvPr/>
        </p:nvGrpSpPr>
        <p:grpSpPr>
          <a:xfrm>
            <a:off x="533058" y="3432242"/>
            <a:ext cx="3233164" cy="2420184"/>
            <a:chOff x="131789" y="3888446"/>
            <a:chExt cx="3349824" cy="2338384"/>
          </a:xfrm>
        </p:grpSpPr>
        <p:cxnSp>
          <p:nvCxnSpPr>
            <p:cNvPr id="52" name="Straight Arrow Connector 51"/>
            <p:cNvCxnSpPr/>
            <p:nvPr/>
          </p:nvCxnSpPr>
          <p:spPr>
            <a:xfrm>
              <a:off x="2922813" y="4857881"/>
              <a:ext cx="558800" cy="1"/>
            </a:xfrm>
            <a:prstGeom prst="straightConnector1">
              <a:avLst/>
            </a:prstGeom>
            <a:ln w="38100">
              <a:solidFill>
                <a:srgbClr val="3D495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789" y="3888446"/>
              <a:ext cx="1884988" cy="1413741"/>
            </a:xfrm>
            <a:prstGeom prst="rect">
              <a:avLst/>
            </a:prstGeom>
          </p:spPr>
        </p:pic>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625" y="4151010"/>
              <a:ext cx="1884988" cy="1413741"/>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61" y="4413574"/>
              <a:ext cx="1884988" cy="1413741"/>
            </a:xfrm>
            <a:prstGeom prst="rect">
              <a:avLst/>
            </a:prstGeom>
          </p:spPr>
        </p:pic>
        <p:sp>
          <p:nvSpPr>
            <p:cNvPr id="56" name="TextBox 55"/>
            <p:cNvSpPr txBox="1"/>
            <p:nvPr/>
          </p:nvSpPr>
          <p:spPr>
            <a:xfrm>
              <a:off x="478745" y="5869981"/>
              <a:ext cx="2385095" cy="356849"/>
            </a:xfrm>
            <a:prstGeom prst="rect">
              <a:avLst/>
            </a:prstGeom>
            <a:noFill/>
          </p:spPr>
          <p:txBody>
            <a:bodyPr wrap="none" rtlCol="0">
              <a:spAutoFit/>
            </a:bodyPr>
            <a:lstStyle/>
            <a:p>
              <a:pPr algn="ctr">
                <a:spcAft>
                  <a:spcPts val="800"/>
                </a:spcAft>
              </a:pPr>
              <a:r>
                <a:rPr lang="nl-NL" smtClean="0">
                  <a:latin typeface="Segoe UI Semilight" panose="020B0402040204020203" pitchFamily="34" charset="0"/>
                  <a:cs typeface="Segoe UI Semilight" panose="020B0402040204020203" pitchFamily="34" charset="0"/>
                </a:rPr>
                <a:t>Annotated examples</a:t>
              </a:r>
            </a:p>
          </p:txBody>
        </p:sp>
      </p:grpSp>
      <p:grpSp>
        <p:nvGrpSpPr>
          <p:cNvPr id="40" name="Groep 12"/>
          <p:cNvGrpSpPr/>
          <p:nvPr/>
        </p:nvGrpSpPr>
        <p:grpSpPr>
          <a:xfrm>
            <a:off x="3918675" y="3858500"/>
            <a:ext cx="2666821" cy="1073001"/>
            <a:chOff x="3639567" y="4300296"/>
            <a:chExt cx="2763046" cy="1036735"/>
          </a:xfrm>
        </p:grpSpPr>
        <p:sp>
          <p:nvSpPr>
            <p:cNvPr id="50" name="Rounded Rectangle 49"/>
            <p:cNvSpPr/>
            <p:nvPr/>
          </p:nvSpPr>
          <p:spPr>
            <a:xfrm>
              <a:off x="3639567" y="4300296"/>
              <a:ext cx="1980482" cy="1036735"/>
            </a:xfrm>
            <a:prstGeom prst="roundRect">
              <a:avLst/>
            </a:prstGeom>
            <a:ln w="28575">
              <a:solidFill>
                <a:srgbClr val="3D495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dirty="0" smtClean="0">
                  <a:latin typeface="Segoe UI Semilight" panose="020B0402040204020203" pitchFamily="34" charset="0"/>
                  <a:cs typeface="Segoe UI Semilight" panose="020B0402040204020203" pitchFamily="34" charset="0"/>
                </a:rPr>
                <a:t>Extract information</a:t>
              </a:r>
              <a:endParaRPr lang="en-US" dirty="0">
                <a:latin typeface="Segoe UI Semilight" panose="020B0402040204020203" pitchFamily="34" charset="0"/>
                <a:cs typeface="Segoe UI Semilight" panose="020B0402040204020203" pitchFamily="34" charset="0"/>
              </a:endParaRPr>
            </a:p>
          </p:txBody>
        </p:sp>
        <p:cxnSp>
          <p:nvCxnSpPr>
            <p:cNvPr id="51" name="Straight Arrow Connector 50"/>
            <p:cNvCxnSpPr/>
            <p:nvPr/>
          </p:nvCxnSpPr>
          <p:spPr>
            <a:xfrm>
              <a:off x="5818413" y="4857881"/>
              <a:ext cx="584200" cy="0"/>
            </a:xfrm>
            <a:prstGeom prst="straightConnector1">
              <a:avLst/>
            </a:prstGeom>
            <a:ln w="38100">
              <a:solidFill>
                <a:srgbClr val="3D495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1" name="Groep 11"/>
          <p:cNvGrpSpPr/>
          <p:nvPr/>
        </p:nvGrpSpPr>
        <p:grpSpPr>
          <a:xfrm>
            <a:off x="3226882" y="1848581"/>
            <a:ext cx="2603303" cy="1671885"/>
            <a:chOff x="2922813" y="2358313"/>
            <a:chExt cx="2697236" cy="1615376"/>
          </a:xfrm>
        </p:grpSpPr>
        <p:grpSp>
          <p:nvGrpSpPr>
            <p:cNvPr id="46" name="Group 45"/>
            <p:cNvGrpSpPr/>
            <p:nvPr/>
          </p:nvGrpSpPr>
          <p:grpSpPr>
            <a:xfrm>
              <a:off x="2922813" y="2358313"/>
              <a:ext cx="2697236" cy="1036735"/>
              <a:chOff x="2922813" y="2358313"/>
              <a:chExt cx="2697236" cy="1036735"/>
            </a:xfrm>
          </p:grpSpPr>
          <p:sp>
            <p:nvSpPr>
              <p:cNvPr id="48" name="Rounded Rectangle 47"/>
              <p:cNvSpPr/>
              <p:nvPr/>
            </p:nvSpPr>
            <p:spPr>
              <a:xfrm>
                <a:off x="3639567" y="2358313"/>
                <a:ext cx="1980482" cy="1036735"/>
              </a:xfrm>
              <a:prstGeom prst="roundRect">
                <a:avLst/>
              </a:prstGeom>
              <a:ln w="28575">
                <a:solidFill>
                  <a:srgbClr val="3D495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mtClean="0">
                    <a:latin typeface="Segoe UI Semilight" panose="020B0402040204020203" pitchFamily="34" charset="0"/>
                    <a:cs typeface="Segoe UI Semilight" panose="020B0402040204020203" pitchFamily="34" charset="0"/>
                  </a:rPr>
                  <a:t>Extract information</a:t>
                </a:r>
                <a:endParaRPr lang="en-US" dirty="0">
                  <a:latin typeface="Segoe UI Semilight" panose="020B0402040204020203" pitchFamily="34" charset="0"/>
                  <a:cs typeface="Segoe UI Semilight" panose="020B0402040204020203" pitchFamily="34" charset="0"/>
                </a:endParaRPr>
              </a:p>
            </p:txBody>
          </p:sp>
          <p:cxnSp>
            <p:nvCxnSpPr>
              <p:cNvPr id="49" name="Straight Arrow Connector 48"/>
              <p:cNvCxnSpPr/>
              <p:nvPr/>
            </p:nvCxnSpPr>
            <p:spPr>
              <a:xfrm>
                <a:off x="2922813" y="2876681"/>
                <a:ext cx="558800" cy="1"/>
              </a:xfrm>
              <a:prstGeom prst="straightConnector1">
                <a:avLst/>
              </a:prstGeom>
              <a:ln w="38100">
                <a:solidFill>
                  <a:srgbClr val="3D495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3959302" y="3616840"/>
              <a:ext cx="1135129" cy="356849"/>
            </a:xfrm>
            <a:prstGeom prst="rect">
              <a:avLst/>
            </a:prstGeom>
            <a:solidFill>
              <a:schemeClr val="accent4"/>
            </a:solidFill>
          </p:spPr>
          <p:txBody>
            <a:bodyPr wrap="none" rtlCol="0">
              <a:spAutoFit/>
            </a:bodyPr>
            <a:lstStyle/>
            <a:p>
              <a:r>
                <a:rPr lang="nl-NL" dirty="0" smtClean="0">
                  <a:solidFill>
                    <a:schemeClr val="bg1"/>
                  </a:solidFill>
                  <a:latin typeface="Segoe UI Semilight" panose="020B0402040204020203" pitchFamily="34" charset="0"/>
                  <a:cs typeface="Segoe UI Semilight" panose="020B0402040204020203" pitchFamily="34" charset="0"/>
                </a:rPr>
                <a:t>Features</a:t>
              </a:r>
              <a:endParaRPr lang="en-US" dirty="0">
                <a:solidFill>
                  <a:schemeClr val="bg1"/>
                </a:solidFill>
                <a:latin typeface="Segoe UI Semilight" panose="020B0402040204020203" pitchFamily="34" charset="0"/>
                <a:cs typeface="Segoe UI Semilight" panose="020B0402040204020203" pitchFamily="34" charset="0"/>
              </a:endParaRPr>
            </a:p>
          </p:txBody>
        </p:sp>
      </p:grpSp>
      <p:grpSp>
        <p:nvGrpSpPr>
          <p:cNvPr id="42" name="Group 41"/>
          <p:cNvGrpSpPr/>
          <p:nvPr/>
        </p:nvGrpSpPr>
        <p:grpSpPr>
          <a:xfrm>
            <a:off x="6585494" y="3116334"/>
            <a:ext cx="2438165" cy="2453024"/>
            <a:chOff x="6402613" y="3583216"/>
            <a:chExt cx="2526140" cy="2370114"/>
          </a:xfrm>
        </p:grpSpPr>
        <p:sp>
          <p:nvSpPr>
            <p:cNvPr id="43" name="Rounded Rectangle 42"/>
            <p:cNvSpPr/>
            <p:nvPr/>
          </p:nvSpPr>
          <p:spPr>
            <a:xfrm>
              <a:off x="6598114" y="4300296"/>
              <a:ext cx="2330639" cy="1036735"/>
            </a:xfrm>
            <a:prstGeom prst="roundRect">
              <a:avLst/>
            </a:prstGeom>
            <a:ln w="28575">
              <a:solidFill>
                <a:srgbClr val="3D495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mtClean="0">
                  <a:latin typeface="Segoe UI Semilight" panose="020B0402040204020203" pitchFamily="34" charset="0"/>
                  <a:cs typeface="Segoe UI Semilight" panose="020B0402040204020203" pitchFamily="34" charset="0"/>
                </a:rPr>
                <a:t>Learn to distinguish</a:t>
              </a:r>
              <a:endParaRPr lang="en-US" dirty="0">
                <a:latin typeface="Segoe UI Semilight" panose="020B0402040204020203" pitchFamily="34" charset="0"/>
                <a:cs typeface="Segoe UI Semilight" panose="020B0402040204020203" pitchFamily="34" charset="0"/>
              </a:endParaRPr>
            </a:p>
          </p:txBody>
        </p:sp>
        <p:cxnSp>
          <p:nvCxnSpPr>
            <p:cNvPr id="44" name="Straight Arrow Connector 43"/>
            <p:cNvCxnSpPr/>
            <p:nvPr/>
          </p:nvCxnSpPr>
          <p:spPr>
            <a:xfrm flipH="1" flipV="1">
              <a:off x="7774213" y="3583216"/>
              <a:ext cx="1921" cy="551980"/>
            </a:xfrm>
            <a:prstGeom prst="straightConnector1">
              <a:avLst/>
            </a:prstGeom>
            <a:ln w="38100">
              <a:solidFill>
                <a:srgbClr val="3D495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402613" y="5596481"/>
              <a:ext cx="2012716" cy="356849"/>
            </a:xfrm>
            <a:prstGeom prst="rect">
              <a:avLst/>
            </a:prstGeom>
            <a:solidFill>
              <a:schemeClr val="accent4"/>
            </a:solidFill>
          </p:spPr>
          <p:txBody>
            <a:bodyPr wrap="none" rtlCol="0">
              <a:spAutoFit/>
            </a:bodyPr>
            <a:lstStyle/>
            <a:p>
              <a:r>
                <a:rPr lang="nl-NL" smtClean="0">
                  <a:solidFill>
                    <a:schemeClr val="bg1"/>
                  </a:solidFill>
                  <a:latin typeface="Segoe UI Semilight" panose="020B0402040204020203" pitchFamily="34" charset="0"/>
                  <a:cs typeface="Segoe UI Semilight" panose="020B0402040204020203" pitchFamily="34" charset="0"/>
                </a:rPr>
                <a:t>Machine learning</a:t>
              </a:r>
              <a:endParaRPr lang="en-US" dirty="0">
                <a:solidFill>
                  <a:schemeClr val="bg1"/>
                </a:solidFill>
                <a:latin typeface="Segoe UI Semilight" panose="020B0402040204020203" pitchFamily="34" charset="0"/>
                <a:cs typeface="Segoe UI Semilight" panose="020B0402040204020203" pitchFamily="34" charset="0"/>
              </a:endParaRPr>
            </a:p>
          </p:txBody>
        </p:sp>
      </p:grpSp>
      <p:sp>
        <p:nvSpPr>
          <p:cNvPr id="3" name="Slide Number Placeholder 2"/>
          <p:cNvSpPr>
            <a:spLocks noGrp="1"/>
          </p:cNvSpPr>
          <p:nvPr>
            <p:ph type="sldNum" sz="quarter" idx="4294967295"/>
          </p:nvPr>
        </p:nvSpPr>
        <p:spPr>
          <a:xfrm>
            <a:off x="816001" y="6364800"/>
            <a:ext cx="801751" cy="468000"/>
          </a:xfrm>
          <a:prstGeom prst="rect">
            <a:avLst/>
          </a:prstGeom>
        </p:spPr>
        <p:txBody>
          <a:bodyPr lIns="121917" tIns="60958" rIns="121917" bIns="60958"/>
          <a:lstStyle/>
          <a:p>
            <a:fld id="{B7CEC10D-CD46-426F-915E-6C78530279CB}" type="slidenum">
              <a:rPr lang="en-US" smtClean="0"/>
              <a:pPr/>
              <a:t>33</a:t>
            </a:fld>
            <a:endParaRPr lang="en-US" dirty="0"/>
          </a:p>
        </p:txBody>
      </p:sp>
    </p:spTree>
    <p:extLst>
      <p:ext uri="{BB962C8B-B14F-4D97-AF65-F5344CB8AC3E}">
        <p14:creationId xmlns:p14="http://schemas.microsoft.com/office/powerpoint/2010/main" val="33496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32048"/>
            <a:ext cx="12192000" cy="1052736"/>
          </a:xfrm>
        </p:spPr>
        <p:txBody>
          <a:bodyPr anchor="ctr">
            <a:noAutofit/>
          </a:bodyPr>
          <a:lstStyle/>
          <a:p>
            <a:pPr algn="ctr"/>
            <a:r>
              <a:rPr lang="en-GB" sz="2800" dirty="0">
                <a:latin typeface="+mn-lt"/>
              </a:rPr>
              <a:t>In this feasibility study we used high-quality endoscopic images of BE neoplasia</a:t>
            </a:r>
          </a:p>
        </p:txBody>
      </p:sp>
      <p:sp>
        <p:nvSpPr>
          <p:cNvPr id="6" name="Tijdelijke aanduiding voor inhoud 2"/>
          <p:cNvSpPr>
            <a:spLocks noGrp="1"/>
          </p:cNvSpPr>
          <p:nvPr>
            <p:ph idx="4294967295"/>
          </p:nvPr>
        </p:nvSpPr>
        <p:spPr>
          <a:xfrm>
            <a:off x="0" y="1484784"/>
            <a:ext cx="12192000" cy="5373216"/>
          </a:xfrm>
          <a:prstGeom prst="rect">
            <a:avLst/>
          </a:prstGeom>
        </p:spPr>
        <p:txBody>
          <a:bodyPr>
            <a:noAutofit/>
          </a:bodyPr>
          <a:lstStyle/>
          <a:p>
            <a:r>
              <a:rPr lang="en-GB" sz="1800" dirty="0" smtClean="0">
                <a:solidFill>
                  <a:schemeClr val="tx1"/>
                </a:solidFill>
              </a:rPr>
              <a:t>Six </a:t>
            </a:r>
            <a:r>
              <a:rPr lang="en-GB" sz="1800" dirty="0">
                <a:solidFill>
                  <a:schemeClr val="tx1"/>
                </a:solidFill>
              </a:rPr>
              <a:t>international experts delineated </a:t>
            </a:r>
            <a:r>
              <a:rPr lang="en-GB" sz="1800" dirty="0" smtClean="0">
                <a:solidFill>
                  <a:schemeClr val="tx1"/>
                </a:solidFill>
              </a:rPr>
              <a:t>the </a:t>
            </a:r>
            <a:r>
              <a:rPr lang="en-GB" sz="1800" dirty="0">
                <a:solidFill>
                  <a:schemeClr val="tx1"/>
                </a:solidFill>
              </a:rPr>
              <a:t>lesions on </a:t>
            </a:r>
            <a:r>
              <a:rPr lang="en-GB" sz="1800" dirty="0" smtClean="0">
                <a:solidFill>
                  <a:schemeClr val="tx1"/>
                </a:solidFill>
              </a:rPr>
              <a:t>all neoplastic </a:t>
            </a:r>
            <a:r>
              <a:rPr lang="en-GB" sz="1800" dirty="0">
                <a:solidFill>
                  <a:schemeClr val="tx1"/>
                </a:solidFill>
              </a:rPr>
              <a:t>images</a:t>
            </a:r>
            <a:endParaRPr lang="nl-NL" sz="1800" dirty="0">
              <a:solidFill>
                <a:schemeClr val="tx1"/>
              </a:solidFill>
            </a:endParaRPr>
          </a:p>
          <a:p>
            <a:endParaRPr lang="nl-NL" sz="1800" dirty="0" smtClean="0">
              <a:solidFill>
                <a:schemeClr val="tx1"/>
              </a:solidFill>
            </a:endParaRPr>
          </a:p>
          <a:p>
            <a:r>
              <a:rPr lang="nl-NL" sz="1800" dirty="0" err="1" smtClean="0">
                <a:solidFill>
                  <a:schemeClr val="tx1"/>
                </a:solidFill>
              </a:rPr>
              <a:t>Proprietary</a:t>
            </a:r>
            <a:r>
              <a:rPr lang="nl-NL" sz="1800" dirty="0" smtClean="0">
                <a:solidFill>
                  <a:schemeClr val="tx1"/>
                </a:solidFill>
              </a:rPr>
              <a:t> online software tool</a:t>
            </a:r>
          </a:p>
          <a:p>
            <a:endParaRPr lang="nl-NL" sz="1800" dirty="0" smtClean="0">
              <a:solidFill>
                <a:schemeClr val="tx1"/>
              </a:solidFill>
            </a:endParaRPr>
          </a:p>
          <a:p>
            <a:endParaRPr lang="nl-NL" sz="1800" dirty="0">
              <a:solidFill>
                <a:schemeClr val="tx1"/>
              </a:solidFill>
            </a:endParaRPr>
          </a:p>
          <a:p>
            <a:endParaRPr lang="en-GB" sz="1800" dirty="0">
              <a:solidFill>
                <a:schemeClr val="tx1"/>
              </a:solidFill>
            </a:endParaRPr>
          </a:p>
        </p:txBody>
      </p:sp>
      <p:pic>
        <p:nvPicPr>
          <p:cNvPr id="9" name="Picture 7" descr="G:\diva\MDL_Onderzoeksgroep_Jacques_Bergman\Jeroen\BLI studie\Gedelineerde afbeeldingen manuscript\19JB_WLE_bew.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490"/>
          <a:stretch/>
        </p:blipFill>
        <p:spPr bwMode="auto">
          <a:xfrm>
            <a:off x="774551" y="2629346"/>
            <a:ext cx="5004771" cy="26965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diva\MDL_Onderzoeksgroep_Jacques_Bergman\Jeroen\BLI studie\27JB_figur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624"/>
          <a:stretch/>
        </p:blipFill>
        <p:spPr bwMode="auto">
          <a:xfrm>
            <a:off x="6215205" y="2629346"/>
            <a:ext cx="5028528" cy="269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3626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defRPr/>
            </a:pPr>
            <a:fld id="{2D2F7FFA-51F1-44E4-BBDE-2E2DBBCCDBF6}" type="slidenum">
              <a:rPr lang="nl-NL" smtClean="0"/>
              <a:pPr>
                <a:defRPr/>
              </a:pPr>
              <a:t>35</a:t>
            </a:fld>
            <a:endParaRPr lang="nl-NL" dirty="0"/>
          </a:p>
        </p:txBody>
      </p:sp>
      <p:pic>
        <p:nvPicPr>
          <p:cNvPr id="3" name="Afbeelding 2"/>
          <p:cNvPicPr>
            <a:picLocks noChangeAspect="1"/>
          </p:cNvPicPr>
          <p:nvPr/>
        </p:nvPicPr>
        <p:blipFill>
          <a:blip r:embed="rId2"/>
          <a:stretch>
            <a:fillRect/>
          </a:stretch>
        </p:blipFill>
        <p:spPr>
          <a:xfrm>
            <a:off x="1096362" y="426422"/>
            <a:ext cx="9254067" cy="12338756"/>
          </a:xfrm>
          <a:prstGeom prst="rect">
            <a:avLst/>
          </a:prstGeom>
        </p:spPr>
      </p:pic>
    </p:spTree>
    <p:extLst>
      <p:ext uri="{BB962C8B-B14F-4D97-AF65-F5344CB8AC3E}">
        <p14:creationId xmlns:p14="http://schemas.microsoft.com/office/powerpoint/2010/main" val="14830601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0" y="38100"/>
            <a:ext cx="12192000" cy="6775938"/>
          </a:xfrm>
          <a:prstGeom prst="rect">
            <a:avLst/>
          </a:prstGeom>
        </p:spPr>
      </p:pic>
    </p:spTree>
    <p:extLst>
      <p:ext uri="{BB962C8B-B14F-4D97-AF65-F5344CB8AC3E}">
        <p14:creationId xmlns:p14="http://schemas.microsoft.com/office/powerpoint/2010/main" val="3727047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7B27C79-C680-4A7F-8DF6-D93FA9B640E9}"/>
              </a:ext>
            </a:extLst>
          </p:cNvPr>
          <p:cNvSpPr>
            <a:spLocks noGrp="1"/>
          </p:cNvSpPr>
          <p:nvPr>
            <p:ph type="ctrTitle"/>
          </p:nvPr>
        </p:nvSpPr>
        <p:spPr>
          <a:xfrm>
            <a:off x="653145" y="1219782"/>
            <a:ext cx="10776857" cy="892043"/>
          </a:xfrm>
        </p:spPr>
        <p:txBody>
          <a:bodyPr>
            <a:noAutofit/>
          </a:bodyPr>
          <a:lstStyle/>
          <a:p>
            <a:pPr algn="ctr"/>
            <a:r>
              <a:rPr lang="en-US" sz="4000" dirty="0"/>
              <a:t>Machine Learning in Endoscopy</a:t>
            </a:r>
            <a:br>
              <a:rPr lang="en-US" sz="4000" dirty="0"/>
            </a:br>
            <a:endParaRPr lang="nl-NL" altLang="nl-NL" sz="700" i="1" dirty="0">
              <a:ea typeface="Univers 45 Light" charset="0"/>
              <a:cs typeface="Univers 45 Light" charset="0"/>
            </a:endParaRPr>
          </a:p>
        </p:txBody>
      </p:sp>
      <p:pic>
        <p:nvPicPr>
          <p:cNvPr id="4" name="Picture 2" descr="Afbeeldingsresultaat voor STW KW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54245" y="3868319"/>
            <a:ext cx="1485371" cy="1029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20534" y="3878863"/>
            <a:ext cx="2372379" cy="1020277"/>
          </a:xfrm>
          <a:prstGeom prst="rect">
            <a:avLst/>
          </a:prstGeom>
        </p:spPr>
      </p:pic>
      <p:pic>
        <p:nvPicPr>
          <p:cNvPr id="7" name="Picture 4" descr="Afbeeldingsresultaat voor STW KWF"/>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82903" y="5367708"/>
            <a:ext cx="2228056" cy="7791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http://www.wegwijs.nl/media/53668764/catharina-ziekenhuis.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28078" y="5697349"/>
            <a:ext cx="1964835" cy="8882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aumc logo"/>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30422" y="4743833"/>
            <a:ext cx="1247749" cy="1247749"/>
          </a:xfrm>
          <a:prstGeom prst="rect">
            <a:avLst/>
          </a:prstGeom>
          <a:noFill/>
          <a:extLst>
            <a:ext uri="{909E8E84-426E-40dd-AFC4-6F175D3DCCD1}">
              <a14:hiddenFill xmlns:a14="http://schemas.microsoft.com/office/drawing/2010/main">
                <a:solidFill>
                  <a:srgbClr val="FFFFFF"/>
                </a:solidFill>
              </a14:hiddenFill>
            </a:ext>
          </a:extLst>
        </p:spPr>
      </p:pic>
      <p:sp>
        <p:nvSpPr>
          <p:cNvPr id="16" name="Tijdelijke aanduiding voor voettekst 3">
            <a:extLst>
              <a:ext uri="{FF2B5EF4-FFF2-40B4-BE49-F238E27FC236}">
                <a16:creationId xmlns="" xmlns:a16="http://schemas.microsoft.com/office/drawing/2014/main" id="{DFFD7016-0651-1948-A3F2-19A62E235436}"/>
              </a:ext>
            </a:extLst>
          </p:cNvPr>
          <p:cNvSpPr txBox="1">
            <a:spLocks/>
          </p:cNvSpPr>
          <p:nvPr/>
        </p:nvSpPr>
        <p:spPr>
          <a:xfrm>
            <a:off x="711200" y="6381751"/>
            <a:ext cx="4114800"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r>
              <a:rPr lang="nl-NL" sz="1250">
                <a:latin typeface="Trebuchet MS"/>
              </a:rPr>
              <a:t>Machine learning in Endoscopy</a:t>
            </a:r>
            <a:endParaRPr lang="nl-NL" sz="1250" dirty="0">
              <a:latin typeface="Trebuchet MS"/>
            </a:endParaRPr>
          </a:p>
        </p:txBody>
      </p:sp>
    </p:spTree>
    <p:extLst>
      <p:ext uri="{BB962C8B-B14F-4D97-AF65-F5344CB8AC3E}">
        <p14:creationId xmlns:p14="http://schemas.microsoft.com/office/powerpoint/2010/main" val="25199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p:cNvSpPr/>
          <p:nvPr/>
        </p:nvSpPr>
        <p:spPr>
          <a:xfrm>
            <a:off x="0" y="1124671"/>
            <a:ext cx="12192000" cy="51417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nl-NL" sz="2400">
              <a:solidFill>
                <a:srgbClr val="FFFFFF"/>
              </a:solidFill>
            </a:endParaRPr>
          </a:p>
        </p:txBody>
      </p:sp>
      <p:pic>
        <p:nvPicPr>
          <p:cNvPr id="23" name="Afbeelding 2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8795" y="2036695"/>
            <a:ext cx="3912173" cy="3024000"/>
          </a:xfrm>
          <a:prstGeom prst="rect">
            <a:avLst/>
          </a:prstGeom>
        </p:spPr>
      </p:pic>
      <p:pic>
        <p:nvPicPr>
          <p:cNvPr id="24" name="Afbeelding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04643" y="2031637"/>
            <a:ext cx="4027180" cy="3024000"/>
          </a:xfrm>
          <a:prstGeom prst="rect">
            <a:avLst/>
          </a:prstGeom>
        </p:spPr>
      </p:pic>
      <p:pic>
        <p:nvPicPr>
          <p:cNvPr id="25" name="Picture 5" descr="G:\diva\MDL_Onderzoeksgroep_Jacques_Bergman\Jeroen\BLI studie\foto's\patient 10\Overview\WLE_overviewbew.tif"/>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428" y="2019025"/>
            <a:ext cx="4052865" cy="3024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4"/>
          <p:cNvSpPr txBox="1"/>
          <p:nvPr/>
        </p:nvSpPr>
        <p:spPr>
          <a:xfrm>
            <a:off x="2146422" y="5310355"/>
            <a:ext cx="7804894" cy="584775"/>
          </a:xfrm>
          <a:prstGeom prst="rect">
            <a:avLst/>
          </a:prstGeom>
          <a:noFill/>
        </p:spPr>
        <p:txBody>
          <a:bodyPr wrap="none" rtlCol="0">
            <a:spAutoFit/>
          </a:bodyPr>
          <a:lstStyle/>
          <a:p>
            <a:pPr fontAlgn="base">
              <a:spcBef>
                <a:spcPct val="0"/>
              </a:spcBef>
              <a:spcAft>
                <a:spcPct val="0"/>
              </a:spcAft>
            </a:pPr>
            <a:r>
              <a:rPr lang="nl-NL" sz="3200" dirty="0">
                <a:solidFill>
                  <a:srgbClr val="DAEDEF">
                    <a:lumMod val="60000"/>
                    <a:lumOff val="40000"/>
                  </a:srgbClr>
                </a:solidFill>
                <a:latin typeface="Calibri" panose="020F0502020204030204" pitchFamily="34" charset="0"/>
                <a:cs typeface="Calibri" panose="020F0502020204030204" pitchFamily="34" charset="0"/>
              </a:rPr>
              <a:t>Computer </a:t>
            </a:r>
            <a:r>
              <a:rPr lang="nl-NL" sz="3200" dirty="0" err="1">
                <a:solidFill>
                  <a:srgbClr val="DAEDEF">
                    <a:lumMod val="60000"/>
                    <a:lumOff val="40000"/>
                  </a:srgbClr>
                </a:solidFill>
                <a:latin typeface="Calibri" panose="020F0502020204030204" pitchFamily="34" charset="0"/>
                <a:cs typeface="Calibri" panose="020F0502020204030204" pitchFamily="34" charset="0"/>
              </a:rPr>
              <a:t>Assisted</a:t>
            </a:r>
            <a:r>
              <a:rPr lang="nl-NL" sz="3200" dirty="0">
                <a:solidFill>
                  <a:srgbClr val="DAEDEF">
                    <a:lumMod val="60000"/>
                    <a:lumOff val="40000"/>
                  </a:srgbClr>
                </a:solidFill>
                <a:latin typeface="Calibri" panose="020F0502020204030204" pitchFamily="34" charset="0"/>
                <a:cs typeface="Calibri" panose="020F0502020204030204" pitchFamily="34" charset="0"/>
              </a:rPr>
              <a:t> </a:t>
            </a:r>
            <a:r>
              <a:rPr lang="nl-NL" sz="3200" dirty="0" err="1">
                <a:solidFill>
                  <a:srgbClr val="DAEDEF">
                    <a:lumMod val="60000"/>
                    <a:lumOff val="40000"/>
                  </a:srgbClr>
                </a:solidFill>
                <a:latin typeface="Calibri" panose="020F0502020204030204" pitchFamily="34" charset="0"/>
                <a:cs typeface="Calibri" panose="020F0502020204030204" pitchFamily="34" charset="0"/>
              </a:rPr>
              <a:t>Detection</a:t>
            </a:r>
            <a:r>
              <a:rPr lang="nl-NL" sz="3200" dirty="0">
                <a:solidFill>
                  <a:srgbClr val="DAEDEF">
                    <a:lumMod val="60000"/>
                    <a:lumOff val="40000"/>
                  </a:srgbClr>
                </a:solidFill>
                <a:latin typeface="Calibri" panose="020F0502020204030204" pitchFamily="34" charset="0"/>
                <a:cs typeface="Calibri" panose="020F0502020204030204" pitchFamily="34" charset="0"/>
              </a:rPr>
              <a:t> (CAD) </a:t>
            </a:r>
            <a:r>
              <a:rPr lang="nl-NL" sz="3200" dirty="0" err="1">
                <a:solidFill>
                  <a:srgbClr val="DAEDEF">
                    <a:lumMod val="60000"/>
                    <a:lumOff val="40000"/>
                  </a:srgbClr>
                </a:solidFill>
                <a:latin typeface="Calibri" panose="020F0502020204030204" pitchFamily="34" charset="0"/>
                <a:cs typeface="Calibri" panose="020F0502020204030204" pitchFamily="34" charset="0"/>
              </a:rPr>
              <a:t>algorithm</a:t>
            </a:r>
            <a:endParaRPr lang="en-US" sz="1867" dirty="0">
              <a:solidFill>
                <a:srgbClr val="DAEDEF">
                  <a:lumMod val="60000"/>
                  <a:lumOff val="40000"/>
                </a:srgbClr>
              </a:solidFill>
              <a:latin typeface="Calibri" panose="020F0502020204030204" pitchFamily="34" charset="0"/>
              <a:cs typeface="Calibri" panose="020F0502020204030204" pitchFamily="34" charset="0"/>
            </a:endParaRPr>
          </a:p>
        </p:txBody>
      </p:sp>
      <p:sp>
        <p:nvSpPr>
          <p:cNvPr id="7" name="Rectangle 3"/>
          <p:cNvSpPr>
            <a:spLocks noChangeArrowheads="1"/>
          </p:cNvSpPr>
          <p:nvPr/>
        </p:nvSpPr>
        <p:spPr bwMode="auto">
          <a:xfrm>
            <a:off x="0" y="-27382"/>
            <a:ext cx="12192000" cy="1209449"/>
          </a:xfrm>
          <a:prstGeom prst="rect">
            <a:avLst/>
          </a:prstGeom>
          <a:solidFill>
            <a:srgbClr val="00005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9999"/>
                    </a:srgbClr>
                  </a:outerShdw>
                </a:effectLst>
              </a14:hiddenEffects>
            </a:ext>
          </a:extLst>
        </p:spPr>
        <p:txBody>
          <a:bodyPr anchor="ctr"/>
          <a:lstStyle/>
          <a:p>
            <a:pPr algn="ctr" fontAlgn="base">
              <a:spcBef>
                <a:spcPct val="0"/>
              </a:spcBef>
              <a:spcAft>
                <a:spcPct val="0"/>
              </a:spcAft>
            </a:pPr>
            <a:r>
              <a:rPr lang="en-US" sz="3733" dirty="0">
                <a:solidFill>
                  <a:schemeClr val="bg1"/>
                </a:solidFill>
                <a:effectLst>
                  <a:outerShdw blurRad="38100" dist="38100" dir="2700000" algn="tl">
                    <a:srgbClr val="000000">
                      <a:alpha val="43137"/>
                    </a:srgbClr>
                  </a:outerShdw>
                </a:effectLst>
              </a:rPr>
              <a:t>The ARGOS-project</a:t>
            </a:r>
          </a:p>
          <a:p>
            <a:pPr algn="ctr" fontAlgn="base">
              <a:spcBef>
                <a:spcPct val="0"/>
              </a:spcBef>
              <a:spcAft>
                <a:spcPct val="0"/>
              </a:spcAft>
            </a:pPr>
            <a:r>
              <a:rPr lang="nl-NL" sz="2400" i="1" dirty="0">
                <a:solidFill>
                  <a:schemeClr val="bg1"/>
                </a:solidFill>
              </a:rPr>
              <a:t>De </a:t>
            </a:r>
            <a:r>
              <a:rPr lang="nl-NL" sz="2400" i="1" dirty="0" err="1">
                <a:solidFill>
                  <a:schemeClr val="bg1"/>
                </a:solidFill>
              </a:rPr>
              <a:t>Groof</a:t>
            </a:r>
            <a:r>
              <a:rPr lang="nl-NL" sz="2400" i="1" dirty="0">
                <a:solidFill>
                  <a:schemeClr val="bg1"/>
                </a:solidFill>
              </a:rPr>
              <a:t> et al. </a:t>
            </a:r>
            <a:r>
              <a:rPr lang="nl-NL" sz="2400" i="1" dirty="0" err="1">
                <a:solidFill>
                  <a:schemeClr val="bg1"/>
                </a:solidFill>
              </a:rPr>
              <a:t>Gastroenterology</a:t>
            </a:r>
            <a:r>
              <a:rPr lang="nl-NL" sz="2400" i="1" dirty="0">
                <a:solidFill>
                  <a:schemeClr val="bg1"/>
                </a:solidFill>
              </a:rPr>
              <a:t> 2020</a:t>
            </a:r>
          </a:p>
        </p:txBody>
      </p:sp>
    </p:spTree>
    <p:extLst>
      <p:ext uri="{BB962C8B-B14F-4D97-AF65-F5344CB8AC3E}">
        <p14:creationId xmlns:p14="http://schemas.microsoft.com/office/powerpoint/2010/main" val="108354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p:cNvSpPr/>
          <p:nvPr/>
        </p:nvSpPr>
        <p:spPr>
          <a:xfrm>
            <a:off x="0" y="1124671"/>
            <a:ext cx="12192000" cy="51417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nl-NL" sz="2400">
              <a:solidFill>
                <a:srgbClr val="FFFFFF"/>
              </a:solidFill>
            </a:endParaRPr>
          </a:p>
        </p:txBody>
      </p:sp>
      <p:pic>
        <p:nvPicPr>
          <p:cNvPr id="23" name="Afbeelding 2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8795" y="2036695"/>
            <a:ext cx="3912173" cy="3024000"/>
          </a:xfrm>
          <a:prstGeom prst="rect">
            <a:avLst/>
          </a:prstGeom>
        </p:spPr>
      </p:pic>
      <p:pic>
        <p:nvPicPr>
          <p:cNvPr id="24" name="Afbeelding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04643" y="2031637"/>
            <a:ext cx="4027180" cy="3024000"/>
          </a:xfrm>
          <a:prstGeom prst="rect">
            <a:avLst/>
          </a:prstGeom>
        </p:spPr>
      </p:pic>
      <p:pic>
        <p:nvPicPr>
          <p:cNvPr id="25" name="Picture 5" descr="G:\diva\MDL_Onderzoeksgroep_Jacques_Bergman\Jeroen\BLI studie\foto's\patient 10\Overview\WLE_overviewbew.tif"/>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428" y="2019025"/>
            <a:ext cx="4052865" cy="30240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eperen 25"/>
          <p:cNvGrpSpPr/>
          <p:nvPr/>
        </p:nvGrpSpPr>
        <p:grpSpPr>
          <a:xfrm>
            <a:off x="6202048" y="3891591"/>
            <a:ext cx="491232" cy="600112"/>
            <a:chOff x="4554558" y="2857365"/>
            <a:chExt cx="576064" cy="576064"/>
          </a:xfrm>
        </p:grpSpPr>
        <p:sp>
          <p:nvSpPr>
            <p:cNvPr id="27" name="Ovaal 26"/>
            <p:cNvSpPr/>
            <p:nvPr/>
          </p:nvSpPr>
          <p:spPr>
            <a:xfrm>
              <a:off x="4663054" y="3001381"/>
              <a:ext cx="360040"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NL" sz="2400">
                <a:solidFill>
                  <a:srgbClr val="FFFFFF"/>
                </a:solidFill>
              </a:endParaRPr>
            </a:p>
          </p:txBody>
        </p:sp>
        <p:cxnSp>
          <p:nvCxnSpPr>
            <p:cNvPr id="28" name="Rechte verbindingslijn 27"/>
            <p:cNvCxnSpPr/>
            <p:nvPr/>
          </p:nvCxnSpPr>
          <p:spPr>
            <a:xfrm>
              <a:off x="4843074"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rot="16200000">
              <a:off x="4842590"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eperen 29"/>
          <p:cNvGrpSpPr/>
          <p:nvPr/>
        </p:nvGrpSpPr>
        <p:grpSpPr>
          <a:xfrm>
            <a:off x="1602340" y="2377420"/>
            <a:ext cx="491232" cy="600112"/>
            <a:chOff x="4554558" y="2857365"/>
            <a:chExt cx="576064" cy="576064"/>
          </a:xfrm>
        </p:grpSpPr>
        <p:sp>
          <p:nvSpPr>
            <p:cNvPr id="31" name="Ovaal 30"/>
            <p:cNvSpPr/>
            <p:nvPr/>
          </p:nvSpPr>
          <p:spPr>
            <a:xfrm>
              <a:off x="4663054" y="3001381"/>
              <a:ext cx="360040"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NL" sz="2400">
                <a:solidFill>
                  <a:srgbClr val="FFFFFF"/>
                </a:solidFill>
              </a:endParaRPr>
            </a:p>
          </p:txBody>
        </p:sp>
        <p:cxnSp>
          <p:nvCxnSpPr>
            <p:cNvPr id="32" name="Rechte verbindingslijn 31"/>
            <p:cNvCxnSpPr/>
            <p:nvPr/>
          </p:nvCxnSpPr>
          <p:spPr>
            <a:xfrm>
              <a:off x="4843074"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a:xfrm rot="16200000">
              <a:off x="4842590"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eperen 33"/>
          <p:cNvGrpSpPr/>
          <p:nvPr/>
        </p:nvGrpSpPr>
        <p:grpSpPr>
          <a:xfrm>
            <a:off x="10229217" y="4260249"/>
            <a:ext cx="491232" cy="600112"/>
            <a:chOff x="4554558" y="2857365"/>
            <a:chExt cx="576064" cy="576064"/>
          </a:xfrm>
        </p:grpSpPr>
        <p:sp>
          <p:nvSpPr>
            <p:cNvPr id="35" name="Ovaal 34"/>
            <p:cNvSpPr/>
            <p:nvPr/>
          </p:nvSpPr>
          <p:spPr>
            <a:xfrm>
              <a:off x="4663054" y="3001381"/>
              <a:ext cx="360040"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NL" sz="2400">
                <a:solidFill>
                  <a:srgbClr val="FFFFFF"/>
                </a:solidFill>
              </a:endParaRPr>
            </a:p>
          </p:txBody>
        </p:sp>
        <p:cxnSp>
          <p:nvCxnSpPr>
            <p:cNvPr id="36" name="Rechte verbindingslijn 35"/>
            <p:cNvCxnSpPr/>
            <p:nvPr/>
          </p:nvCxnSpPr>
          <p:spPr>
            <a:xfrm>
              <a:off x="4843074"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p:nvCxnSpPr>
          <p:spPr>
            <a:xfrm rot="16200000">
              <a:off x="4842590"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TextBox 4"/>
          <p:cNvSpPr txBox="1"/>
          <p:nvPr/>
        </p:nvSpPr>
        <p:spPr>
          <a:xfrm>
            <a:off x="921885" y="5269513"/>
            <a:ext cx="10517879" cy="584775"/>
          </a:xfrm>
          <a:prstGeom prst="rect">
            <a:avLst/>
          </a:prstGeom>
          <a:noFill/>
        </p:spPr>
        <p:txBody>
          <a:bodyPr wrap="none" rtlCol="0">
            <a:spAutoFit/>
          </a:bodyPr>
          <a:lstStyle/>
          <a:p>
            <a:pPr fontAlgn="base">
              <a:spcBef>
                <a:spcPct val="0"/>
              </a:spcBef>
              <a:spcAft>
                <a:spcPct val="0"/>
              </a:spcAft>
            </a:pPr>
            <a:r>
              <a:rPr lang="nl-NL" sz="3200" dirty="0">
                <a:solidFill>
                  <a:srgbClr val="DAEDEF">
                    <a:lumMod val="60000"/>
                    <a:lumOff val="40000"/>
                  </a:srgbClr>
                </a:solidFill>
                <a:latin typeface="Calibri" panose="020F0502020204030204" pitchFamily="34" charset="0"/>
                <a:cs typeface="Calibri" panose="020F0502020204030204" pitchFamily="34" charset="0"/>
              </a:rPr>
              <a:t>automatic </a:t>
            </a:r>
            <a:r>
              <a:rPr lang="nl-NL" sz="3200" dirty="0" err="1">
                <a:solidFill>
                  <a:srgbClr val="DAEDEF">
                    <a:lumMod val="60000"/>
                    <a:lumOff val="40000"/>
                  </a:srgbClr>
                </a:solidFill>
                <a:latin typeface="Calibri" panose="020F0502020204030204" pitchFamily="34" charset="0"/>
                <a:cs typeface="Calibri" panose="020F0502020204030204" pitchFamily="34" charset="0"/>
              </a:rPr>
              <a:t>and</a:t>
            </a:r>
            <a:r>
              <a:rPr lang="nl-NL" sz="3200" dirty="0">
                <a:solidFill>
                  <a:srgbClr val="DAEDEF">
                    <a:lumMod val="60000"/>
                    <a:lumOff val="40000"/>
                  </a:srgbClr>
                </a:solidFill>
                <a:latin typeface="Calibri" panose="020F0502020204030204" pitchFamily="34" charset="0"/>
                <a:cs typeface="Calibri" panose="020F0502020204030204" pitchFamily="34" charset="0"/>
              </a:rPr>
              <a:t> real-time </a:t>
            </a:r>
            <a:r>
              <a:rPr lang="nl-NL" sz="3200" dirty="0" err="1">
                <a:solidFill>
                  <a:srgbClr val="DAEDEF">
                    <a:lumMod val="60000"/>
                    <a:lumOff val="40000"/>
                  </a:srgbClr>
                </a:solidFill>
                <a:latin typeface="Calibri" panose="020F0502020204030204" pitchFamily="34" charset="0"/>
                <a:cs typeface="Calibri" panose="020F0502020204030204" pitchFamily="34" charset="0"/>
              </a:rPr>
              <a:t>endoscopic</a:t>
            </a:r>
            <a:r>
              <a:rPr lang="nl-NL" sz="3200" dirty="0">
                <a:solidFill>
                  <a:srgbClr val="DAEDEF">
                    <a:lumMod val="60000"/>
                    <a:lumOff val="40000"/>
                  </a:srgbClr>
                </a:solidFill>
                <a:latin typeface="Calibri" panose="020F0502020204030204" pitchFamily="34" charset="0"/>
                <a:cs typeface="Calibri" panose="020F0502020204030204" pitchFamily="34" charset="0"/>
              </a:rPr>
              <a:t> </a:t>
            </a:r>
            <a:r>
              <a:rPr lang="nl-NL" sz="3200" dirty="0" err="1">
                <a:solidFill>
                  <a:srgbClr val="DAEDEF">
                    <a:lumMod val="60000"/>
                    <a:lumOff val="40000"/>
                  </a:srgbClr>
                </a:solidFill>
                <a:latin typeface="Calibri" panose="020F0502020204030204" pitchFamily="34" charset="0"/>
                <a:cs typeface="Calibri" panose="020F0502020204030204" pitchFamily="34" charset="0"/>
              </a:rPr>
              <a:t>detection</a:t>
            </a:r>
            <a:r>
              <a:rPr lang="nl-NL" sz="3200" dirty="0">
                <a:solidFill>
                  <a:srgbClr val="DAEDEF">
                    <a:lumMod val="60000"/>
                    <a:lumOff val="40000"/>
                  </a:srgbClr>
                </a:solidFill>
                <a:latin typeface="Calibri" panose="020F0502020204030204" pitchFamily="34" charset="0"/>
                <a:cs typeface="Calibri" panose="020F0502020204030204" pitchFamily="34" charset="0"/>
              </a:rPr>
              <a:t> of BE </a:t>
            </a:r>
            <a:r>
              <a:rPr lang="nl-NL" sz="3200" dirty="0" err="1">
                <a:solidFill>
                  <a:srgbClr val="DAEDEF">
                    <a:lumMod val="60000"/>
                    <a:lumOff val="40000"/>
                  </a:srgbClr>
                </a:solidFill>
                <a:latin typeface="Calibri" panose="020F0502020204030204" pitchFamily="34" charset="0"/>
                <a:cs typeface="Calibri" panose="020F0502020204030204" pitchFamily="34" charset="0"/>
              </a:rPr>
              <a:t>neoplasia</a:t>
            </a:r>
            <a:endParaRPr lang="nl-NL" sz="3200" dirty="0">
              <a:solidFill>
                <a:srgbClr val="DAEDEF">
                  <a:lumMod val="60000"/>
                  <a:lumOff val="40000"/>
                </a:srgbClr>
              </a:solidFill>
              <a:latin typeface="Calibri" panose="020F0502020204030204" pitchFamily="34" charset="0"/>
              <a:cs typeface="Calibri" panose="020F0502020204030204" pitchFamily="34" charset="0"/>
            </a:endParaRPr>
          </a:p>
        </p:txBody>
      </p:sp>
      <p:sp>
        <p:nvSpPr>
          <p:cNvPr id="21" name="Rectangle 3">
            <a:extLst>
              <a:ext uri="{FF2B5EF4-FFF2-40B4-BE49-F238E27FC236}">
                <a16:creationId xmlns="" xmlns:a16="http://schemas.microsoft.com/office/drawing/2014/main" id="{E23F8583-83A6-E644-9769-6E98CADA5AF9}"/>
              </a:ext>
            </a:extLst>
          </p:cNvPr>
          <p:cNvSpPr>
            <a:spLocks noChangeArrowheads="1"/>
          </p:cNvSpPr>
          <p:nvPr/>
        </p:nvSpPr>
        <p:spPr bwMode="auto">
          <a:xfrm>
            <a:off x="0" y="-27382"/>
            <a:ext cx="12192000" cy="1209449"/>
          </a:xfrm>
          <a:prstGeom prst="rect">
            <a:avLst/>
          </a:prstGeom>
          <a:solidFill>
            <a:srgbClr val="00005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9999"/>
                    </a:srgbClr>
                  </a:outerShdw>
                </a:effectLst>
              </a14:hiddenEffects>
            </a:ext>
          </a:extLst>
        </p:spPr>
        <p:txBody>
          <a:bodyPr anchor="ctr"/>
          <a:lstStyle/>
          <a:p>
            <a:pPr algn="ctr" fontAlgn="base">
              <a:spcBef>
                <a:spcPct val="0"/>
              </a:spcBef>
              <a:spcAft>
                <a:spcPct val="0"/>
              </a:spcAft>
            </a:pPr>
            <a:r>
              <a:rPr lang="en-US" sz="3733" dirty="0">
                <a:solidFill>
                  <a:schemeClr val="bg1"/>
                </a:solidFill>
                <a:effectLst>
                  <a:outerShdw blurRad="38100" dist="38100" dir="2700000" algn="tl">
                    <a:srgbClr val="000000">
                      <a:alpha val="43137"/>
                    </a:srgbClr>
                  </a:outerShdw>
                </a:effectLst>
              </a:rPr>
              <a:t>The ARGOS-project</a:t>
            </a:r>
          </a:p>
          <a:p>
            <a:pPr algn="ctr" fontAlgn="base">
              <a:spcBef>
                <a:spcPct val="0"/>
              </a:spcBef>
              <a:spcAft>
                <a:spcPct val="0"/>
              </a:spcAft>
            </a:pPr>
            <a:r>
              <a:rPr lang="nl-NL" sz="2400" i="1" dirty="0">
                <a:solidFill>
                  <a:schemeClr val="bg1"/>
                </a:solidFill>
              </a:rPr>
              <a:t>De </a:t>
            </a:r>
            <a:r>
              <a:rPr lang="nl-NL" sz="2400" i="1" dirty="0" err="1">
                <a:solidFill>
                  <a:schemeClr val="bg1"/>
                </a:solidFill>
              </a:rPr>
              <a:t>Groof</a:t>
            </a:r>
            <a:r>
              <a:rPr lang="nl-NL" sz="2400" i="1" dirty="0">
                <a:solidFill>
                  <a:schemeClr val="bg1"/>
                </a:solidFill>
              </a:rPr>
              <a:t> et al. </a:t>
            </a:r>
            <a:r>
              <a:rPr lang="nl-NL" sz="2400" i="1" dirty="0" err="1">
                <a:solidFill>
                  <a:schemeClr val="bg1"/>
                </a:solidFill>
              </a:rPr>
              <a:t>Gastroenterology</a:t>
            </a:r>
            <a:r>
              <a:rPr lang="nl-NL" sz="2400" i="1" dirty="0">
                <a:solidFill>
                  <a:schemeClr val="bg1"/>
                </a:solidFill>
              </a:rPr>
              <a:t> 2020</a:t>
            </a:r>
          </a:p>
        </p:txBody>
      </p:sp>
    </p:spTree>
    <p:extLst>
      <p:ext uri="{BB962C8B-B14F-4D97-AF65-F5344CB8AC3E}">
        <p14:creationId xmlns:p14="http://schemas.microsoft.com/office/powerpoint/2010/main" val="114355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5151968" y="1428751"/>
            <a:ext cx="704003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a:solidFill>
                  <a:schemeClr val="tx1"/>
                </a:solidFill>
                <a:latin typeface="Arial" charset="0"/>
                <a:ea typeface="ＭＳ Ｐゴシック" charset="0"/>
              </a:defRPr>
            </a:lvl1pPr>
            <a:lvl2pPr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Tx/>
              <a:buChar char="•"/>
            </a:pPr>
            <a:endParaRPr lang="en-US" sz="2400" dirty="0"/>
          </a:p>
          <a:p>
            <a:pPr eaLnBrk="1" hangingPunct="1">
              <a:buFontTx/>
              <a:buChar char="•"/>
            </a:pPr>
            <a:r>
              <a:rPr lang="en-US" sz="2400" dirty="0" err="1" smtClean="0"/>
              <a:t>Kan</a:t>
            </a:r>
            <a:r>
              <a:rPr lang="en-US" sz="2400" dirty="0" smtClean="0"/>
              <a:t> </a:t>
            </a:r>
            <a:r>
              <a:rPr lang="en-US" sz="2400" dirty="0" err="1" smtClean="0"/>
              <a:t>kwaadaardig</a:t>
            </a:r>
            <a:r>
              <a:rPr lang="en-US" sz="2400" dirty="0" smtClean="0"/>
              <a:t> </a:t>
            </a:r>
            <a:r>
              <a:rPr lang="en-US" sz="2400" dirty="0" err="1" smtClean="0"/>
              <a:t>worden</a:t>
            </a:r>
            <a:endParaRPr lang="en-US" sz="2400" dirty="0" smtClean="0"/>
          </a:p>
          <a:p>
            <a:pPr eaLnBrk="1" hangingPunct="1">
              <a:buFontTx/>
              <a:buChar char="•"/>
            </a:pPr>
            <a:endParaRPr lang="en-US" sz="2400" dirty="0" smtClean="0"/>
          </a:p>
          <a:p>
            <a:pPr eaLnBrk="1" hangingPunct="1">
              <a:buFontTx/>
              <a:buChar char="•"/>
            </a:pPr>
            <a:r>
              <a:rPr lang="en-US" sz="2400" dirty="0" err="1" smtClean="0"/>
              <a:t>Adenocarcinoom</a:t>
            </a:r>
            <a:r>
              <a:rPr lang="en-US" sz="2400" dirty="0" smtClean="0"/>
              <a:t> in Barrett: </a:t>
            </a:r>
          </a:p>
          <a:p>
            <a:pPr lvl="1" eaLnBrk="1" hangingPunct="1"/>
            <a:r>
              <a:rPr lang="en-US" sz="2400" dirty="0" smtClean="0"/>
              <a:t>- lifetime </a:t>
            </a:r>
            <a:r>
              <a:rPr lang="en-US" sz="2400" dirty="0" err="1" smtClean="0"/>
              <a:t>risico</a:t>
            </a:r>
            <a:r>
              <a:rPr lang="en-US" sz="2400" dirty="0" smtClean="0"/>
              <a:t> van 3-5%</a:t>
            </a:r>
          </a:p>
          <a:p>
            <a:pPr lvl="1" eaLnBrk="1" hangingPunct="1">
              <a:buFontTx/>
              <a:buChar char="-"/>
            </a:pPr>
            <a:r>
              <a:rPr lang="en-US" sz="2400" dirty="0" smtClean="0"/>
              <a:t> </a:t>
            </a:r>
            <a:r>
              <a:rPr lang="en-US" sz="2400" dirty="0" err="1" smtClean="0"/>
              <a:t>jaarlijkse</a:t>
            </a:r>
            <a:r>
              <a:rPr lang="en-US" sz="2400" dirty="0" smtClean="0"/>
              <a:t> </a:t>
            </a:r>
            <a:r>
              <a:rPr lang="en-US" sz="2400" dirty="0" err="1" smtClean="0"/>
              <a:t>i</a:t>
            </a:r>
            <a:r>
              <a:rPr lang="en-US" sz="2400" dirty="0" err="1" smtClean="0">
                <a:latin typeface="Trebuchet MS" charset="0"/>
              </a:rPr>
              <a:t>ncidentie</a:t>
            </a:r>
            <a:r>
              <a:rPr lang="en-US" sz="2400" dirty="0" smtClean="0">
                <a:latin typeface="Trebuchet MS" charset="0"/>
              </a:rPr>
              <a:t> 0.5%</a:t>
            </a:r>
            <a:r>
              <a:rPr lang="en-US" sz="1000" dirty="0" smtClean="0">
                <a:latin typeface="Trebuchet MS" charset="0"/>
              </a:rPr>
              <a:t>            	</a:t>
            </a:r>
          </a:p>
          <a:p>
            <a:pPr eaLnBrk="1" hangingPunct="1"/>
            <a:r>
              <a:rPr lang="en-US" sz="2400" dirty="0" smtClean="0"/>
              <a:t> </a:t>
            </a:r>
          </a:p>
          <a:p>
            <a:pPr eaLnBrk="1" hangingPunct="1">
              <a:buFontTx/>
              <a:buChar char="•"/>
            </a:pPr>
            <a:r>
              <a:rPr lang="en-US" sz="2400" dirty="0" err="1" smtClean="0"/>
              <a:t>Maligniteit</a:t>
            </a:r>
            <a:r>
              <a:rPr lang="en-US" sz="2400" dirty="0" smtClean="0"/>
              <a:t> met de </a:t>
            </a:r>
            <a:r>
              <a:rPr lang="en-US" sz="2400" dirty="0" err="1" smtClean="0"/>
              <a:t>snelst</a:t>
            </a:r>
            <a:r>
              <a:rPr lang="en-US" sz="2400" dirty="0" smtClean="0"/>
              <a:t> </a:t>
            </a:r>
            <a:r>
              <a:rPr lang="en-US" sz="2400" dirty="0" err="1" smtClean="0"/>
              <a:t>stijgende</a:t>
            </a:r>
            <a:r>
              <a:rPr lang="en-US" sz="2400" dirty="0" smtClean="0"/>
              <a:t> </a:t>
            </a:r>
            <a:r>
              <a:rPr lang="en-US" sz="2400" dirty="0" err="1" smtClean="0"/>
              <a:t>incidentie</a:t>
            </a:r>
            <a:r>
              <a:rPr lang="en-US" sz="2400" dirty="0" smtClean="0"/>
              <a:t> in de </a:t>
            </a:r>
            <a:r>
              <a:rPr lang="en-US" sz="2400" dirty="0" err="1" smtClean="0"/>
              <a:t>Westerse</a:t>
            </a:r>
            <a:r>
              <a:rPr lang="en-US" sz="2400" dirty="0" smtClean="0"/>
              <a:t> </a:t>
            </a:r>
            <a:r>
              <a:rPr lang="en-US" sz="2400" dirty="0" err="1" smtClean="0"/>
              <a:t>wereld</a:t>
            </a:r>
            <a:r>
              <a:rPr lang="en-US" sz="2400" dirty="0" smtClean="0"/>
              <a:t> </a:t>
            </a:r>
            <a:r>
              <a:rPr lang="en-US" sz="2400" dirty="0"/>
              <a:t>		</a:t>
            </a:r>
            <a:endParaRPr lang="en-US" sz="1000" dirty="0">
              <a:latin typeface="Trebuchet MS" charset="0"/>
            </a:endParaRPr>
          </a:p>
          <a:p>
            <a:pPr eaLnBrk="1" hangingPunct="1">
              <a:buFontTx/>
              <a:buChar char="•"/>
            </a:pPr>
            <a:endParaRPr lang="en-US" sz="2400" dirty="0">
              <a:latin typeface="Trebuchet MS" charset="0"/>
            </a:endParaRPr>
          </a:p>
        </p:txBody>
      </p:sp>
      <p:pic>
        <p:nvPicPr>
          <p:cNvPr id="66563" name="Picture 3" descr="Stage01"/>
          <p:cNvPicPr>
            <a:picLocks noChangeAspect="1" noChangeArrowheads="1"/>
          </p:cNvPicPr>
          <p:nvPr/>
        </p:nvPicPr>
        <p:blipFill>
          <a:blip r:embed="rId3"/>
          <a:srcRect/>
          <a:stretch>
            <a:fillRect/>
          </a:stretch>
        </p:blipFill>
        <p:spPr bwMode="auto">
          <a:xfrm>
            <a:off x="0" y="1428751"/>
            <a:ext cx="4845051" cy="4824413"/>
          </a:xfrm>
          <a:prstGeom prst="rect">
            <a:avLst/>
          </a:prstGeom>
          <a:noFill/>
          <a:ln w="9525">
            <a:noFill/>
            <a:miter lim="800000"/>
            <a:headEnd/>
            <a:tailEnd/>
          </a:ln>
          <a:effectLst>
            <a:outerShdw dist="107763" dir="2700000" algn="ctr" rotWithShape="0">
              <a:schemeClr val="bg2"/>
            </a:outerShdw>
          </a:effectLst>
        </p:spPr>
      </p:pic>
      <p:sp>
        <p:nvSpPr>
          <p:cNvPr id="66565" name="Text Box 5"/>
          <p:cNvSpPr txBox="1">
            <a:spLocks noChangeArrowheads="1"/>
          </p:cNvSpPr>
          <p:nvPr/>
        </p:nvSpPr>
        <p:spPr bwMode="auto">
          <a:xfrm>
            <a:off x="7823200" y="6096001"/>
            <a:ext cx="4064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000">
                <a:latin typeface="Trebuchet MS" charset="0"/>
              </a:rPr>
              <a:t>Shaheen et al, Gastroenterology 2000</a:t>
            </a:r>
          </a:p>
          <a:p>
            <a:pPr eaLnBrk="1" hangingPunct="1">
              <a:spcBef>
                <a:spcPct val="50000"/>
              </a:spcBef>
            </a:pPr>
            <a:r>
              <a:rPr lang="en-US" sz="1000"/>
              <a:t>Devasa</a:t>
            </a:r>
            <a:r>
              <a:rPr lang="en-US" sz="1000">
                <a:latin typeface="Trebuchet MS" charset="0"/>
              </a:rPr>
              <a:t> et al, Cancer 1998</a:t>
            </a:r>
          </a:p>
        </p:txBody>
      </p:sp>
      <p:sp>
        <p:nvSpPr>
          <p:cNvPr id="8198" name="Tijdelijke aanduiding voor dianummer 5"/>
          <p:cNvSpPr>
            <a:spLocks noGrp="1"/>
          </p:cNvSpPr>
          <p:nvPr>
            <p:ph type="sldNum" sz="quarter" idx="4294967295"/>
          </p:nvPr>
        </p:nvSpPr>
        <p:spPr>
          <a:xfrm>
            <a:off x="8737600" y="6245225"/>
            <a:ext cx="28448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F4D0EB9-716D-C041-833F-7C64201255EE}" type="slidenum">
              <a:rPr lang="nl-NL"/>
              <a:pPr eaLnBrk="1" hangingPunct="1"/>
              <a:t>4</a:t>
            </a:fld>
            <a:endParaRPr lang="nl-NL"/>
          </a:p>
        </p:txBody>
      </p:sp>
      <p:sp>
        <p:nvSpPr>
          <p:cNvPr id="2" name="Titel 1"/>
          <p:cNvSpPr>
            <a:spLocks noGrp="1"/>
          </p:cNvSpPr>
          <p:nvPr>
            <p:ph type="title"/>
          </p:nvPr>
        </p:nvSpPr>
        <p:spPr>
          <a:xfrm>
            <a:off x="784728" y="656896"/>
            <a:ext cx="4223262" cy="1468438"/>
          </a:xfrm>
        </p:spPr>
        <p:txBody>
          <a:bodyPr/>
          <a:lstStyle/>
          <a:p>
            <a:r>
              <a:rPr lang="nl-NL" dirty="0" smtClean="0"/>
              <a:t>Barrett  Slokdarm</a:t>
            </a:r>
            <a:endParaRPr lang="nl-NL" dirty="0"/>
          </a:p>
        </p:txBody>
      </p:sp>
    </p:spTree>
    <p:extLst>
      <p:ext uri="{BB962C8B-B14F-4D97-AF65-F5344CB8AC3E}">
        <p14:creationId xmlns:p14="http://schemas.microsoft.com/office/powerpoint/2010/main" val="3935955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7384"/>
            <a:ext cx="12192000" cy="1625600"/>
          </a:xfrm>
          <a:prstGeom prst="rect">
            <a:avLst/>
          </a:prstGeom>
          <a:solidFill>
            <a:srgbClr val="00005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9999"/>
                    </a:srgbClr>
                  </a:outerShdw>
                </a:effectLst>
              </a14:hiddenEffects>
            </a:ext>
          </a:extLst>
        </p:spPr>
        <p:txBody>
          <a:bodyPr anchor="ctr"/>
          <a:lstStyle/>
          <a:p>
            <a:pPr algn="ctr" fontAlgn="base">
              <a:spcBef>
                <a:spcPct val="0"/>
              </a:spcBef>
              <a:spcAft>
                <a:spcPct val="0"/>
              </a:spcAft>
            </a:pPr>
            <a:r>
              <a:rPr lang="nl-NL" sz="4267" dirty="0" err="1">
                <a:solidFill>
                  <a:srgbClr val="FFFFFF"/>
                </a:solidFill>
                <a:effectLst>
                  <a:outerShdw blurRad="38100" dist="38100" dir="2700000" algn="tl">
                    <a:srgbClr val="000000">
                      <a:alpha val="43137"/>
                    </a:srgbClr>
                  </a:outerShdw>
                </a:effectLst>
              </a:rPr>
              <a:t>Two</a:t>
            </a:r>
            <a:r>
              <a:rPr lang="nl-NL" sz="4267" dirty="0">
                <a:solidFill>
                  <a:srgbClr val="FFFFFF"/>
                </a:solidFill>
                <a:effectLst>
                  <a:outerShdw blurRad="38100" dist="38100" dir="2700000" algn="tl">
                    <a:srgbClr val="000000">
                      <a:alpha val="43137"/>
                    </a:srgbClr>
                  </a:outerShdw>
                </a:effectLst>
              </a:rPr>
              <a:t> </a:t>
            </a:r>
            <a:r>
              <a:rPr lang="nl-NL" sz="4267" dirty="0" err="1">
                <a:solidFill>
                  <a:srgbClr val="FFFFFF"/>
                </a:solidFill>
                <a:effectLst>
                  <a:outerShdw blurRad="38100" dist="38100" dir="2700000" algn="tl">
                    <a:srgbClr val="000000">
                      <a:alpha val="43137"/>
                    </a:srgbClr>
                  </a:outerShdw>
                </a:effectLst>
              </a:rPr>
              <a:t>ways</a:t>
            </a:r>
            <a:r>
              <a:rPr lang="nl-NL" sz="4267" dirty="0">
                <a:solidFill>
                  <a:srgbClr val="FFFFFF"/>
                </a:solidFill>
                <a:effectLst>
                  <a:outerShdw blurRad="38100" dist="38100" dir="2700000" algn="tl">
                    <a:srgbClr val="000000">
                      <a:alpha val="43137"/>
                    </a:srgbClr>
                  </a:outerShdw>
                </a:effectLst>
              </a:rPr>
              <a:t> </a:t>
            </a:r>
            <a:r>
              <a:rPr lang="nl-NL" sz="4267" dirty="0" err="1">
                <a:solidFill>
                  <a:srgbClr val="FFFFFF"/>
                </a:solidFill>
                <a:effectLst>
                  <a:outerShdw blurRad="38100" dist="38100" dir="2700000" algn="tl">
                    <a:srgbClr val="000000">
                      <a:alpha val="43137"/>
                    </a:srgbClr>
                  </a:outerShdw>
                </a:effectLst>
              </a:rPr>
              <a:t>to</a:t>
            </a:r>
            <a:r>
              <a:rPr lang="nl-NL" sz="4267" dirty="0">
                <a:solidFill>
                  <a:srgbClr val="FFFFFF"/>
                </a:solidFill>
                <a:effectLst>
                  <a:outerShdw blurRad="38100" dist="38100" dir="2700000" algn="tl">
                    <a:srgbClr val="000000">
                      <a:alpha val="43137"/>
                    </a:srgbClr>
                  </a:outerShdw>
                </a:effectLst>
              </a:rPr>
              <a:t> </a:t>
            </a:r>
            <a:r>
              <a:rPr lang="nl-NL" sz="4267" dirty="0" err="1">
                <a:solidFill>
                  <a:srgbClr val="FFFFFF"/>
                </a:solidFill>
                <a:effectLst>
                  <a:outerShdw blurRad="38100" dist="38100" dir="2700000" algn="tl">
                    <a:srgbClr val="000000">
                      <a:alpha val="43137"/>
                    </a:srgbClr>
                  </a:outerShdw>
                </a:effectLst>
              </a:rPr>
              <a:t>build</a:t>
            </a:r>
            <a:r>
              <a:rPr lang="nl-NL" sz="4267" dirty="0">
                <a:solidFill>
                  <a:srgbClr val="FFFFFF"/>
                </a:solidFill>
                <a:effectLst>
                  <a:outerShdw blurRad="38100" dist="38100" dir="2700000" algn="tl">
                    <a:srgbClr val="000000">
                      <a:alpha val="43137"/>
                    </a:srgbClr>
                  </a:outerShdw>
                </a:effectLst>
              </a:rPr>
              <a:t> a CAD </a:t>
            </a:r>
            <a:r>
              <a:rPr lang="nl-NL" sz="4267" dirty="0" err="1">
                <a:solidFill>
                  <a:srgbClr val="FFFFFF"/>
                </a:solidFill>
                <a:effectLst>
                  <a:outerShdw blurRad="38100" dist="38100" dir="2700000" algn="tl">
                    <a:srgbClr val="000000">
                      <a:alpha val="43137"/>
                    </a:srgbClr>
                  </a:outerShdw>
                </a:effectLst>
              </a:rPr>
              <a:t>algorithm</a:t>
            </a:r>
            <a:endParaRPr lang="nl-NL" sz="4267" dirty="0">
              <a:solidFill>
                <a:srgbClr val="FFFFFF"/>
              </a:solidFill>
              <a:effectLst>
                <a:outerShdw blurRad="38100" dist="38100" dir="2700000" algn="tl">
                  <a:srgbClr val="000000">
                    <a:alpha val="43137"/>
                  </a:srgbClr>
                </a:outerShdw>
              </a:effectLst>
            </a:endParaRPr>
          </a:p>
        </p:txBody>
      </p:sp>
      <p:pic>
        <p:nvPicPr>
          <p:cNvPr id="11" name="Picture 18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1719542" y="2050299"/>
            <a:ext cx="437049" cy="471723"/>
          </a:xfrm>
          <a:prstGeom prst="rect">
            <a:avLst/>
          </a:prstGeom>
        </p:spPr>
      </p:pic>
      <p:pic>
        <p:nvPicPr>
          <p:cNvPr id="12" name="Picture 18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156592" y="2048829"/>
            <a:ext cx="437049" cy="471723"/>
          </a:xfrm>
          <a:prstGeom prst="rect">
            <a:avLst/>
          </a:prstGeom>
        </p:spPr>
      </p:pic>
      <p:pic>
        <p:nvPicPr>
          <p:cNvPr id="13" name="Picture 19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593641" y="2050299"/>
            <a:ext cx="437049" cy="471723"/>
          </a:xfrm>
          <a:prstGeom prst="rect">
            <a:avLst/>
          </a:prstGeom>
        </p:spPr>
      </p:pic>
      <p:pic>
        <p:nvPicPr>
          <p:cNvPr id="14" name="Picture 19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030690" y="2047360"/>
            <a:ext cx="437049" cy="471723"/>
          </a:xfrm>
          <a:prstGeom prst="rect">
            <a:avLst/>
          </a:prstGeom>
        </p:spPr>
      </p:pic>
      <p:pic>
        <p:nvPicPr>
          <p:cNvPr id="15" name="Picture 19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467740" y="2048829"/>
            <a:ext cx="437049" cy="471723"/>
          </a:xfrm>
          <a:prstGeom prst="rect">
            <a:avLst/>
          </a:prstGeom>
        </p:spPr>
      </p:pic>
      <p:pic>
        <p:nvPicPr>
          <p:cNvPr id="16" name="Picture 19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904788" y="2048829"/>
            <a:ext cx="437049" cy="471723"/>
          </a:xfrm>
          <a:prstGeom prst="rect">
            <a:avLst/>
          </a:prstGeom>
        </p:spPr>
      </p:pic>
      <p:pic>
        <p:nvPicPr>
          <p:cNvPr id="17" name="Picture 19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341837" y="2050299"/>
            <a:ext cx="437049" cy="471723"/>
          </a:xfrm>
          <a:prstGeom prst="rect">
            <a:avLst/>
          </a:prstGeom>
        </p:spPr>
      </p:pic>
      <p:pic>
        <p:nvPicPr>
          <p:cNvPr id="18" name="Picture 19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778886" y="2047360"/>
            <a:ext cx="437049" cy="471723"/>
          </a:xfrm>
          <a:prstGeom prst="rect">
            <a:avLst/>
          </a:prstGeom>
        </p:spPr>
      </p:pic>
      <p:pic>
        <p:nvPicPr>
          <p:cNvPr id="19" name="Picture 19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215936" y="2048829"/>
            <a:ext cx="437049" cy="471723"/>
          </a:xfrm>
          <a:prstGeom prst="rect">
            <a:avLst/>
          </a:prstGeom>
        </p:spPr>
      </p:pic>
      <p:pic>
        <p:nvPicPr>
          <p:cNvPr id="21" name="Picture 19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652985" y="2047360"/>
            <a:ext cx="437049" cy="471723"/>
          </a:xfrm>
          <a:prstGeom prst="rect">
            <a:avLst/>
          </a:prstGeom>
        </p:spPr>
      </p:pic>
      <p:pic>
        <p:nvPicPr>
          <p:cNvPr id="23" name="Picture 19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090034" y="2048829"/>
            <a:ext cx="437049" cy="471723"/>
          </a:xfrm>
          <a:prstGeom prst="rect">
            <a:avLst/>
          </a:prstGeom>
        </p:spPr>
      </p:pic>
      <p:pic>
        <p:nvPicPr>
          <p:cNvPr id="24" name="Picture 19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527084" y="2045891"/>
            <a:ext cx="437049" cy="471723"/>
          </a:xfrm>
          <a:prstGeom prst="rect">
            <a:avLst/>
          </a:prstGeom>
        </p:spPr>
      </p:pic>
      <p:pic>
        <p:nvPicPr>
          <p:cNvPr id="27" name="Picture 20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964132" y="2047360"/>
            <a:ext cx="437049" cy="471723"/>
          </a:xfrm>
          <a:prstGeom prst="rect">
            <a:avLst/>
          </a:prstGeom>
        </p:spPr>
      </p:pic>
      <p:pic>
        <p:nvPicPr>
          <p:cNvPr id="28" name="Picture 20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401181" y="2050299"/>
            <a:ext cx="437049" cy="471723"/>
          </a:xfrm>
          <a:prstGeom prst="rect">
            <a:avLst/>
          </a:prstGeom>
        </p:spPr>
      </p:pic>
      <p:pic>
        <p:nvPicPr>
          <p:cNvPr id="29" name="Picture 20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838230" y="2051768"/>
            <a:ext cx="437049" cy="471723"/>
          </a:xfrm>
          <a:prstGeom prst="rect">
            <a:avLst/>
          </a:prstGeom>
        </p:spPr>
      </p:pic>
      <p:pic>
        <p:nvPicPr>
          <p:cNvPr id="30" name="Picture 20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275280" y="2050299"/>
            <a:ext cx="437049" cy="471723"/>
          </a:xfrm>
          <a:prstGeom prst="rect">
            <a:avLst/>
          </a:prstGeom>
        </p:spPr>
      </p:pic>
      <p:pic>
        <p:nvPicPr>
          <p:cNvPr id="31" name="Picture 20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712329" y="2051768"/>
            <a:ext cx="437049" cy="471723"/>
          </a:xfrm>
          <a:prstGeom prst="rect">
            <a:avLst/>
          </a:prstGeom>
        </p:spPr>
      </p:pic>
      <p:pic>
        <p:nvPicPr>
          <p:cNvPr id="32" name="Picture 20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9149378" y="2048829"/>
            <a:ext cx="437049" cy="471723"/>
          </a:xfrm>
          <a:prstGeom prst="rect">
            <a:avLst/>
          </a:prstGeom>
        </p:spPr>
      </p:pic>
      <p:pic>
        <p:nvPicPr>
          <p:cNvPr id="33" name="Picture 20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9586428" y="2050299"/>
            <a:ext cx="437049" cy="471723"/>
          </a:xfrm>
          <a:prstGeom prst="rect">
            <a:avLst/>
          </a:prstGeom>
        </p:spPr>
      </p:pic>
      <p:pic>
        <p:nvPicPr>
          <p:cNvPr id="34" name="Picture 20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1848453" y="2174368"/>
            <a:ext cx="437049" cy="471723"/>
          </a:xfrm>
          <a:prstGeom prst="rect">
            <a:avLst/>
          </a:prstGeom>
        </p:spPr>
      </p:pic>
      <p:pic>
        <p:nvPicPr>
          <p:cNvPr id="35" name="Picture 20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285502" y="2172899"/>
            <a:ext cx="437049" cy="471723"/>
          </a:xfrm>
          <a:prstGeom prst="rect">
            <a:avLst/>
          </a:prstGeom>
        </p:spPr>
      </p:pic>
      <p:pic>
        <p:nvPicPr>
          <p:cNvPr id="36" name="Picture 20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722552" y="2174368"/>
            <a:ext cx="437049" cy="471723"/>
          </a:xfrm>
          <a:prstGeom prst="rect">
            <a:avLst/>
          </a:prstGeom>
        </p:spPr>
      </p:pic>
      <p:pic>
        <p:nvPicPr>
          <p:cNvPr id="37" name="Picture 21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159600" y="2171429"/>
            <a:ext cx="437049" cy="471723"/>
          </a:xfrm>
          <a:prstGeom prst="rect">
            <a:avLst/>
          </a:prstGeom>
        </p:spPr>
      </p:pic>
      <p:pic>
        <p:nvPicPr>
          <p:cNvPr id="38" name="Picture 21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596649" y="2172899"/>
            <a:ext cx="437049" cy="471723"/>
          </a:xfrm>
          <a:prstGeom prst="rect">
            <a:avLst/>
          </a:prstGeom>
        </p:spPr>
      </p:pic>
      <p:pic>
        <p:nvPicPr>
          <p:cNvPr id="39" name="Picture 21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033698" y="2172899"/>
            <a:ext cx="437049" cy="471723"/>
          </a:xfrm>
          <a:prstGeom prst="rect">
            <a:avLst/>
          </a:prstGeom>
        </p:spPr>
      </p:pic>
      <p:pic>
        <p:nvPicPr>
          <p:cNvPr id="40" name="Picture 21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470748" y="2174368"/>
            <a:ext cx="437049" cy="471723"/>
          </a:xfrm>
          <a:prstGeom prst="rect">
            <a:avLst/>
          </a:prstGeom>
        </p:spPr>
      </p:pic>
      <p:pic>
        <p:nvPicPr>
          <p:cNvPr id="41" name="Picture 21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907797" y="2171429"/>
            <a:ext cx="437049" cy="471723"/>
          </a:xfrm>
          <a:prstGeom prst="rect">
            <a:avLst/>
          </a:prstGeom>
        </p:spPr>
      </p:pic>
      <p:pic>
        <p:nvPicPr>
          <p:cNvPr id="42" name="Picture 21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344846" y="2172899"/>
            <a:ext cx="437049" cy="471723"/>
          </a:xfrm>
          <a:prstGeom prst="rect">
            <a:avLst/>
          </a:prstGeom>
        </p:spPr>
      </p:pic>
      <p:pic>
        <p:nvPicPr>
          <p:cNvPr id="43" name="Picture 21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781896" y="2171429"/>
            <a:ext cx="437049" cy="471723"/>
          </a:xfrm>
          <a:prstGeom prst="rect">
            <a:avLst/>
          </a:prstGeom>
        </p:spPr>
      </p:pic>
      <p:pic>
        <p:nvPicPr>
          <p:cNvPr id="44" name="Picture 21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218944" y="2172899"/>
            <a:ext cx="437049" cy="471723"/>
          </a:xfrm>
          <a:prstGeom prst="rect">
            <a:avLst/>
          </a:prstGeom>
        </p:spPr>
      </p:pic>
      <p:pic>
        <p:nvPicPr>
          <p:cNvPr id="45" name="Picture 21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655993" y="2169960"/>
            <a:ext cx="437049" cy="471723"/>
          </a:xfrm>
          <a:prstGeom prst="rect">
            <a:avLst/>
          </a:prstGeom>
        </p:spPr>
      </p:pic>
      <p:pic>
        <p:nvPicPr>
          <p:cNvPr id="46" name="Picture 21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093042" y="2171429"/>
            <a:ext cx="437049" cy="471723"/>
          </a:xfrm>
          <a:prstGeom prst="rect">
            <a:avLst/>
          </a:prstGeom>
        </p:spPr>
      </p:pic>
      <p:pic>
        <p:nvPicPr>
          <p:cNvPr id="47" name="Picture 22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530092" y="2174368"/>
            <a:ext cx="437049" cy="471723"/>
          </a:xfrm>
          <a:prstGeom prst="rect">
            <a:avLst/>
          </a:prstGeom>
        </p:spPr>
      </p:pic>
      <p:pic>
        <p:nvPicPr>
          <p:cNvPr id="48" name="Picture 22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967141" y="2175837"/>
            <a:ext cx="437049" cy="471723"/>
          </a:xfrm>
          <a:prstGeom prst="rect">
            <a:avLst/>
          </a:prstGeom>
        </p:spPr>
      </p:pic>
      <p:pic>
        <p:nvPicPr>
          <p:cNvPr id="49" name="Picture 22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404190" y="2174368"/>
            <a:ext cx="437049" cy="471723"/>
          </a:xfrm>
          <a:prstGeom prst="rect">
            <a:avLst/>
          </a:prstGeom>
        </p:spPr>
      </p:pic>
      <p:pic>
        <p:nvPicPr>
          <p:cNvPr id="50" name="Picture 22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841240" y="2175837"/>
            <a:ext cx="437049" cy="471723"/>
          </a:xfrm>
          <a:prstGeom prst="rect">
            <a:avLst/>
          </a:prstGeom>
        </p:spPr>
      </p:pic>
      <p:pic>
        <p:nvPicPr>
          <p:cNvPr id="51" name="Picture 22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9278288" y="2172899"/>
            <a:ext cx="437049" cy="471723"/>
          </a:xfrm>
          <a:prstGeom prst="rect">
            <a:avLst/>
          </a:prstGeom>
        </p:spPr>
      </p:pic>
      <p:pic>
        <p:nvPicPr>
          <p:cNvPr id="52" name="Picture 22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1977364" y="2298436"/>
            <a:ext cx="437049" cy="471723"/>
          </a:xfrm>
          <a:prstGeom prst="rect">
            <a:avLst/>
          </a:prstGeom>
        </p:spPr>
      </p:pic>
      <p:pic>
        <p:nvPicPr>
          <p:cNvPr id="53" name="Picture 22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414412" y="2296967"/>
            <a:ext cx="437049" cy="471723"/>
          </a:xfrm>
          <a:prstGeom prst="rect">
            <a:avLst/>
          </a:prstGeom>
        </p:spPr>
      </p:pic>
      <p:pic>
        <p:nvPicPr>
          <p:cNvPr id="54" name="Picture 22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851461" y="2298436"/>
            <a:ext cx="437049" cy="471723"/>
          </a:xfrm>
          <a:prstGeom prst="rect">
            <a:avLst/>
          </a:prstGeom>
        </p:spPr>
      </p:pic>
      <p:pic>
        <p:nvPicPr>
          <p:cNvPr id="55" name="Picture 22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288510" y="2295497"/>
            <a:ext cx="437049" cy="471723"/>
          </a:xfrm>
          <a:prstGeom prst="rect">
            <a:avLst/>
          </a:prstGeom>
        </p:spPr>
      </p:pic>
      <p:pic>
        <p:nvPicPr>
          <p:cNvPr id="56" name="Picture 22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725560" y="2296967"/>
            <a:ext cx="437049" cy="471723"/>
          </a:xfrm>
          <a:prstGeom prst="rect">
            <a:avLst/>
          </a:prstGeom>
        </p:spPr>
      </p:pic>
      <p:pic>
        <p:nvPicPr>
          <p:cNvPr id="57" name="Picture 23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162609" y="2296967"/>
            <a:ext cx="437049" cy="471723"/>
          </a:xfrm>
          <a:prstGeom prst="rect">
            <a:avLst/>
          </a:prstGeom>
        </p:spPr>
      </p:pic>
      <p:pic>
        <p:nvPicPr>
          <p:cNvPr id="58" name="Picture 23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599658" y="2298436"/>
            <a:ext cx="437049" cy="471723"/>
          </a:xfrm>
          <a:prstGeom prst="rect">
            <a:avLst/>
          </a:prstGeom>
        </p:spPr>
      </p:pic>
      <p:pic>
        <p:nvPicPr>
          <p:cNvPr id="59" name="Picture 23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036708" y="2295497"/>
            <a:ext cx="437049" cy="471723"/>
          </a:xfrm>
          <a:prstGeom prst="rect">
            <a:avLst/>
          </a:prstGeom>
        </p:spPr>
      </p:pic>
      <p:pic>
        <p:nvPicPr>
          <p:cNvPr id="60" name="Picture 23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473756" y="2296967"/>
            <a:ext cx="437049" cy="471723"/>
          </a:xfrm>
          <a:prstGeom prst="rect">
            <a:avLst/>
          </a:prstGeom>
        </p:spPr>
      </p:pic>
      <p:pic>
        <p:nvPicPr>
          <p:cNvPr id="61" name="Picture 23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910805" y="2295497"/>
            <a:ext cx="437049" cy="471723"/>
          </a:xfrm>
          <a:prstGeom prst="rect">
            <a:avLst/>
          </a:prstGeom>
        </p:spPr>
      </p:pic>
      <p:pic>
        <p:nvPicPr>
          <p:cNvPr id="62" name="Picture 23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347854" y="2296967"/>
            <a:ext cx="437049" cy="471723"/>
          </a:xfrm>
          <a:prstGeom prst="rect">
            <a:avLst/>
          </a:prstGeom>
        </p:spPr>
      </p:pic>
      <p:pic>
        <p:nvPicPr>
          <p:cNvPr id="63" name="Picture 23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784904" y="2294028"/>
            <a:ext cx="437049" cy="471723"/>
          </a:xfrm>
          <a:prstGeom prst="rect">
            <a:avLst/>
          </a:prstGeom>
        </p:spPr>
      </p:pic>
      <p:pic>
        <p:nvPicPr>
          <p:cNvPr id="64" name="Picture 23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221953" y="2295497"/>
            <a:ext cx="437049" cy="471723"/>
          </a:xfrm>
          <a:prstGeom prst="rect">
            <a:avLst/>
          </a:prstGeom>
        </p:spPr>
      </p:pic>
      <p:pic>
        <p:nvPicPr>
          <p:cNvPr id="65" name="Picture 23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659002" y="2298436"/>
            <a:ext cx="437049" cy="471723"/>
          </a:xfrm>
          <a:prstGeom prst="rect">
            <a:avLst/>
          </a:prstGeom>
        </p:spPr>
      </p:pic>
      <p:pic>
        <p:nvPicPr>
          <p:cNvPr id="66" name="Picture 23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096052" y="2299905"/>
            <a:ext cx="437049" cy="471723"/>
          </a:xfrm>
          <a:prstGeom prst="rect">
            <a:avLst/>
          </a:prstGeom>
        </p:spPr>
      </p:pic>
      <p:pic>
        <p:nvPicPr>
          <p:cNvPr id="67" name="Picture 24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533100" y="2298436"/>
            <a:ext cx="437049" cy="471723"/>
          </a:xfrm>
          <a:prstGeom prst="rect">
            <a:avLst/>
          </a:prstGeom>
        </p:spPr>
      </p:pic>
      <p:pic>
        <p:nvPicPr>
          <p:cNvPr id="68" name="Picture 24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970149" y="2299905"/>
            <a:ext cx="437049" cy="471723"/>
          </a:xfrm>
          <a:prstGeom prst="rect">
            <a:avLst/>
          </a:prstGeom>
        </p:spPr>
      </p:pic>
      <p:pic>
        <p:nvPicPr>
          <p:cNvPr id="69" name="Picture 24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106273" y="2422505"/>
            <a:ext cx="437049" cy="471723"/>
          </a:xfrm>
          <a:prstGeom prst="rect">
            <a:avLst/>
          </a:prstGeom>
        </p:spPr>
      </p:pic>
      <p:pic>
        <p:nvPicPr>
          <p:cNvPr id="70" name="Picture 24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543322" y="2421036"/>
            <a:ext cx="437049" cy="471723"/>
          </a:xfrm>
          <a:prstGeom prst="rect">
            <a:avLst/>
          </a:prstGeom>
        </p:spPr>
      </p:pic>
      <p:pic>
        <p:nvPicPr>
          <p:cNvPr id="71" name="Picture 24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2980372" y="2422505"/>
            <a:ext cx="437049" cy="471723"/>
          </a:xfrm>
          <a:prstGeom prst="rect">
            <a:avLst/>
          </a:prstGeom>
        </p:spPr>
      </p:pic>
      <p:pic>
        <p:nvPicPr>
          <p:cNvPr id="72" name="Picture 24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417421" y="2419567"/>
            <a:ext cx="437049" cy="471723"/>
          </a:xfrm>
          <a:prstGeom prst="rect">
            <a:avLst/>
          </a:prstGeom>
        </p:spPr>
      </p:pic>
      <p:pic>
        <p:nvPicPr>
          <p:cNvPr id="73" name="Picture 24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3854470" y="2421036"/>
            <a:ext cx="437049" cy="471723"/>
          </a:xfrm>
          <a:prstGeom prst="rect">
            <a:avLst/>
          </a:prstGeom>
        </p:spPr>
      </p:pic>
      <p:pic>
        <p:nvPicPr>
          <p:cNvPr id="74" name="Picture 24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291520" y="2421036"/>
            <a:ext cx="437049" cy="471723"/>
          </a:xfrm>
          <a:prstGeom prst="rect">
            <a:avLst/>
          </a:prstGeom>
        </p:spPr>
      </p:pic>
      <p:pic>
        <p:nvPicPr>
          <p:cNvPr id="75" name="Picture 248"/>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4728568" y="2422505"/>
            <a:ext cx="437049" cy="471723"/>
          </a:xfrm>
          <a:prstGeom prst="rect">
            <a:avLst/>
          </a:prstGeom>
        </p:spPr>
      </p:pic>
      <p:pic>
        <p:nvPicPr>
          <p:cNvPr id="76" name="Picture 249"/>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165617" y="2419567"/>
            <a:ext cx="437049" cy="471723"/>
          </a:xfrm>
          <a:prstGeom prst="rect">
            <a:avLst/>
          </a:prstGeom>
        </p:spPr>
      </p:pic>
      <p:pic>
        <p:nvPicPr>
          <p:cNvPr id="77" name="Picture 250"/>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5602666" y="2421036"/>
            <a:ext cx="437049" cy="471723"/>
          </a:xfrm>
          <a:prstGeom prst="rect">
            <a:avLst/>
          </a:prstGeom>
        </p:spPr>
      </p:pic>
      <p:pic>
        <p:nvPicPr>
          <p:cNvPr id="78" name="Picture 251"/>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039716" y="2419567"/>
            <a:ext cx="437049" cy="471723"/>
          </a:xfrm>
          <a:prstGeom prst="rect">
            <a:avLst/>
          </a:prstGeom>
        </p:spPr>
      </p:pic>
      <p:pic>
        <p:nvPicPr>
          <p:cNvPr id="79" name="Picture 252"/>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476765" y="2421036"/>
            <a:ext cx="437049" cy="471723"/>
          </a:xfrm>
          <a:prstGeom prst="rect">
            <a:avLst/>
          </a:prstGeom>
        </p:spPr>
      </p:pic>
      <p:pic>
        <p:nvPicPr>
          <p:cNvPr id="80" name="Picture 253"/>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6913814" y="2418097"/>
            <a:ext cx="437049" cy="471723"/>
          </a:xfrm>
          <a:prstGeom prst="rect">
            <a:avLst/>
          </a:prstGeom>
        </p:spPr>
      </p:pic>
      <p:pic>
        <p:nvPicPr>
          <p:cNvPr id="81" name="Picture 254"/>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350864" y="2419567"/>
            <a:ext cx="437049" cy="471723"/>
          </a:xfrm>
          <a:prstGeom prst="rect">
            <a:avLst/>
          </a:prstGeom>
        </p:spPr>
      </p:pic>
      <p:pic>
        <p:nvPicPr>
          <p:cNvPr id="82" name="Picture 255"/>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7787913" y="2422505"/>
            <a:ext cx="437049" cy="471723"/>
          </a:xfrm>
          <a:prstGeom prst="rect">
            <a:avLst/>
          </a:prstGeom>
        </p:spPr>
      </p:pic>
      <p:pic>
        <p:nvPicPr>
          <p:cNvPr id="83" name="Picture 256"/>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224961" y="2423975"/>
            <a:ext cx="437049" cy="471723"/>
          </a:xfrm>
          <a:prstGeom prst="rect">
            <a:avLst/>
          </a:prstGeom>
        </p:spPr>
      </p:pic>
      <p:pic>
        <p:nvPicPr>
          <p:cNvPr id="84" name="Picture 257"/>
          <p:cNvPicPr>
            <a:picLocks noChangeAspect="1"/>
          </p:cNvPicPr>
          <p:nvPr/>
        </p:nvPicPr>
        <p:blipFill>
          <a:blip r:embed="rId2" cstate="email">
            <a:duotone>
              <a:srgbClr val="92278F">
                <a:shade val="45000"/>
                <a:satMod val="135000"/>
              </a:srgbClr>
              <a:prstClr val="white"/>
            </a:duotone>
            <a:extLst>
              <a:ext uri="{28A0092B-C50C-407E-A947-70E740481C1C}">
                <a14:useLocalDpi xmlns:a14="http://schemas.microsoft.com/office/drawing/2010/main"/>
              </a:ext>
            </a:extLst>
          </a:blip>
          <a:stretch>
            <a:fillRect/>
          </a:stretch>
        </p:blipFill>
        <p:spPr>
          <a:xfrm>
            <a:off x="8662010" y="2422505"/>
            <a:ext cx="437049" cy="471723"/>
          </a:xfrm>
          <a:prstGeom prst="rect">
            <a:avLst/>
          </a:prstGeom>
        </p:spPr>
      </p:pic>
      <p:sp>
        <p:nvSpPr>
          <p:cNvPr id="85" name="Rounded Rectangle 258"/>
          <p:cNvSpPr/>
          <p:nvPr/>
        </p:nvSpPr>
        <p:spPr>
          <a:xfrm>
            <a:off x="1868003" y="6096240"/>
            <a:ext cx="8303933" cy="514185"/>
          </a:xfrm>
          <a:prstGeom prst="roundRect">
            <a:avLst/>
          </a:prstGeom>
          <a:solidFill>
            <a:srgbClr val="5982DB"/>
          </a:solidFill>
          <a:ln w="12700" cap="flat" cmpd="sng" algn="ctr">
            <a:noFill/>
            <a:prstDash val="solid"/>
            <a:miter lim="800000"/>
          </a:ln>
          <a:effectLst/>
        </p:spPr>
        <p:txBody>
          <a:bodyPr rtlCol="0" anchor="ctr"/>
          <a:lstStyle/>
          <a:p>
            <a:pPr algn="ctr">
              <a:defRPr/>
            </a:pPr>
            <a:r>
              <a:rPr lang="nl-NL" sz="2933" kern="0" dirty="0" err="1">
                <a:solidFill>
                  <a:prstClr val="white"/>
                </a:solidFill>
                <a:latin typeface="Calibri" panose="020F0502020204030204" pitchFamily="34" charset="0"/>
                <a:cs typeface="Calibri" panose="020F0502020204030204" pitchFamily="34" charset="0"/>
              </a:rPr>
              <a:t>Prediction</a:t>
            </a:r>
            <a:endParaRPr lang="en-US" sz="2933" kern="0" dirty="0">
              <a:solidFill>
                <a:prstClr val="white"/>
              </a:solidFill>
              <a:latin typeface="Calibri" panose="020F0502020204030204" pitchFamily="34" charset="0"/>
              <a:cs typeface="Calibri" panose="020F0502020204030204" pitchFamily="34" charset="0"/>
            </a:endParaRPr>
          </a:p>
        </p:txBody>
      </p:sp>
      <p:grpSp>
        <p:nvGrpSpPr>
          <p:cNvPr id="127" name="Group 186"/>
          <p:cNvGrpSpPr/>
          <p:nvPr/>
        </p:nvGrpSpPr>
        <p:grpSpPr>
          <a:xfrm>
            <a:off x="6872460" y="3053814"/>
            <a:ext cx="2314156" cy="2912479"/>
            <a:chOff x="2345075" y="1496172"/>
            <a:chExt cx="2735835" cy="3577549"/>
          </a:xfrm>
        </p:grpSpPr>
        <p:sp>
          <p:nvSpPr>
            <p:cNvPr id="128" name="Down Arrow 274"/>
            <p:cNvSpPr/>
            <p:nvPr/>
          </p:nvSpPr>
          <p:spPr>
            <a:xfrm>
              <a:off x="3448133" y="1496172"/>
              <a:ext cx="563144" cy="3577549"/>
            </a:xfrm>
            <a:prstGeom prst="downArrow">
              <a:avLst/>
            </a:prstGeom>
            <a:solidFill>
              <a:srgbClr val="000000"/>
            </a:solidFill>
            <a:ln w="12700" cap="flat" cmpd="sng" algn="ctr">
              <a:solidFill>
                <a:sysClr val="windowText" lastClr="000000"/>
              </a:solidFill>
              <a:prstDash val="solid"/>
              <a:miter lim="800000"/>
            </a:ln>
            <a:effectLst/>
          </p:spPr>
          <p:txBody>
            <a:bodyPr rtlCol="0" anchor="ctr"/>
            <a:lstStyle/>
            <a:p>
              <a:pPr algn="ctr">
                <a:defRPr/>
              </a:pPr>
              <a:endParaRPr lang="en-US" sz="2400" kern="0">
                <a:solidFill>
                  <a:prstClr val="white"/>
                </a:solidFill>
                <a:latin typeface="Calibri" panose="020F0502020204030204"/>
              </a:endParaRPr>
            </a:p>
          </p:txBody>
        </p:sp>
        <p:sp>
          <p:nvSpPr>
            <p:cNvPr id="129" name="Rounded Rectangle 275"/>
            <p:cNvSpPr/>
            <p:nvPr/>
          </p:nvSpPr>
          <p:spPr>
            <a:xfrm>
              <a:off x="2345075" y="2050727"/>
              <a:ext cx="2735835" cy="2304187"/>
            </a:xfrm>
            <a:prstGeom prst="roundRect">
              <a:avLst/>
            </a:prstGeom>
            <a:solidFill>
              <a:srgbClr val="252525"/>
            </a:solidFill>
            <a:ln w="76200" cap="flat" cmpd="sng" algn="ctr">
              <a:solidFill>
                <a:sysClr val="windowText" lastClr="000000"/>
              </a:solidFill>
              <a:prstDash val="solid"/>
              <a:miter lim="800000"/>
            </a:ln>
            <a:effectLst/>
          </p:spPr>
          <p:txBody>
            <a:bodyPr rtlCol="0" anchor="ctr"/>
            <a:lstStyle/>
            <a:p>
              <a:pPr algn="ctr">
                <a:defRPr/>
              </a:pPr>
              <a:endParaRPr lang="en-US" sz="2400" kern="0">
                <a:solidFill>
                  <a:prstClr val="white"/>
                </a:solidFill>
                <a:latin typeface="Calibri" panose="020F0502020204030204"/>
              </a:endParaRPr>
            </a:p>
          </p:txBody>
        </p:sp>
      </p:grpSp>
      <p:grpSp>
        <p:nvGrpSpPr>
          <p:cNvPr id="130" name="Group 187"/>
          <p:cNvGrpSpPr/>
          <p:nvPr/>
        </p:nvGrpSpPr>
        <p:grpSpPr>
          <a:xfrm>
            <a:off x="7054453" y="3341283"/>
            <a:ext cx="2059304" cy="1897892"/>
            <a:chOff x="2553869" y="2058245"/>
            <a:chExt cx="2434544" cy="2331279"/>
          </a:xfrm>
        </p:grpSpPr>
        <p:pic>
          <p:nvPicPr>
            <p:cNvPr id="131" name="Picture 272"/>
            <p:cNvPicPr>
              <a:picLocks noChangeAspect="1"/>
            </p:cNvPicPr>
            <p:nvPr/>
          </p:nvPicPr>
          <p:blipFill>
            <a:blip r:embed="rId3" cstate="email">
              <a:clrChange>
                <a:clrFrom>
                  <a:srgbClr val="252525"/>
                </a:clrFrom>
                <a:clrTo>
                  <a:srgbClr val="252525">
                    <a:alpha val="0"/>
                  </a:srgbClr>
                </a:clrTo>
              </a:clrChange>
              <a:extLst>
                <a:ext uri="{28A0092B-C50C-407E-A947-70E740481C1C}">
                  <a14:useLocalDpi xmlns:a14="http://schemas.microsoft.com/office/drawing/2010/main"/>
                </a:ext>
              </a:extLst>
            </a:blip>
            <a:stretch>
              <a:fillRect/>
            </a:stretch>
          </p:blipFill>
          <p:spPr>
            <a:xfrm>
              <a:off x="2553869" y="2505072"/>
              <a:ext cx="1839799" cy="1815180"/>
            </a:xfrm>
            <a:prstGeom prst="rect">
              <a:avLst/>
            </a:prstGeom>
          </p:spPr>
        </p:pic>
        <p:sp>
          <p:nvSpPr>
            <p:cNvPr id="132" name="TextBox 273"/>
            <p:cNvSpPr txBox="1"/>
            <p:nvPr/>
          </p:nvSpPr>
          <p:spPr>
            <a:xfrm>
              <a:off x="3945730" y="2058245"/>
              <a:ext cx="1042683" cy="2331279"/>
            </a:xfrm>
            <a:prstGeom prst="rect">
              <a:avLst/>
            </a:prstGeom>
            <a:noFill/>
          </p:spPr>
          <p:txBody>
            <a:bodyPr wrap="none" rtlCol="0">
              <a:spAutoFit/>
            </a:bodyPr>
            <a:lstStyle/>
            <a:p>
              <a:pPr>
                <a:defRPr/>
              </a:pPr>
              <a:r>
                <a:rPr lang="nl-NL" sz="11733" b="1" kern="0" dirty="0">
                  <a:ln w="19050">
                    <a:solidFill>
                      <a:prstClr val="white"/>
                    </a:solidFill>
                    <a:prstDash val="solid"/>
                  </a:ln>
                  <a:solidFill>
                    <a:prstClr val="black"/>
                  </a:solidFill>
                  <a:latin typeface="Calibri" panose="020F0502020204030204"/>
                </a:rPr>
                <a:t>?</a:t>
              </a:r>
              <a:endParaRPr lang="en-US" sz="11733" b="1" kern="0" dirty="0">
                <a:ln w="19050">
                  <a:solidFill>
                    <a:prstClr val="white"/>
                  </a:solidFill>
                  <a:prstDash val="solid"/>
                </a:ln>
                <a:solidFill>
                  <a:prstClr val="black"/>
                </a:solidFill>
                <a:latin typeface="Calibri" panose="020F0502020204030204"/>
              </a:endParaRPr>
            </a:p>
          </p:txBody>
        </p:sp>
      </p:grpSp>
      <p:sp>
        <p:nvSpPr>
          <p:cNvPr id="133" name="TextBox 259"/>
          <p:cNvSpPr txBox="1"/>
          <p:nvPr/>
        </p:nvSpPr>
        <p:spPr>
          <a:xfrm>
            <a:off x="9473311" y="3945687"/>
            <a:ext cx="2315057" cy="995016"/>
          </a:xfrm>
          <a:prstGeom prst="rect">
            <a:avLst/>
          </a:prstGeom>
          <a:noFill/>
        </p:spPr>
        <p:txBody>
          <a:bodyPr wrap="none" rtlCol="0">
            <a:spAutoFit/>
          </a:bodyPr>
          <a:lstStyle/>
          <a:p>
            <a:pPr algn="ctr">
              <a:defRPr/>
            </a:pPr>
            <a:r>
              <a:rPr lang="nl-NL" sz="2933" kern="0" dirty="0">
                <a:solidFill>
                  <a:prstClr val="black"/>
                </a:solidFill>
                <a:latin typeface="Calibri" panose="020F0502020204030204" pitchFamily="34" charset="0"/>
                <a:cs typeface="Calibri" panose="020F0502020204030204" pitchFamily="34" charset="0"/>
              </a:rPr>
              <a:t>Deep learning</a:t>
            </a:r>
          </a:p>
          <a:p>
            <a:pPr algn="ctr">
              <a:defRPr/>
            </a:pPr>
            <a:r>
              <a:rPr lang="nl-NL" sz="2933" kern="0" dirty="0">
                <a:solidFill>
                  <a:prstClr val="black"/>
                </a:solidFill>
                <a:latin typeface="Calibri" panose="020F0502020204030204" pitchFamily="34" charset="0"/>
                <a:cs typeface="Calibri" panose="020F0502020204030204" pitchFamily="34" charset="0"/>
              </a:rPr>
              <a:t>approach</a:t>
            </a:r>
            <a:endParaRPr lang="en-US" sz="2933" kern="0" dirty="0">
              <a:solidFill>
                <a:prstClr val="black"/>
              </a:solidFill>
              <a:latin typeface="Calibri" panose="020F0502020204030204" pitchFamily="34" charset="0"/>
              <a:cs typeface="Calibri" panose="020F0502020204030204" pitchFamily="34" charset="0"/>
            </a:endParaRPr>
          </a:p>
        </p:txBody>
      </p:sp>
      <p:grpSp>
        <p:nvGrpSpPr>
          <p:cNvPr id="3" name="Groep 2">
            <a:extLst>
              <a:ext uri="{FF2B5EF4-FFF2-40B4-BE49-F238E27FC236}">
                <a16:creationId xmlns="" xmlns:a16="http://schemas.microsoft.com/office/drawing/2014/main" id="{14CD8F40-08CB-8441-9833-2C32F39169F7}"/>
              </a:ext>
            </a:extLst>
          </p:cNvPr>
          <p:cNvGrpSpPr/>
          <p:nvPr/>
        </p:nvGrpSpPr>
        <p:grpSpPr>
          <a:xfrm>
            <a:off x="447398" y="3446370"/>
            <a:ext cx="2027371" cy="1853648"/>
            <a:chOff x="10072366" y="3452165"/>
            <a:chExt cx="2027371" cy="1853648"/>
          </a:xfrm>
        </p:grpSpPr>
        <p:sp>
          <p:nvSpPr>
            <p:cNvPr id="135" name="Left Arrow 267"/>
            <p:cNvSpPr/>
            <p:nvPr/>
          </p:nvSpPr>
          <p:spPr>
            <a:xfrm flipH="1">
              <a:off x="10072366" y="3452165"/>
              <a:ext cx="2027371" cy="1853648"/>
            </a:xfrm>
            <a:prstGeom prst="leftArrow">
              <a:avLst>
                <a:gd name="adj1" fmla="val 100000"/>
                <a:gd name="adj2" fmla="val 28360"/>
              </a:avLst>
            </a:prstGeom>
            <a:solidFill>
              <a:srgbClr val="665EB8">
                <a:lumMod val="20000"/>
                <a:lumOff val="80000"/>
              </a:srgbClr>
            </a:solidFill>
            <a:ln w="12700" cap="flat" cmpd="sng" algn="ctr">
              <a:noFill/>
              <a:prstDash val="solid"/>
              <a:miter lim="800000"/>
            </a:ln>
            <a:effectLst/>
          </p:spPr>
          <p:txBody>
            <a:bodyPr rtlCol="0" anchor="ctr"/>
            <a:lstStyle/>
            <a:p>
              <a:pPr algn="ctr">
                <a:defRPr/>
              </a:pPr>
              <a:endParaRPr lang="en-US" sz="2400" kern="0" dirty="0">
                <a:solidFill>
                  <a:prstClr val="white"/>
                </a:solidFill>
                <a:latin typeface="Calibri" panose="020F0502020204030204"/>
              </a:endParaRPr>
            </a:p>
          </p:txBody>
        </p:sp>
        <p:pic>
          <p:nvPicPr>
            <p:cNvPr id="136" name="Picture 26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37315" y="3553476"/>
              <a:ext cx="905873" cy="772041"/>
            </a:xfrm>
            <a:prstGeom prst="rect">
              <a:avLst/>
            </a:prstGeom>
          </p:spPr>
        </p:pic>
        <p:pic>
          <p:nvPicPr>
            <p:cNvPr id="137" name="Picture 26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71937" y="4434139"/>
              <a:ext cx="836628" cy="811148"/>
            </a:xfrm>
            <a:prstGeom prst="rect">
              <a:avLst/>
            </a:prstGeom>
          </p:spPr>
        </p:pic>
      </p:grpSp>
      <p:grpSp>
        <p:nvGrpSpPr>
          <p:cNvPr id="138" name="Group 262"/>
          <p:cNvGrpSpPr/>
          <p:nvPr/>
        </p:nvGrpSpPr>
        <p:grpSpPr>
          <a:xfrm>
            <a:off x="2745739" y="3047436"/>
            <a:ext cx="2314156" cy="2912479"/>
            <a:chOff x="7018150" y="1496172"/>
            <a:chExt cx="2735835" cy="3577549"/>
          </a:xfrm>
        </p:grpSpPr>
        <p:sp>
          <p:nvSpPr>
            <p:cNvPr id="139" name="Down Arrow 265"/>
            <p:cNvSpPr/>
            <p:nvPr/>
          </p:nvSpPr>
          <p:spPr>
            <a:xfrm>
              <a:off x="8058255" y="1496172"/>
              <a:ext cx="563144" cy="3577549"/>
            </a:xfrm>
            <a:prstGeom prst="downArrow">
              <a:avLst/>
            </a:prstGeom>
            <a:solidFill>
              <a:srgbClr val="45A5ED"/>
            </a:solidFill>
            <a:ln w="12700" cap="flat" cmpd="sng" algn="ctr">
              <a:solidFill>
                <a:srgbClr val="45A5ED"/>
              </a:solidFill>
              <a:prstDash val="solid"/>
              <a:miter lim="800000"/>
            </a:ln>
            <a:effectLst/>
          </p:spPr>
          <p:txBody>
            <a:bodyPr rtlCol="0" anchor="ctr"/>
            <a:lstStyle/>
            <a:p>
              <a:pPr algn="ctr">
                <a:defRPr/>
              </a:pPr>
              <a:endParaRPr lang="en-US" sz="2400" kern="0">
                <a:solidFill>
                  <a:prstClr val="white"/>
                </a:solidFill>
                <a:latin typeface="Calibri" panose="020F0502020204030204"/>
              </a:endParaRPr>
            </a:p>
          </p:txBody>
        </p:sp>
        <p:sp>
          <p:nvSpPr>
            <p:cNvPr id="140" name="Rounded Rectangle 266"/>
            <p:cNvSpPr/>
            <p:nvPr/>
          </p:nvSpPr>
          <p:spPr>
            <a:xfrm>
              <a:off x="7018150" y="2030991"/>
              <a:ext cx="2735835" cy="2304187"/>
            </a:xfrm>
            <a:prstGeom prst="roundRect">
              <a:avLst/>
            </a:prstGeom>
            <a:solidFill>
              <a:srgbClr val="45A5ED">
                <a:lumMod val="20000"/>
                <a:lumOff val="80000"/>
              </a:srgbClr>
            </a:solidFill>
            <a:ln w="76200" cap="flat" cmpd="sng" algn="ctr">
              <a:solidFill>
                <a:srgbClr val="45A5ED"/>
              </a:solidFill>
              <a:prstDash val="solid"/>
              <a:miter lim="800000"/>
            </a:ln>
            <a:effectLst/>
          </p:spPr>
          <p:txBody>
            <a:bodyPr rtlCol="0" anchor="ctr"/>
            <a:lstStyle/>
            <a:p>
              <a:pPr algn="ctr">
                <a:defRPr/>
              </a:pPr>
              <a:endParaRPr lang="en-US" sz="2400" kern="0">
                <a:solidFill>
                  <a:prstClr val="white"/>
                </a:solidFill>
                <a:latin typeface="Calibri" panose="020F0502020204030204"/>
              </a:endParaRPr>
            </a:p>
          </p:txBody>
        </p:sp>
      </p:grpSp>
      <p:pic>
        <p:nvPicPr>
          <p:cNvPr id="141" name="Picture 26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92748" y="3762126"/>
            <a:ext cx="2111268" cy="1458432"/>
          </a:xfrm>
          <a:prstGeom prst="rect">
            <a:avLst/>
          </a:prstGeom>
        </p:spPr>
      </p:pic>
      <p:sp>
        <p:nvSpPr>
          <p:cNvPr id="142" name="TextBox 264"/>
          <p:cNvSpPr txBox="1"/>
          <p:nvPr/>
        </p:nvSpPr>
        <p:spPr>
          <a:xfrm>
            <a:off x="-8646" y="5422618"/>
            <a:ext cx="2869696" cy="543675"/>
          </a:xfrm>
          <a:prstGeom prst="rect">
            <a:avLst/>
          </a:prstGeom>
          <a:noFill/>
        </p:spPr>
        <p:txBody>
          <a:bodyPr wrap="none" rtlCol="0">
            <a:spAutoFit/>
          </a:bodyPr>
          <a:lstStyle/>
          <a:p>
            <a:pPr algn="ctr">
              <a:defRPr/>
            </a:pPr>
            <a:r>
              <a:rPr lang="nl-NL" sz="2933" kern="0" dirty="0" err="1">
                <a:solidFill>
                  <a:prstClr val="black"/>
                </a:solidFill>
                <a:latin typeface="Calibri" panose="020F0502020204030204" pitchFamily="34" charset="0"/>
                <a:cs typeface="Calibri" panose="020F0502020204030204" pitchFamily="34" charset="0"/>
              </a:rPr>
              <a:t>Clinically-inspired</a:t>
            </a:r>
            <a:endParaRPr lang="nl-NL" sz="2933" kern="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5766658"/>
      </p:ext>
    </p:extLst>
  </p:cSld>
  <p:clrMapOvr>
    <a:masterClrMapping/>
  </p:clrMapOvr>
  <p:transition xmlns:p14="http://schemas.microsoft.com/office/powerpoint/2010/mai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0B4FD81-F0E3-440F-B7B4-37434869A1E6}"/>
              </a:ext>
            </a:extLst>
          </p:cNvPr>
          <p:cNvSpPr>
            <a:spLocks noGrp="1"/>
          </p:cNvSpPr>
          <p:nvPr>
            <p:ph type="title"/>
          </p:nvPr>
        </p:nvSpPr>
        <p:spPr>
          <a:xfrm>
            <a:off x="317501" y="767623"/>
            <a:ext cx="11518900" cy="845509"/>
          </a:xfrm>
        </p:spPr>
        <p:txBody>
          <a:bodyPr/>
          <a:lstStyle/>
          <a:p>
            <a:pPr algn="ctr"/>
            <a:r>
              <a:rPr lang="en-GB" b="0" dirty="0"/>
              <a:t>Quick critical appraisal of CAD studies</a:t>
            </a:r>
            <a:endParaRPr lang="nl-NL" b="0" dirty="0"/>
          </a:p>
        </p:txBody>
      </p:sp>
      <p:sp>
        <p:nvSpPr>
          <p:cNvPr id="3" name="Tijdelijke aanduiding voor inhoud 2">
            <a:extLst>
              <a:ext uri="{FF2B5EF4-FFF2-40B4-BE49-F238E27FC236}">
                <a16:creationId xmlns="" xmlns:a16="http://schemas.microsoft.com/office/drawing/2014/main" id="{12D160F0-CDA7-42C4-9086-FFFCE783D952}"/>
              </a:ext>
            </a:extLst>
          </p:cNvPr>
          <p:cNvSpPr>
            <a:spLocks noGrp="1"/>
          </p:cNvSpPr>
          <p:nvPr>
            <p:ph sz="half" idx="2"/>
          </p:nvPr>
        </p:nvSpPr>
        <p:spPr>
          <a:xfrm>
            <a:off x="711200" y="1970324"/>
            <a:ext cx="10969675" cy="3751308"/>
          </a:xfrm>
        </p:spPr>
        <p:txBody>
          <a:bodyPr/>
          <a:lstStyle/>
          <a:p>
            <a:pPr>
              <a:lnSpc>
                <a:spcPct val="150000"/>
              </a:lnSpc>
            </a:pPr>
            <a:endParaRPr lang="nl-NL" sz="800" dirty="0"/>
          </a:p>
          <a:p>
            <a:pPr>
              <a:lnSpc>
                <a:spcPct val="150000"/>
              </a:lnSpc>
            </a:pPr>
            <a:r>
              <a:rPr lang="nl-NL" sz="2400" dirty="0"/>
              <a:t>CAD </a:t>
            </a:r>
            <a:r>
              <a:rPr lang="nl-NL" sz="2400" dirty="0" err="1"/>
              <a:t>algorithms</a:t>
            </a:r>
            <a:r>
              <a:rPr lang="nl-NL" sz="2400" dirty="0"/>
              <a:t> </a:t>
            </a:r>
            <a:r>
              <a:rPr lang="nl-NL" sz="2400" i="1" dirty="0" err="1"/>
              <a:t>needs</a:t>
            </a:r>
            <a:r>
              <a:rPr lang="nl-NL" sz="2400" i="1" dirty="0"/>
              <a:t> </a:t>
            </a:r>
            <a:r>
              <a:rPr lang="nl-NL" sz="2400" i="1" dirty="0" err="1"/>
              <a:t>to</a:t>
            </a:r>
            <a:r>
              <a:rPr lang="nl-NL" sz="2400" i="1" dirty="0"/>
              <a:t> show </a:t>
            </a:r>
            <a:r>
              <a:rPr lang="nl-NL" sz="2400" i="1" dirty="0" err="1"/>
              <a:t>their</a:t>
            </a:r>
            <a:r>
              <a:rPr lang="nl-NL" sz="2400" i="1" dirty="0"/>
              <a:t> </a:t>
            </a:r>
            <a:r>
              <a:rPr lang="nl-NL" sz="2400" i="1" dirty="0" err="1"/>
              <a:t>merit</a:t>
            </a:r>
            <a:r>
              <a:rPr lang="nl-NL" sz="2400" i="1" dirty="0"/>
              <a:t> on </a:t>
            </a:r>
            <a:r>
              <a:rPr lang="nl-NL" sz="2400" i="1" dirty="0" err="1"/>
              <a:t>an</a:t>
            </a:r>
            <a:r>
              <a:rPr lang="nl-NL" sz="2400" i="1" dirty="0"/>
              <a:t> </a:t>
            </a:r>
            <a:r>
              <a:rPr lang="nl-NL" sz="2400" i="1" u="sng" dirty="0" err="1"/>
              <a:t>external</a:t>
            </a:r>
            <a:r>
              <a:rPr lang="nl-NL" sz="2400" i="1" u="sng" dirty="0"/>
              <a:t> test set</a:t>
            </a:r>
            <a:r>
              <a:rPr lang="nl-NL" sz="2400" dirty="0"/>
              <a:t>.</a:t>
            </a:r>
            <a:endParaRPr lang="nl-NL" sz="800" dirty="0"/>
          </a:p>
          <a:p>
            <a:pPr>
              <a:lnSpc>
                <a:spcPct val="150000"/>
              </a:lnSpc>
            </a:pPr>
            <a:endParaRPr lang="nl-NL" sz="2400" dirty="0"/>
          </a:p>
          <a:p>
            <a:pPr>
              <a:lnSpc>
                <a:spcPct val="150000"/>
              </a:lnSpc>
            </a:pPr>
            <a:r>
              <a:rPr lang="nl-NL" sz="2400" dirty="0" err="1"/>
              <a:t>Should</a:t>
            </a:r>
            <a:r>
              <a:rPr lang="nl-NL" sz="2400" dirty="0"/>
              <a:t> </a:t>
            </a:r>
            <a:r>
              <a:rPr lang="nl-NL" sz="2400" dirty="0" err="1"/>
              <a:t>contain</a:t>
            </a:r>
            <a:r>
              <a:rPr lang="nl-NL" sz="2400" dirty="0"/>
              <a:t> cases </a:t>
            </a:r>
            <a:r>
              <a:rPr lang="nl-NL" sz="2400" dirty="0" err="1"/>
              <a:t>which</a:t>
            </a:r>
            <a:r>
              <a:rPr lang="nl-NL" sz="2400" dirty="0"/>
              <a:t> are a </a:t>
            </a:r>
            <a:r>
              <a:rPr lang="nl-NL" sz="2400" i="1" u="sng" dirty="0" err="1"/>
              <a:t>true</a:t>
            </a:r>
            <a:r>
              <a:rPr lang="nl-NL" sz="2400" i="1" u="sng" dirty="0"/>
              <a:t> </a:t>
            </a:r>
            <a:r>
              <a:rPr lang="nl-NL" sz="2400" i="1" u="sng" dirty="0" err="1"/>
              <a:t>challence</a:t>
            </a:r>
            <a:r>
              <a:rPr lang="nl-NL" sz="2400" i="1" u="sng" dirty="0"/>
              <a:t> </a:t>
            </a:r>
            <a:r>
              <a:rPr lang="nl-NL" sz="2400" i="1" dirty="0" err="1"/>
              <a:t>for</a:t>
            </a:r>
            <a:r>
              <a:rPr lang="nl-NL" sz="2400" i="1" dirty="0"/>
              <a:t> </a:t>
            </a:r>
            <a:r>
              <a:rPr lang="nl-NL" sz="2400" i="1" dirty="0" err="1"/>
              <a:t>endoscopic</a:t>
            </a:r>
            <a:r>
              <a:rPr lang="nl-NL" sz="2400" i="1" dirty="0"/>
              <a:t> </a:t>
            </a:r>
            <a:r>
              <a:rPr lang="nl-NL" sz="2400" i="1" dirty="0" err="1"/>
              <a:t>detection</a:t>
            </a:r>
            <a:r>
              <a:rPr lang="nl-NL" sz="2400" i="1" dirty="0"/>
              <a:t>.</a:t>
            </a:r>
            <a:endParaRPr lang="nl-NL" sz="800" dirty="0"/>
          </a:p>
          <a:p>
            <a:pPr>
              <a:lnSpc>
                <a:spcPct val="150000"/>
              </a:lnSpc>
            </a:pPr>
            <a:endParaRPr lang="nl-NL" sz="2400" dirty="0"/>
          </a:p>
          <a:p>
            <a:pPr>
              <a:lnSpc>
                <a:spcPct val="150000"/>
              </a:lnSpc>
            </a:pPr>
            <a:r>
              <a:rPr lang="nl-NL" sz="2400" dirty="0"/>
              <a:t>Performance on </a:t>
            </a:r>
            <a:r>
              <a:rPr lang="nl-NL" sz="2400" dirty="0" err="1"/>
              <a:t>an</a:t>
            </a:r>
            <a:r>
              <a:rPr lang="nl-NL" sz="2400" dirty="0"/>
              <a:t> </a:t>
            </a:r>
            <a:r>
              <a:rPr lang="nl-NL" sz="2400" dirty="0" err="1"/>
              <a:t>external</a:t>
            </a:r>
            <a:r>
              <a:rPr lang="nl-NL" sz="2400" dirty="0"/>
              <a:t> test set </a:t>
            </a:r>
            <a:r>
              <a:rPr lang="nl-NL" sz="2400" dirty="0" err="1"/>
              <a:t>needs</a:t>
            </a:r>
            <a:r>
              <a:rPr lang="nl-NL" sz="2400" dirty="0"/>
              <a:t> </a:t>
            </a:r>
            <a:r>
              <a:rPr lang="nl-NL" sz="2400" i="1" u="sng" dirty="0" err="1"/>
              <a:t>some</a:t>
            </a:r>
            <a:r>
              <a:rPr lang="nl-NL" sz="2400" i="1" u="sng" dirty="0"/>
              <a:t> kind of </a:t>
            </a:r>
            <a:r>
              <a:rPr lang="nl-NL" sz="2400" i="1" u="sng" dirty="0" err="1"/>
              <a:t>reference</a:t>
            </a:r>
            <a:r>
              <a:rPr lang="nl-NL" sz="2400" dirty="0"/>
              <a:t>.</a:t>
            </a:r>
            <a:endParaRPr lang="nl-NL" sz="2400" i="1" dirty="0"/>
          </a:p>
          <a:p>
            <a:pPr marL="0" indent="0">
              <a:lnSpc>
                <a:spcPct val="150000"/>
              </a:lnSpc>
              <a:buNone/>
            </a:pPr>
            <a:endParaRPr lang="nl-NL" sz="2400" dirty="0"/>
          </a:p>
          <a:p>
            <a:pPr>
              <a:lnSpc>
                <a:spcPct val="150000"/>
              </a:lnSpc>
            </a:pPr>
            <a:endParaRPr lang="nl-NL" sz="2400" dirty="0"/>
          </a:p>
          <a:p>
            <a:pPr>
              <a:lnSpc>
                <a:spcPct val="150000"/>
              </a:lnSpc>
            </a:pPr>
            <a:endParaRPr lang="nl-NL" sz="2400" b="1" i="1" dirty="0"/>
          </a:p>
          <a:p>
            <a:pPr>
              <a:lnSpc>
                <a:spcPct val="150000"/>
              </a:lnSpc>
            </a:pPr>
            <a:endParaRPr lang="nl-NL" sz="2400" b="1" i="1" dirty="0"/>
          </a:p>
          <a:p>
            <a:pPr>
              <a:lnSpc>
                <a:spcPct val="150000"/>
              </a:lnSpc>
            </a:pPr>
            <a:endParaRPr lang="nl-NL" sz="2400" dirty="0"/>
          </a:p>
          <a:p>
            <a:pPr algn="ctr">
              <a:lnSpc>
                <a:spcPct val="150000"/>
              </a:lnSpc>
            </a:pPr>
            <a:endParaRPr lang="en-GB" sz="2133" i="1" dirty="0">
              <a:cs typeface="Arial" panose="020B0604020202020204" pitchFamily="34" charset="0"/>
            </a:endParaRPr>
          </a:p>
        </p:txBody>
      </p:sp>
      <p:sp>
        <p:nvSpPr>
          <p:cNvPr id="6" name="Tijdelijke aanduiding voor voettekst 3">
            <a:extLst>
              <a:ext uri="{FF2B5EF4-FFF2-40B4-BE49-F238E27FC236}">
                <a16:creationId xmlns="" xmlns:a16="http://schemas.microsoft.com/office/drawing/2014/main" id="{76F1AFBC-9333-497D-9A37-B028C861A600}"/>
              </a:ext>
            </a:extLst>
          </p:cNvPr>
          <p:cNvSpPr>
            <a:spLocks noGrp="1"/>
          </p:cNvSpPr>
          <p:nvPr>
            <p:ph type="ftr" sz="quarter" idx="11"/>
          </p:nvPr>
        </p:nvSpPr>
        <p:spPr>
          <a:xfrm>
            <a:off x="711200" y="6381751"/>
            <a:ext cx="4114800" cy="365125"/>
          </a:xfrm>
        </p:spPr>
        <p:txBody>
          <a:bodyPr/>
          <a:lstStyle/>
          <a:p>
            <a:pPr defTabSz="914377"/>
            <a:r>
              <a:rPr lang="nl-NL" dirty="0">
                <a:latin typeface="Trebuchet MS"/>
              </a:rPr>
              <a:t>Machine </a:t>
            </a:r>
            <a:r>
              <a:rPr lang="nl-NL" dirty="0" err="1">
                <a:latin typeface="Trebuchet MS"/>
              </a:rPr>
              <a:t>learning</a:t>
            </a:r>
            <a:r>
              <a:rPr lang="nl-NL" dirty="0">
                <a:latin typeface="Trebuchet MS"/>
              </a:rPr>
              <a:t> in Endoscopy</a:t>
            </a:r>
          </a:p>
        </p:txBody>
      </p:sp>
      <p:sp>
        <p:nvSpPr>
          <p:cNvPr id="8" name="Tijdelijke aanduiding voor voettekst 3">
            <a:extLst>
              <a:ext uri="{FF2B5EF4-FFF2-40B4-BE49-F238E27FC236}">
                <a16:creationId xmlns="" xmlns:a16="http://schemas.microsoft.com/office/drawing/2014/main" id="{76F1AFBC-9333-497D-9A37-B028C861A600}"/>
              </a:ext>
            </a:extLst>
          </p:cNvPr>
          <p:cNvSpPr txBox="1">
            <a:spLocks/>
          </p:cNvSpPr>
          <p:nvPr/>
        </p:nvSpPr>
        <p:spPr>
          <a:xfrm>
            <a:off x="7333458" y="6199188"/>
            <a:ext cx="2846867" cy="365125"/>
          </a:xfrm>
          <a:prstGeom prst="rect">
            <a:avLst/>
          </a:prstGeom>
        </p:spPr>
        <p:txBody>
          <a:bodyPr vert="horz" lIns="121920" tIns="60960" rIns="121920" bIns="60960" rtlCol="0" anchor="ctr"/>
          <a:lstStyle>
            <a:defPPr>
              <a:defRPr lang="nl-NL"/>
            </a:defPPr>
            <a:lvl1pPr algn="l" rtl="0" eaLnBrk="0" fontAlgn="base" hangingPunct="0">
              <a:spcBef>
                <a:spcPct val="0"/>
              </a:spcBef>
              <a:spcAft>
                <a:spcPct val="0"/>
              </a:spcAft>
              <a:defRPr sz="938" kern="1200">
                <a:solidFill>
                  <a:srgbClr val="00373E"/>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lgn="r" defTabSz="914377" eaLnBrk="1" fontAlgn="auto" hangingPunct="1">
              <a:spcBef>
                <a:spcPts val="0"/>
              </a:spcBef>
              <a:spcAft>
                <a:spcPts val="0"/>
              </a:spcAft>
            </a:pPr>
            <a:r>
              <a:rPr lang="nl-NL" sz="1251" dirty="0">
                <a:latin typeface="Trebuchet MS"/>
              </a:rPr>
              <a:t>Jacques Bergman </a:t>
            </a:r>
            <a:r>
              <a:rPr lang="nl-NL" sz="1251" dirty="0" err="1">
                <a:latin typeface="Trebuchet MS"/>
              </a:rPr>
              <a:t>February</a:t>
            </a:r>
            <a:r>
              <a:rPr lang="nl-NL" sz="1251" dirty="0">
                <a:latin typeface="Trebuchet MS"/>
              </a:rPr>
              <a:t> 2021</a:t>
            </a:r>
          </a:p>
        </p:txBody>
      </p:sp>
    </p:spTree>
    <p:extLst>
      <p:ext uri="{BB962C8B-B14F-4D97-AF65-F5344CB8AC3E}">
        <p14:creationId xmlns:p14="http://schemas.microsoft.com/office/powerpoint/2010/main" val="264876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3">
            <a:extLst>
              <a:ext uri="{FF2B5EF4-FFF2-40B4-BE49-F238E27FC236}">
                <a16:creationId xmlns="" xmlns:a16="http://schemas.microsoft.com/office/drawing/2014/main" id="{76F1AFBC-9333-497D-9A37-B028C861A600}"/>
              </a:ext>
            </a:extLst>
          </p:cNvPr>
          <p:cNvSpPr>
            <a:spLocks noGrp="1"/>
          </p:cNvSpPr>
          <p:nvPr>
            <p:ph type="ftr" sz="quarter" idx="11"/>
          </p:nvPr>
        </p:nvSpPr>
        <p:spPr>
          <a:xfrm>
            <a:off x="711200" y="6381751"/>
            <a:ext cx="4114800" cy="365125"/>
          </a:xfrm>
        </p:spPr>
        <p:txBody>
          <a:bodyPr/>
          <a:lstStyle/>
          <a:p>
            <a:pPr defTabSz="914377"/>
            <a:r>
              <a:rPr lang="nl-NL" dirty="0">
                <a:latin typeface="Trebuchet MS"/>
              </a:rPr>
              <a:t>Machine </a:t>
            </a:r>
            <a:r>
              <a:rPr lang="nl-NL" dirty="0" err="1">
                <a:latin typeface="Trebuchet MS"/>
              </a:rPr>
              <a:t>learning</a:t>
            </a:r>
            <a:r>
              <a:rPr lang="nl-NL" dirty="0">
                <a:latin typeface="Trebuchet MS"/>
              </a:rPr>
              <a:t> in Endoscopy</a:t>
            </a:r>
          </a:p>
        </p:txBody>
      </p:sp>
      <p:pic>
        <p:nvPicPr>
          <p:cNvPr id="5" name="Afbeelding 4">
            <a:extLst>
              <a:ext uri="{FF2B5EF4-FFF2-40B4-BE49-F238E27FC236}">
                <a16:creationId xmlns="" xmlns:a16="http://schemas.microsoft.com/office/drawing/2014/main" id="{A7AEAEEF-A464-2249-A893-123EF2FB9D26}"/>
              </a:ext>
            </a:extLst>
          </p:cNvPr>
          <p:cNvPicPr>
            <a:picLocks noChangeAspect="1"/>
          </p:cNvPicPr>
          <p:nvPr/>
        </p:nvPicPr>
        <p:blipFill rotWithShape="1">
          <a:blip r:embed="rId2">
            <a:extLst>
              <a:ext uri="{28A0092B-C50C-407E-A947-70E740481C1C}">
                <a14:useLocalDpi xmlns:a14="http://schemas.microsoft.com/office/drawing/2010/main" val="0"/>
              </a:ext>
            </a:extLst>
          </a:blip>
          <a:srcRect t="12150" r="51690"/>
          <a:stretch/>
        </p:blipFill>
        <p:spPr>
          <a:xfrm>
            <a:off x="711200" y="1086870"/>
            <a:ext cx="5492652" cy="4680884"/>
          </a:xfrm>
          <a:prstGeom prst="rect">
            <a:avLst/>
          </a:prstGeom>
        </p:spPr>
      </p:pic>
      <p:graphicFrame>
        <p:nvGraphicFramePr>
          <p:cNvPr id="10" name="Tabel 9">
            <a:extLst>
              <a:ext uri="{FF2B5EF4-FFF2-40B4-BE49-F238E27FC236}">
                <a16:creationId xmlns="" xmlns:a16="http://schemas.microsoft.com/office/drawing/2014/main" id="{3DAC3133-C8FC-E74C-95C4-A337FBEEE9D5}"/>
              </a:ext>
            </a:extLst>
          </p:cNvPr>
          <p:cNvGraphicFramePr>
            <a:graphicFrameLocks noGrp="1"/>
          </p:cNvGraphicFramePr>
          <p:nvPr>
            <p:extLst>
              <p:ext uri="{D42A27DB-BD31-4B8C-83A1-F6EECF244321}">
                <p14:modId xmlns:p14="http://schemas.microsoft.com/office/powerpoint/2010/main" val="3498578818"/>
              </p:ext>
            </p:extLst>
          </p:nvPr>
        </p:nvGraphicFramePr>
        <p:xfrm>
          <a:off x="5992836" y="3359617"/>
          <a:ext cx="6020973" cy="2392727"/>
        </p:xfrm>
        <a:graphic>
          <a:graphicData uri="http://schemas.openxmlformats.org/drawingml/2006/table">
            <a:tbl>
              <a:tblPr firstRow="1" firstCol="1" bandRow="1">
                <a:tableStyleId>{21E4AEA4-8DFA-4A89-87EB-49C32662AFE0}</a:tableStyleId>
              </a:tblPr>
              <a:tblGrid>
                <a:gridCol w="1633884">
                  <a:extLst>
                    <a:ext uri="{9D8B030D-6E8A-4147-A177-3AD203B41FA5}">
                      <a16:colId xmlns="" xmlns:a16="http://schemas.microsoft.com/office/drawing/2014/main" val="2680939229"/>
                    </a:ext>
                  </a:extLst>
                </a:gridCol>
                <a:gridCol w="1462363">
                  <a:extLst>
                    <a:ext uri="{9D8B030D-6E8A-4147-A177-3AD203B41FA5}">
                      <a16:colId xmlns="" xmlns:a16="http://schemas.microsoft.com/office/drawing/2014/main" val="644379228"/>
                    </a:ext>
                  </a:extLst>
                </a:gridCol>
                <a:gridCol w="1462363">
                  <a:extLst>
                    <a:ext uri="{9D8B030D-6E8A-4147-A177-3AD203B41FA5}">
                      <a16:colId xmlns="" xmlns:a16="http://schemas.microsoft.com/office/drawing/2014/main" val="1762050789"/>
                    </a:ext>
                  </a:extLst>
                </a:gridCol>
                <a:gridCol w="1462363">
                  <a:extLst>
                    <a:ext uri="{9D8B030D-6E8A-4147-A177-3AD203B41FA5}">
                      <a16:colId xmlns="" xmlns:a16="http://schemas.microsoft.com/office/drawing/2014/main" val="969503240"/>
                    </a:ext>
                  </a:extLst>
                </a:gridCol>
              </a:tblGrid>
              <a:tr h="474645">
                <a:tc>
                  <a:txBody>
                    <a:bodyPr/>
                    <a:lstStyle/>
                    <a:p>
                      <a:pPr algn="ctr" fontAlgn="base" latinLnBrk="1">
                        <a:lnSpc>
                          <a:spcPct val="115000"/>
                        </a:lnSpc>
                        <a:spcAft>
                          <a:spcPts val="0"/>
                        </a:spcAft>
                      </a:pPr>
                      <a:r>
                        <a:rPr lang="en-US" sz="1800" dirty="0">
                          <a:solidFill>
                            <a:schemeClr val="tx1"/>
                          </a:solidFill>
                          <a:effectLst/>
                        </a:rPr>
                        <a:t> </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fontAlgn="base" latinLnBrk="1">
                        <a:lnSpc>
                          <a:spcPct val="115000"/>
                        </a:lnSpc>
                        <a:spcAft>
                          <a:spcPts val="0"/>
                        </a:spcAft>
                      </a:pPr>
                      <a:r>
                        <a:rPr lang="en-US" sz="1800" dirty="0">
                          <a:effectLst/>
                        </a:rPr>
                        <a:t>Accuracy</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ase" latinLnBrk="1">
                        <a:lnSpc>
                          <a:spcPct val="115000"/>
                        </a:lnSpc>
                        <a:spcAft>
                          <a:spcPts val="0"/>
                        </a:spcAft>
                      </a:pPr>
                      <a:r>
                        <a:rPr lang="en-US" sz="1800" dirty="0">
                          <a:effectLst/>
                        </a:rPr>
                        <a:t>Sensitivity</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ase" latinLnBrk="1">
                        <a:lnSpc>
                          <a:spcPct val="115000"/>
                        </a:lnSpc>
                        <a:spcAft>
                          <a:spcPts val="0"/>
                        </a:spcAft>
                      </a:pPr>
                      <a:r>
                        <a:rPr lang="en-US" sz="1800" dirty="0">
                          <a:effectLst/>
                        </a:rPr>
                        <a:t>Specificity</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58037500"/>
                  </a:ext>
                </a:extLst>
              </a:tr>
              <a:tr h="959041">
                <a:tc>
                  <a:txBody>
                    <a:bodyPr/>
                    <a:lstStyle/>
                    <a:p>
                      <a:pPr algn="ctr" fontAlgn="base" latinLnBrk="1">
                        <a:lnSpc>
                          <a:spcPct val="115000"/>
                        </a:lnSpc>
                        <a:spcAft>
                          <a:spcPts val="0"/>
                        </a:spcAft>
                      </a:pPr>
                      <a:r>
                        <a:rPr lang="en-US" sz="1800" dirty="0">
                          <a:solidFill>
                            <a:schemeClr val="tx1"/>
                          </a:solidFill>
                          <a:effectLst/>
                        </a:rPr>
                        <a:t>53 </a:t>
                      </a:r>
                    </a:p>
                    <a:p>
                      <a:pPr algn="ctr" fontAlgn="base" latinLnBrk="1">
                        <a:lnSpc>
                          <a:spcPct val="115000"/>
                        </a:lnSpc>
                        <a:spcAft>
                          <a:spcPts val="0"/>
                        </a:spcAft>
                      </a:pPr>
                      <a:r>
                        <a:rPr lang="en-US" sz="1800" dirty="0">
                          <a:solidFill>
                            <a:schemeClr val="tx1"/>
                          </a:solidFill>
                          <a:effectLst/>
                        </a:rPr>
                        <a:t>endoscopists</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fontAlgn="base" latinLnBrk="1">
                        <a:lnSpc>
                          <a:spcPct val="115000"/>
                        </a:lnSpc>
                        <a:spcAft>
                          <a:spcPts val="0"/>
                        </a:spcAft>
                      </a:pPr>
                      <a:r>
                        <a:rPr lang="en-US" sz="1800" dirty="0">
                          <a:effectLst/>
                        </a:rPr>
                        <a:t>73%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72%</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rPr>
                        <a:t>74%</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566395703"/>
                  </a:ext>
                </a:extLst>
              </a:tr>
              <a:tr h="959041">
                <a:tc>
                  <a:txBody>
                    <a:bodyPr/>
                    <a:lstStyle/>
                    <a:p>
                      <a:pPr algn="ctr" fontAlgn="base" latinLnBrk="1">
                        <a:lnSpc>
                          <a:spcPct val="115000"/>
                        </a:lnSpc>
                        <a:spcAft>
                          <a:spcPts val="0"/>
                        </a:spcAft>
                      </a:pPr>
                      <a:r>
                        <a:rPr lang="en-US" sz="1800" dirty="0">
                          <a:solidFill>
                            <a:schemeClr val="tx1"/>
                          </a:solidFill>
                          <a:effectLst/>
                        </a:rPr>
                        <a:t>CAD </a:t>
                      </a:r>
                    </a:p>
                    <a:p>
                      <a:pPr algn="ctr" fontAlgn="base" latinLnBrk="1">
                        <a:lnSpc>
                          <a:spcPct val="115000"/>
                        </a:lnSpc>
                        <a:spcAft>
                          <a:spcPts val="0"/>
                        </a:spcAft>
                      </a:pPr>
                      <a:r>
                        <a:rPr lang="en-US" sz="1800" dirty="0">
                          <a:solidFill>
                            <a:schemeClr val="tx1"/>
                          </a:solidFill>
                          <a:effectLst/>
                        </a:rPr>
                        <a:t>algorithm</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fontAlgn="base" latinLnBrk="1">
                        <a:lnSpc>
                          <a:spcPct val="115000"/>
                        </a:lnSpc>
                        <a:spcAft>
                          <a:spcPts val="0"/>
                        </a:spcAft>
                      </a:pPr>
                      <a:r>
                        <a:rPr lang="en-US" sz="1800" dirty="0">
                          <a:effectLst/>
                        </a:rPr>
                        <a:t>88%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rPr>
                        <a:t>88%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813490"/>
                  </a:ext>
                </a:extLst>
              </a:tr>
            </a:tbl>
          </a:graphicData>
        </a:graphic>
      </p:graphicFrame>
      <p:pic>
        <p:nvPicPr>
          <p:cNvPr id="11" name="Afbeelding 10">
            <a:extLst>
              <a:ext uri="{FF2B5EF4-FFF2-40B4-BE49-F238E27FC236}">
                <a16:creationId xmlns="" xmlns:a16="http://schemas.microsoft.com/office/drawing/2014/main" id="{C7BED9D5-9114-1E47-9A36-79DD64311DD4}"/>
              </a:ext>
            </a:extLst>
          </p:cNvPr>
          <p:cNvPicPr>
            <a:picLocks noChangeAspect="1"/>
          </p:cNvPicPr>
          <p:nvPr/>
        </p:nvPicPr>
        <p:blipFill rotWithShape="1">
          <a:blip r:embed="rId3">
            <a:extLst>
              <a:ext uri="{28A0092B-C50C-407E-A947-70E740481C1C}">
                <a14:useLocalDpi xmlns:a14="http://schemas.microsoft.com/office/drawing/2010/main" val="0"/>
              </a:ext>
            </a:extLst>
          </a:blip>
          <a:srcRect b="74913"/>
          <a:stretch/>
        </p:blipFill>
        <p:spPr>
          <a:xfrm>
            <a:off x="5992836" y="1012338"/>
            <a:ext cx="5986155" cy="2302370"/>
          </a:xfrm>
          <a:prstGeom prst="rect">
            <a:avLst/>
          </a:prstGeom>
        </p:spPr>
      </p:pic>
    </p:spTree>
    <p:extLst>
      <p:ext uri="{BB962C8B-B14F-4D97-AF65-F5344CB8AC3E}">
        <p14:creationId xmlns:p14="http://schemas.microsoft.com/office/powerpoint/2010/main" val="184069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3">
            <a:extLst>
              <a:ext uri="{FF2B5EF4-FFF2-40B4-BE49-F238E27FC236}">
                <a16:creationId xmlns="" xmlns:a16="http://schemas.microsoft.com/office/drawing/2014/main" id="{76F1AFBC-9333-497D-9A37-B028C861A600}"/>
              </a:ext>
            </a:extLst>
          </p:cNvPr>
          <p:cNvSpPr>
            <a:spLocks noGrp="1"/>
          </p:cNvSpPr>
          <p:nvPr>
            <p:ph type="ftr" sz="quarter" idx="11"/>
          </p:nvPr>
        </p:nvSpPr>
        <p:spPr>
          <a:xfrm>
            <a:off x="711200" y="6381751"/>
            <a:ext cx="4114800" cy="365125"/>
          </a:xfrm>
        </p:spPr>
        <p:txBody>
          <a:bodyPr/>
          <a:lstStyle/>
          <a:p>
            <a:pPr defTabSz="914377"/>
            <a:r>
              <a:rPr lang="nl-NL" dirty="0">
                <a:latin typeface="Trebuchet MS"/>
              </a:rPr>
              <a:t>Machine </a:t>
            </a:r>
            <a:r>
              <a:rPr lang="nl-NL" dirty="0" err="1">
                <a:latin typeface="Trebuchet MS"/>
              </a:rPr>
              <a:t>learning</a:t>
            </a:r>
            <a:r>
              <a:rPr lang="nl-NL" dirty="0">
                <a:latin typeface="Trebuchet MS"/>
              </a:rPr>
              <a:t> in Endoscopy</a:t>
            </a:r>
          </a:p>
        </p:txBody>
      </p:sp>
      <p:pic>
        <p:nvPicPr>
          <p:cNvPr id="5" name="Afbeelding 4">
            <a:extLst>
              <a:ext uri="{FF2B5EF4-FFF2-40B4-BE49-F238E27FC236}">
                <a16:creationId xmlns="" xmlns:a16="http://schemas.microsoft.com/office/drawing/2014/main" id="{A7AEAEEF-A464-2249-A893-123EF2FB9D26}"/>
              </a:ext>
            </a:extLst>
          </p:cNvPr>
          <p:cNvPicPr>
            <a:picLocks noChangeAspect="1"/>
          </p:cNvPicPr>
          <p:nvPr/>
        </p:nvPicPr>
        <p:blipFill rotWithShape="1">
          <a:blip r:embed="rId2">
            <a:extLst>
              <a:ext uri="{28A0092B-C50C-407E-A947-70E740481C1C}">
                <a14:useLocalDpi xmlns:a14="http://schemas.microsoft.com/office/drawing/2010/main" val="0"/>
              </a:ext>
            </a:extLst>
          </a:blip>
          <a:srcRect t="12150" r="51690"/>
          <a:stretch/>
        </p:blipFill>
        <p:spPr>
          <a:xfrm>
            <a:off x="711200" y="1086870"/>
            <a:ext cx="5492652" cy="4680884"/>
          </a:xfrm>
          <a:prstGeom prst="rect">
            <a:avLst/>
          </a:prstGeom>
        </p:spPr>
      </p:pic>
      <p:graphicFrame>
        <p:nvGraphicFramePr>
          <p:cNvPr id="10" name="Tabel 9">
            <a:extLst>
              <a:ext uri="{FF2B5EF4-FFF2-40B4-BE49-F238E27FC236}">
                <a16:creationId xmlns="" xmlns:a16="http://schemas.microsoft.com/office/drawing/2014/main" id="{3DAC3133-C8FC-E74C-95C4-A337FBEEE9D5}"/>
              </a:ext>
            </a:extLst>
          </p:cNvPr>
          <p:cNvGraphicFramePr>
            <a:graphicFrameLocks noGrp="1"/>
          </p:cNvGraphicFramePr>
          <p:nvPr/>
        </p:nvGraphicFramePr>
        <p:xfrm>
          <a:off x="5992836" y="3359617"/>
          <a:ext cx="6020973" cy="2392727"/>
        </p:xfrm>
        <a:graphic>
          <a:graphicData uri="http://schemas.openxmlformats.org/drawingml/2006/table">
            <a:tbl>
              <a:tblPr firstRow="1" firstCol="1" bandRow="1">
                <a:tableStyleId>{21E4AEA4-8DFA-4A89-87EB-49C32662AFE0}</a:tableStyleId>
              </a:tblPr>
              <a:tblGrid>
                <a:gridCol w="1633884">
                  <a:extLst>
                    <a:ext uri="{9D8B030D-6E8A-4147-A177-3AD203B41FA5}">
                      <a16:colId xmlns="" xmlns:a16="http://schemas.microsoft.com/office/drawing/2014/main" val="2680939229"/>
                    </a:ext>
                  </a:extLst>
                </a:gridCol>
                <a:gridCol w="1462363">
                  <a:extLst>
                    <a:ext uri="{9D8B030D-6E8A-4147-A177-3AD203B41FA5}">
                      <a16:colId xmlns="" xmlns:a16="http://schemas.microsoft.com/office/drawing/2014/main" val="644379228"/>
                    </a:ext>
                  </a:extLst>
                </a:gridCol>
                <a:gridCol w="1462363">
                  <a:extLst>
                    <a:ext uri="{9D8B030D-6E8A-4147-A177-3AD203B41FA5}">
                      <a16:colId xmlns="" xmlns:a16="http://schemas.microsoft.com/office/drawing/2014/main" val="1762050789"/>
                    </a:ext>
                  </a:extLst>
                </a:gridCol>
                <a:gridCol w="1462363">
                  <a:extLst>
                    <a:ext uri="{9D8B030D-6E8A-4147-A177-3AD203B41FA5}">
                      <a16:colId xmlns="" xmlns:a16="http://schemas.microsoft.com/office/drawing/2014/main" val="969503240"/>
                    </a:ext>
                  </a:extLst>
                </a:gridCol>
              </a:tblGrid>
              <a:tr h="474645">
                <a:tc>
                  <a:txBody>
                    <a:bodyPr/>
                    <a:lstStyle/>
                    <a:p>
                      <a:pPr algn="ctr" fontAlgn="base" latinLnBrk="1">
                        <a:lnSpc>
                          <a:spcPct val="115000"/>
                        </a:lnSpc>
                        <a:spcAft>
                          <a:spcPts val="0"/>
                        </a:spcAft>
                      </a:pPr>
                      <a:r>
                        <a:rPr lang="en-US" sz="1800" dirty="0">
                          <a:solidFill>
                            <a:schemeClr val="tx1"/>
                          </a:solidFill>
                          <a:effectLst/>
                        </a:rPr>
                        <a:t> </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fontAlgn="base" latinLnBrk="1">
                        <a:lnSpc>
                          <a:spcPct val="115000"/>
                        </a:lnSpc>
                        <a:spcAft>
                          <a:spcPts val="0"/>
                        </a:spcAft>
                      </a:pPr>
                      <a:r>
                        <a:rPr lang="en-US" sz="1800" dirty="0">
                          <a:effectLst/>
                        </a:rPr>
                        <a:t>Accuracy</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ase" latinLnBrk="1">
                        <a:lnSpc>
                          <a:spcPct val="115000"/>
                        </a:lnSpc>
                        <a:spcAft>
                          <a:spcPts val="0"/>
                        </a:spcAft>
                      </a:pPr>
                      <a:r>
                        <a:rPr lang="en-US" sz="1800" dirty="0">
                          <a:effectLst/>
                        </a:rPr>
                        <a:t>Sensitivity</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ase" latinLnBrk="1">
                        <a:lnSpc>
                          <a:spcPct val="115000"/>
                        </a:lnSpc>
                        <a:spcAft>
                          <a:spcPts val="0"/>
                        </a:spcAft>
                      </a:pPr>
                      <a:r>
                        <a:rPr lang="en-US" sz="1800" dirty="0">
                          <a:effectLst/>
                        </a:rPr>
                        <a:t>Specificity</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258037500"/>
                  </a:ext>
                </a:extLst>
              </a:tr>
              <a:tr h="959041">
                <a:tc>
                  <a:txBody>
                    <a:bodyPr/>
                    <a:lstStyle/>
                    <a:p>
                      <a:pPr algn="ctr" fontAlgn="base" latinLnBrk="1">
                        <a:lnSpc>
                          <a:spcPct val="115000"/>
                        </a:lnSpc>
                        <a:spcAft>
                          <a:spcPts val="0"/>
                        </a:spcAft>
                      </a:pPr>
                      <a:r>
                        <a:rPr lang="en-US" sz="1800" dirty="0">
                          <a:solidFill>
                            <a:schemeClr val="tx1"/>
                          </a:solidFill>
                          <a:effectLst/>
                        </a:rPr>
                        <a:t>53 </a:t>
                      </a:r>
                    </a:p>
                    <a:p>
                      <a:pPr algn="ctr" fontAlgn="base" latinLnBrk="1">
                        <a:lnSpc>
                          <a:spcPct val="115000"/>
                        </a:lnSpc>
                        <a:spcAft>
                          <a:spcPts val="0"/>
                        </a:spcAft>
                      </a:pPr>
                      <a:r>
                        <a:rPr lang="en-US" sz="1800" dirty="0">
                          <a:solidFill>
                            <a:schemeClr val="tx1"/>
                          </a:solidFill>
                          <a:effectLst/>
                        </a:rPr>
                        <a:t>endoscopists</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fontAlgn="base" latinLnBrk="1">
                        <a:lnSpc>
                          <a:spcPct val="115000"/>
                        </a:lnSpc>
                        <a:spcAft>
                          <a:spcPts val="0"/>
                        </a:spcAft>
                      </a:pPr>
                      <a:r>
                        <a:rPr lang="en-US" sz="1800" dirty="0">
                          <a:effectLst/>
                        </a:rPr>
                        <a:t>73%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72%</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rPr>
                        <a:t>74%</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566395703"/>
                  </a:ext>
                </a:extLst>
              </a:tr>
              <a:tr h="959041">
                <a:tc>
                  <a:txBody>
                    <a:bodyPr/>
                    <a:lstStyle/>
                    <a:p>
                      <a:pPr algn="ctr" fontAlgn="base" latinLnBrk="1">
                        <a:lnSpc>
                          <a:spcPct val="115000"/>
                        </a:lnSpc>
                        <a:spcAft>
                          <a:spcPts val="0"/>
                        </a:spcAft>
                      </a:pPr>
                      <a:r>
                        <a:rPr lang="en-US" sz="1800" dirty="0">
                          <a:solidFill>
                            <a:schemeClr val="tx1"/>
                          </a:solidFill>
                          <a:effectLst/>
                        </a:rPr>
                        <a:t>CAD </a:t>
                      </a:r>
                    </a:p>
                    <a:p>
                      <a:pPr algn="ctr" fontAlgn="base" latinLnBrk="1">
                        <a:lnSpc>
                          <a:spcPct val="115000"/>
                        </a:lnSpc>
                        <a:spcAft>
                          <a:spcPts val="0"/>
                        </a:spcAft>
                      </a:pPr>
                      <a:r>
                        <a:rPr lang="en-US" sz="1800" dirty="0">
                          <a:solidFill>
                            <a:schemeClr val="tx1"/>
                          </a:solidFill>
                          <a:effectLst/>
                        </a:rPr>
                        <a:t>algorithm</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fontAlgn="base" latinLnBrk="1">
                        <a:lnSpc>
                          <a:spcPct val="115000"/>
                        </a:lnSpc>
                        <a:spcAft>
                          <a:spcPts val="0"/>
                        </a:spcAft>
                      </a:pPr>
                      <a:r>
                        <a:rPr lang="en-US" sz="1800" dirty="0">
                          <a:effectLst/>
                        </a:rPr>
                        <a:t>88%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rPr>
                        <a:t>88%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154813490"/>
                  </a:ext>
                </a:extLst>
              </a:tr>
            </a:tbl>
          </a:graphicData>
        </a:graphic>
      </p:graphicFrame>
      <p:pic>
        <p:nvPicPr>
          <p:cNvPr id="11" name="Afbeelding 10">
            <a:extLst>
              <a:ext uri="{FF2B5EF4-FFF2-40B4-BE49-F238E27FC236}">
                <a16:creationId xmlns="" xmlns:a16="http://schemas.microsoft.com/office/drawing/2014/main" id="{C7BED9D5-9114-1E47-9A36-79DD64311DD4}"/>
              </a:ext>
            </a:extLst>
          </p:cNvPr>
          <p:cNvPicPr>
            <a:picLocks noChangeAspect="1"/>
          </p:cNvPicPr>
          <p:nvPr/>
        </p:nvPicPr>
        <p:blipFill rotWithShape="1">
          <a:blip r:embed="rId3">
            <a:extLst>
              <a:ext uri="{28A0092B-C50C-407E-A947-70E740481C1C}">
                <a14:useLocalDpi xmlns:a14="http://schemas.microsoft.com/office/drawing/2010/main" val="0"/>
              </a:ext>
            </a:extLst>
          </a:blip>
          <a:srcRect b="74913"/>
          <a:stretch/>
        </p:blipFill>
        <p:spPr>
          <a:xfrm>
            <a:off x="5992836" y="1012338"/>
            <a:ext cx="5986155" cy="2302370"/>
          </a:xfrm>
          <a:prstGeom prst="rect">
            <a:avLst/>
          </a:prstGeom>
        </p:spPr>
      </p:pic>
      <p:pic>
        <p:nvPicPr>
          <p:cNvPr id="7" name="Afbeelding 6">
            <a:extLst>
              <a:ext uri="{FF2B5EF4-FFF2-40B4-BE49-F238E27FC236}">
                <a16:creationId xmlns="" xmlns:a16="http://schemas.microsoft.com/office/drawing/2014/main" id="{413EAA40-08A6-FE41-9890-C0624B3B2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720" y="966657"/>
            <a:ext cx="5559958" cy="5191260"/>
          </a:xfrm>
          <a:prstGeom prst="rect">
            <a:avLst/>
          </a:prstGeom>
        </p:spPr>
      </p:pic>
      <p:sp>
        <p:nvSpPr>
          <p:cNvPr id="8" name="Tijdelijke aanduiding voor voettekst 3">
            <a:extLst>
              <a:ext uri="{FF2B5EF4-FFF2-40B4-BE49-F238E27FC236}">
                <a16:creationId xmlns="" xmlns:a16="http://schemas.microsoft.com/office/drawing/2014/main" id="{7D06F8CC-88D4-A24B-B8CF-0AEE450805A9}"/>
              </a:ext>
            </a:extLst>
          </p:cNvPr>
          <p:cNvSpPr txBox="1">
            <a:spLocks/>
          </p:cNvSpPr>
          <p:nvPr/>
        </p:nvSpPr>
        <p:spPr>
          <a:xfrm>
            <a:off x="7288501" y="6157917"/>
            <a:ext cx="2846867" cy="365125"/>
          </a:xfrm>
          <a:prstGeom prst="rect">
            <a:avLst/>
          </a:prstGeom>
        </p:spPr>
        <p:txBody>
          <a:bodyPr vert="horz" lIns="121920" tIns="60960" rIns="121920" bIns="60960" rtlCol="0" anchor="ctr"/>
          <a:lstStyle>
            <a:defPPr>
              <a:defRPr lang="nl-NL"/>
            </a:defPPr>
            <a:lvl1pPr algn="l" rtl="0" eaLnBrk="0" fontAlgn="base" hangingPunct="0">
              <a:spcBef>
                <a:spcPct val="0"/>
              </a:spcBef>
              <a:spcAft>
                <a:spcPct val="0"/>
              </a:spcAft>
              <a:defRPr sz="938" kern="1200">
                <a:solidFill>
                  <a:srgbClr val="00373E"/>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a:lstStyle>
          <a:p>
            <a:pPr algn="r" defTabSz="914377" eaLnBrk="1" fontAlgn="auto" hangingPunct="1">
              <a:spcBef>
                <a:spcPts val="0"/>
              </a:spcBef>
              <a:spcAft>
                <a:spcPts val="0"/>
              </a:spcAft>
            </a:pPr>
            <a:r>
              <a:rPr lang="nl-NL" sz="1251" dirty="0">
                <a:latin typeface="Trebuchet MS"/>
              </a:rPr>
              <a:t>Jacques Bergman </a:t>
            </a:r>
            <a:r>
              <a:rPr lang="nl-NL" sz="1251" dirty="0" err="1">
                <a:latin typeface="Trebuchet MS"/>
              </a:rPr>
              <a:t>February</a:t>
            </a:r>
            <a:r>
              <a:rPr lang="nl-NL" sz="1251" dirty="0">
                <a:latin typeface="Trebuchet MS"/>
              </a:rPr>
              <a:t>  2021</a:t>
            </a:r>
          </a:p>
        </p:txBody>
      </p:sp>
    </p:spTree>
    <p:extLst>
      <p:ext uri="{BB962C8B-B14F-4D97-AF65-F5344CB8AC3E}">
        <p14:creationId xmlns:p14="http://schemas.microsoft.com/office/powerpoint/2010/main" val="321381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p:cNvSpPr/>
          <p:nvPr/>
        </p:nvSpPr>
        <p:spPr>
          <a:xfrm>
            <a:off x="0" y="1124671"/>
            <a:ext cx="12192000" cy="51417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nl-NL" sz="2400">
              <a:solidFill>
                <a:srgbClr val="FFFFFF"/>
              </a:solidFill>
            </a:endParaRPr>
          </a:p>
        </p:txBody>
      </p:sp>
      <p:pic>
        <p:nvPicPr>
          <p:cNvPr id="23" name="Afbeelding 2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8795" y="2036695"/>
            <a:ext cx="3912173" cy="3024000"/>
          </a:xfrm>
          <a:prstGeom prst="rect">
            <a:avLst/>
          </a:prstGeom>
        </p:spPr>
      </p:pic>
      <p:pic>
        <p:nvPicPr>
          <p:cNvPr id="24" name="Afbeelding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04643" y="2031637"/>
            <a:ext cx="4027180" cy="3024000"/>
          </a:xfrm>
          <a:prstGeom prst="rect">
            <a:avLst/>
          </a:prstGeom>
        </p:spPr>
      </p:pic>
      <p:pic>
        <p:nvPicPr>
          <p:cNvPr id="25" name="Picture 5" descr="G:\diva\MDL_Onderzoeksgroep_Jacques_Bergman\Jeroen\BLI studie\foto's\patient 10\Overview\WLE_overviewbew.tif"/>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428" y="2019025"/>
            <a:ext cx="4052865" cy="3024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4"/>
          <p:cNvSpPr txBox="1"/>
          <p:nvPr/>
        </p:nvSpPr>
        <p:spPr>
          <a:xfrm>
            <a:off x="2146422" y="5310355"/>
            <a:ext cx="7804894" cy="584775"/>
          </a:xfrm>
          <a:prstGeom prst="rect">
            <a:avLst/>
          </a:prstGeom>
          <a:noFill/>
        </p:spPr>
        <p:txBody>
          <a:bodyPr wrap="none" rtlCol="0">
            <a:spAutoFit/>
          </a:bodyPr>
          <a:lstStyle/>
          <a:p>
            <a:pPr fontAlgn="base">
              <a:spcBef>
                <a:spcPct val="0"/>
              </a:spcBef>
              <a:spcAft>
                <a:spcPct val="0"/>
              </a:spcAft>
            </a:pPr>
            <a:r>
              <a:rPr lang="nl-NL" sz="3200" dirty="0">
                <a:solidFill>
                  <a:srgbClr val="DAEDEF">
                    <a:lumMod val="60000"/>
                    <a:lumOff val="40000"/>
                  </a:srgbClr>
                </a:solidFill>
                <a:latin typeface="Calibri" panose="020F0502020204030204" pitchFamily="34" charset="0"/>
                <a:cs typeface="Calibri" panose="020F0502020204030204" pitchFamily="34" charset="0"/>
              </a:rPr>
              <a:t>Computer </a:t>
            </a:r>
            <a:r>
              <a:rPr lang="nl-NL" sz="3200" dirty="0" err="1">
                <a:solidFill>
                  <a:srgbClr val="DAEDEF">
                    <a:lumMod val="60000"/>
                    <a:lumOff val="40000"/>
                  </a:srgbClr>
                </a:solidFill>
                <a:latin typeface="Calibri" panose="020F0502020204030204" pitchFamily="34" charset="0"/>
                <a:cs typeface="Calibri" panose="020F0502020204030204" pitchFamily="34" charset="0"/>
              </a:rPr>
              <a:t>Assisted</a:t>
            </a:r>
            <a:r>
              <a:rPr lang="nl-NL" sz="3200" dirty="0">
                <a:solidFill>
                  <a:srgbClr val="DAEDEF">
                    <a:lumMod val="60000"/>
                    <a:lumOff val="40000"/>
                  </a:srgbClr>
                </a:solidFill>
                <a:latin typeface="Calibri" panose="020F0502020204030204" pitchFamily="34" charset="0"/>
                <a:cs typeface="Calibri" panose="020F0502020204030204" pitchFamily="34" charset="0"/>
              </a:rPr>
              <a:t> </a:t>
            </a:r>
            <a:r>
              <a:rPr lang="nl-NL" sz="3200" dirty="0" err="1">
                <a:solidFill>
                  <a:srgbClr val="DAEDEF">
                    <a:lumMod val="60000"/>
                    <a:lumOff val="40000"/>
                  </a:srgbClr>
                </a:solidFill>
                <a:latin typeface="Calibri" panose="020F0502020204030204" pitchFamily="34" charset="0"/>
                <a:cs typeface="Calibri" panose="020F0502020204030204" pitchFamily="34" charset="0"/>
              </a:rPr>
              <a:t>Detection</a:t>
            </a:r>
            <a:r>
              <a:rPr lang="nl-NL" sz="3200" dirty="0">
                <a:solidFill>
                  <a:srgbClr val="DAEDEF">
                    <a:lumMod val="60000"/>
                    <a:lumOff val="40000"/>
                  </a:srgbClr>
                </a:solidFill>
                <a:latin typeface="Calibri" panose="020F0502020204030204" pitchFamily="34" charset="0"/>
                <a:cs typeface="Calibri" panose="020F0502020204030204" pitchFamily="34" charset="0"/>
              </a:rPr>
              <a:t> (CAD) </a:t>
            </a:r>
            <a:r>
              <a:rPr lang="nl-NL" sz="3200" dirty="0" err="1">
                <a:solidFill>
                  <a:srgbClr val="DAEDEF">
                    <a:lumMod val="60000"/>
                    <a:lumOff val="40000"/>
                  </a:srgbClr>
                </a:solidFill>
                <a:latin typeface="Calibri" panose="020F0502020204030204" pitchFamily="34" charset="0"/>
                <a:cs typeface="Calibri" panose="020F0502020204030204" pitchFamily="34" charset="0"/>
              </a:rPr>
              <a:t>algorithm</a:t>
            </a:r>
            <a:endParaRPr lang="en-US" sz="1867" dirty="0">
              <a:solidFill>
                <a:srgbClr val="DAEDEF">
                  <a:lumMod val="60000"/>
                  <a:lumOff val="40000"/>
                </a:srgbClr>
              </a:solidFill>
              <a:latin typeface="Calibri" panose="020F0502020204030204" pitchFamily="34" charset="0"/>
              <a:cs typeface="Calibri" panose="020F0502020204030204" pitchFamily="34" charset="0"/>
            </a:endParaRPr>
          </a:p>
        </p:txBody>
      </p:sp>
      <p:sp>
        <p:nvSpPr>
          <p:cNvPr id="7" name="Rectangle 3"/>
          <p:cNvSpPr>
            <a:spLocks noChangeArrowheads="1"/>
          </p:cNvSpPr>
          <p:nvPr/>
        </p:nvSpPr>
        <p:spPr bwMode="auto">
          <a:xfrm>
            <a:off x="0" y="-27382"/>
            <a:ext cx="12192000" cy="1209449"/>
          </a:xfrm>
          <a:prstGeom prst="rect">
            <a:avLst/>
          </a:prstGeom>
          <a:solidFill>
            <a:srgbClr val="00005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9999"/>
                    </a:srgbClr>
                  </a:outerShdw>
                </a:effectLst>
              </a14:hiddenEffects>
            </a:ext>
          </a:extLst>
        </p:spPr>
        <p:txBody>
          <a:bodyPr anchor="ctr"/>
          <a:lstStyle/>
          <a:p>
            <a:pPr algn="ctr" fontAlgn="base">
              <a:spcBef>
                <a:spcPct val="0"/>
              </a:spcBef>
              <a:spcAft>
                <a:spcPct val="0"/>
              </a:spcAft>
            </a:pPr>
            <a:r>
              <a:rPr lang="en-US" sz="3733" dirty="0" smtClean="0">
                <a:solidFill>
                  <a:schemeClr val="bg1"/>
                </a:solidFill>
                <a:effectLst>
                  <a:outerShdw blurRad="38100" dist="38100" dir="2700000" algn="tl">
                    <a:srgbClr val="000000">
                      <a:alpha val="43137"/>
                    </a:srgbClr>
                  </a:outerShdw>
                </a:effectLst>
              </a:rPr>
              <a:t> </a:t>
            </a:r>
            <a:r>
              <a:rPr lang="en-US" sz="3733" dirty="0">
                <a:solidFill>
                  <a:schemeClr val="bg1"/>
                </a:solidFill>
                <a:effectLst>
                  <a:outerShdw blurRad="38100" dist="38100" dir="2700000" algn="tl">
                    <a:srgbClr val="000000">
                      <a:alpha val="43137"/>
                    </a:srgbClr>
                  </a:outerShdw>
                </a:effectLst>
              </a:rPr>
              <a:t>ARGOS-project</a:t>
            </a:r>
          </a:p>
          <a:p>
            <a:pPr algn="ctr" fontAlgn="base">
              <a:spcBef>
                <a:spcPct val="0"/>
              </a:spcBef>
              <a:spcAft>
                <a:spcPct val="0"/>
              </a:spcAft>
            </a:pPr>
            <a:r>
              <a:rPr lang="nl-NL" sz="2400" i="1" dirty="0">
                <a:solidFill>
                  <a:schemeClr val="bg1"/>
                </a:solidFill>
              </a:rPr>
              <a:t>De </a:t>
            </a:r>
            <a:r>
              <a:rPr lang="nl-NL" sz="2400" i="1" dirty="0" err="1">
                <a:solidFill>
                  <a:schemeClr val="bg1"/>
                </a:solidFill>
              </a:rPr>
              <a:t>Groof</a:t>
            </a:r>
            <a:r>
              <a:rPr lang="nl-NL" sz="2400" i="1" dirty="0">
                <a:solidFill>
                  <a:schemeClr val="bg1"/>
                </a:solidFill>
              </a:rPr>
              <a:t> et al. </a:t>
            </a:r>
            <a:r>
              <a:rPr lang="nl-NL" sz="2400" i="1" dirty="0" err="1">
                <a:solidFill>
                  <a:schemeClr val="bg1"/>
                </a:solidFill>
              </a:rPr>
              <a:t>Gastroenterology</a:t>
            </a:r>
            <a:r>
              <a:rPr lang="nl-NL" sz="2400" i="1" dirty="0">
                <a:solidFill>
                  <a:schemeClr val="bg1"/>
                </a:solidFill>
              </a:rPr>
              <a:t> 2020</a:t>
            </a:r>
          </a:p>
        </p:txBody>
      </p:sp>
    </p:spTree>
    <p:extLst>
      <p:ext uri="{BB962C8B-B14F-4D97-AF65-F5344CB8AC3E}">
        <p14:creationId xmlns:p14="http://schemas.microsoft.com/office/powerpoint/2010/main" val="215006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15"/>
          <p:cNvSpPr/>
          <p:nvPr/>
        </p:nvSpPr>
        <p:spPr>
          <a:xfrm>
            <a:off x="0" y="1124671"/>
            <a:ext cx="12192000" cy="51417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nl-NL" sz="2400">
              <a:solidFill>
                <a:srgbClr val="FFFFFF"/>
              </a:solidFill>
            </a:endParaRPr>
          </a:p>
        </p:txBody>
      </p:sp>
      <p:pic>
        <p:nvPicPr>
          <p:cNvPr id="23" name="Afbeelding 2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8795" y="2036695"/>
            <a:ext cx="3912173" cy="3024000"/>
          </a:xfrm>
          <a:prstGeom prst="rect">
            <a:avLst/>
          </a:prstGeom>
        </p:spPr>
      </p:pic>
      <p:pic>
        <p:nvPicPr>
          <p:cNvPr id="24" name="Afbeelding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04643" y="2031637"/>
            <a:ext cx="4027180" cy="3024000"/>
          </a:xfrm>
          <a:prstGeom prst="rect">
            <a:avLst/>
          </a:prstGeom>
        </p:spPr>
      </p:pic>
      <p:pic>
        <p:nvPicPr>
          <p:cNvPr id="25" name="Picture 5" descr="G:\diva\MDL_Onderzoeksgroep_Jacques_Bergman\Jeroen\BLI studie\foto's\patient 10\Overview\WLE_overviewbew.tif"/>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3428" y="2019025"/>
            <a:ext cx="4052865" cy="30240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eperen 25"/>
          <p:cNvGrpSpPr/>
          <p:nvPr/>
        </p:nvGrpSpPr>
        <p:grpSpPr>
          <a:xfrm>
            <a:off x="6202048" y="3891591"/>
            <a:ext cx="491232" cy="600112"/>
            <a:chOff x="4554558" y="2857365"/>
            <a:chExt cx="576064" cy="576064"/>
          </a:xfrm>
        </p:grpSpPr>
        <p:sp>
          <p:nvSpPr>
            <p:cNvPr id="27" name="Ovaal 26"/>
            <p:cNvSpPr/>
            <p:nvPr/>
          </p:nvSpPr>
          <p:spPr>
            <a:xfrm>
              <a:off x="4663054" y="3001381"/>
              <a:ext cx="360040"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NL" sz="2400">
                <a:solidFill>
                  <a:srgbClr val="FFFFFF"/>
                </a:solidFill>
              </a:endParaRPr>
            </a:p>
          </p:txBody>
        </p:sp>
        <p:cxnSp>
          <p:nvCxnSpPr>
            <p:cNvPr id="28" name="Rechte verbindingslijn 27"/>
            <p:cNvCxnSpPr/>
            <p:nvPr/>
          </p:nvCxnSpPr>
          <p:spPr>
            <a:xfrm>
              <a:off x="4843074"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rot="16200000">
              <a:off x="4842590"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Groeperen 29"/>
          <p:cNvGrpSpPr/>
          <p:nvPr/>
        </p:nvGrpSpPr>
        <p:grpSpPr>
          <a:xfrm>
            <a:off x="1602340" y="2377420"/>
            <a:ext cx="491232" cy="600112"/>
            <a:chOff x="4554558" y="2857365"/>
            <a:chExt cx="576064" cy="576064"/>
          </a:xfrm>
        </p:grpSpPr>
        <p:sp>
          <p:nvSpPr>
            <p:cNvPr id="31" name="Ovaal 30"/>
            <p:cNvSpPr/>
            <p:nvPr/>
          </p:nvSpPr>
          <p:spPr>
            <a:xfrm>
              <a:off x="4663054" y="3001381"/>
              <a:ext cx="360040"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NL" sz="2400">
                <a:solidFill>
                  <a:srgbClr val="FFFFFF"/>
                </a:solidFill>
              </a:endParaRPr>
            </a:p>
          </p:txBody>
        </p:sp>
        <p:cxnSp>
          <p:nvCxnSpPr>
            <p:cNvPr id="32" name="Rechte verbindingslijn 31"/>
            <p:cNvCxnSpPr/>
            <p:nvPr/>
          </p:nvCxnSpPr>
          <p:spPr>
            <a:xfrm>
              <a:off x="4843074"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a:xfrm rot="16200000">
              <a:off x="4842590"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eperen 33"/>
          <p:cNvGrpSpPr/>
          <p:nvPr/>
        </p:nvGrpSpPr>
        <p:grpSpPr>
          <a:xfrm>
            <a:off x="10229217" y="4260249"/>
            <a:ext cx="491232" cy="600112"/>
            <a:chOff x="4554558" y="2857365"/>
            <a:chExt cx="576064" cy="576064"/>
          </a:xfrm>
        </p:grpSpPr>
        <p:sp>
          <p:nvSpPr>
            <p:cNvPr id="35" name="Ovaal 34"/>
            <p:cNvSpPr/>
            <p:nvPr/>
          </p:nvSpPr>
          <p:spPr>
            <a:xfrm>
              <a:off x="4663054" y="3001381"/>
              <a:ext cx="360040"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NL" sz="2400">
                <a:solidFill>
                  <a:srgbClr val="FFFFFF"/>
                </a:solidFill>
              </a:endParaRPr>
            </a:p>
          </p:txBody>
        </p:sp>
        <p:cxnSp>
          <p:nvCxnSpPr>
            <p:cNvPr id="36" name="Rechte verbindingslijn 35"/>
            <p:cNvCxnSpPr/>
            <p:nvPr/>
          </p:nvCxnSpPr>
          <p:spPr>
            <a:xfrm>
              <a:off x="4843074"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p:nvCxnSpPr>
          <p:spPr>
            <a:xfrm rot="16200000">
              <a:off x="4842590" y="2857365"/>
              <a:ext cx="0" cy="5760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TextBox 4"/>
          <p:cNvSpPr txBox="1"/>
          <p:nvPr/>
        </p:nvSpPr>
        <p:spPr>
          <a:xfrm>
            <a:off x="921885" y="5269513"/>
            <a:ext cx="10517879" cy="584775"/>
          </a:xfrm>
          <a:prstGeom prst="rect">
            <a:avLst/>
          </a:prstGeom>
          <a:noFill/>
        </p:spPr>
        <p:txBody>
          <a:bodyPr wrap="none" rtlCol="0">
            <a:spAutoFit/>
          </a:bodyPr>
          <a:lstStyle/>
          <a:p>
            <a:pPr fontAlgn="base">
              <a:spcBef>
                <a:spcPct val="0"/>
              </a:spcBef>
              <a:spcAft>
                <a:spcPct val="0"/>
              </a:spcAft>
            </a:pPr>
            <a:r>
              <a:rPr lang="nl-NL" sz="3200" dirty="0">
                <a:solidFill>
                  <a:srgbClr val="DAEDEF">
                    <a:lumMod val="60000"/>
                    <a:lumOff val="40000"/>
                  </a:srgbClr>
                </a:solidFill>
                <a:latin typeface="Calibri" panose="020F0502020204030204" pitchFamily="34" charset="0"/>
                <a:cs typeface="Calibri" panose="020F0502020204030204" pitchFamily="34" charset="0"/>
              </a:rPr>
              <a:t>automatic </a:t>
            </a:r>
            <a:r>
              <a:rPr lang="nl-NL" sz="3200" dirty="0" err="1">
                <a:solidFill>
                  <a:srgbClr val="DAEDEF">
                    <a:lumMod val="60000"/>
                    <a:lumOff val="40000"/>
                  </a:srgbClr>
                </a:solidFill>
                <a:latin typeface="Calibri" panose="020F0502020204030204" pitchFamily="34" charset="0"/>
                <a:cs typeface="Calibri" panose="020F0502020204030204" pitchFamily="34" charset="0"/>
              </a:rPr>
              <a:t>and</a:t>
            </a:r>
            <a:r>
              <a:rPr lang="nl-NL" sz="3200" dirty="0">
                <a:solidFill>
                  <a:srgbClr val="DAEDEF">
                    <a:lumMod val="60000"/>
                    <a:lumOff val="40000"/>
                  </a:srgbClr>
                </a:solidFill>
                <a:latin typeface="Calibri" panose="020F0502020204030204" pitchFamily="34" charset="0"/>
                <a:cs typeface="Calibri" panose="020F0502020204030204" pitchFamily="34" charset="0"/>
              </a:rPr>
              <a:t> real-time </a:t>
            </a:r>
            <a:r>
              <a:rPr lang="nl-NL" sz="3200" dirty="0" err="1">
                <a:solidFill>
                  <a:srgbClr val="DAEDEF">
                    <a:lumMod val="60000"/>
                    <a:lumOff val="40000"/>
                  </a:srgbClr>
                </a:solidFill>
                <a:latin typeface="Calibri" panose="020F0502020204030204" pitchFamily="34" charset="0"/>
                <a:cs typeface="Calibri" panose="020F0502020204030204" pitchFamily="34" charset="0"/>
              </a:rPr>
              <a:t>endoscopic</a:t>
            </a:r>
            <a:r>
              <a:rPr lang="nl-NL" sz="3200" dirty="0">
                <a:solidFill>
                  <a:srgbClr val="DAEDEF">
                    <a:lumMod val="60000"/>
                    <a:lumOff val="40000"/>
                  </a:srgbClr>
                </a:solidFill>
                <a:latin typeface="Calibri" panose="020F0502020204030204" pitchFamily="34" charset="0"/>
                <a:cs typeface="Calibri" panose="020F0502020204030204" pitchFamily="34" charset="0"/>
              </a:rPr>
              <a:t> </a:t>
            </a:r>
            <a:r>
              <a:rPr lang="nl-NL" sz="3200" dirty="0" err="1">
                <a:solidFill>
                  <a:srgbClr val="DAEDEF">
                    <a:lumMod val="60000"/>
                    <a:lumOff val="40000"/>
                  </a:srgbClr>
                </a:solidFill>
                <a:latin typeface="Calibri" panose="020F0502020204030204" pitchFamily="34" charset="0"/>
                <a:cs typeface="Calibri" panose="020F0502020204030204" pitchFamily="34" charset="0"/>
              </a:rPr>
              <a:t>detection</a:t>
            </a:r>
            <a:r>
              <a:rPr lang="nl-NL" sz="3200" dirty="0">
                <a:solidFill>
                  <a:srgbClr val="DAEDEF">
                    <a:lumMod val="60000"/>
                    <a:lumOff val="40000"/>
                  </a:srgbClr>
                </a:solidFill>
                <a:latin typeface="Calibri" panose="020F0502020204030204" pitchFamily="34" charset="0"/>
                <a:cs typeface="Calibri" panose="020F0502020204030204" pitchFamily="34" charset="0"/>
              </a:rPr>
              <a:t> of BE </a:t>
            </a:r>
            <a:r>
              <a:rPr lang="nl-NL" sz="3200" dirty="0" err="1">
                <a:solidFill>
                  <a:srgbClr val="DAEDEF">
                    <a:lumMod val="60000"/>
                    <a:lumOff val="40000"/>
                  </a:srgbClr>
                </a:solidFill>
                <a:latin typeface="Calibri" panose="020F0502020204030204" pitchFamily="34" charset="0"/>
                <a:cs typeface="Calibri" panose="020F0502020204030204" pitchFamily="34" charset="0"/>
              </a:rPr>
              <a:t>neoplasia</a:t>
            </a:r>
            <a:endParaRPr lang="nl-NL" sz="3200" dirty="0">
              <a:solidFill>
                <a:srgbClr val="DAEDEF">
                  <a:lumMod val="60000"/>
                  <a:lumOff val="40000"/>
                </a:srgbClr>
              </a:solidFill>
              <a:latin typeface="Calibri" panose="020F0502020204030204" pitchFamily="34" charset="0"/>
              <a:cs typeface="Calibri" panose="020F0502020204030204" pitchFamily="34" charset="0"/>
            </a:endParaRPr>
          </a:p>
        </p:txBody>
      </p:sp>
      <p:sp>
        <p:nvSpPr>
          <p:cNvPr id="21" name="Rectangle 3">
            <a:extLst>
              <a:ext uri="{FF2B5EF4-FFF2-40B4-BE49-F238E27FC236}">
                <a16:creationId xmlns:a16="http://schemas.microsoft.com/office/drawing/2014/main" xmlns="" id="{E23F8583-83A6-E644-9769-6E98CADA5AF9}"/>
              </a:ext>
            </a:extLst>
          </p:cNvPr>
          <p:cNvSpPr>
            <a:spLocks noChangeArrowheads="1"/>
          </p:cNvSpPr>
          <p:nvPr/>
        </p:nvSpPr>
        <p:spPr bwMode="auto">
          <a:xfrm>
            <a:off x="0" y="-27382"/>
            <a:ext cx="12192000" cy="1209449"/>
          </a:xfrm>
          <a:prstGeom prst="rect">
            <a:avLst/>
          </a:prstGeom>
          <a:solidFill>
            <a:srgbClr val="00005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9999"/>
                    </a:srgbClr>
                  </a:outerShdw>
                </a:effectLst>
              </a14:hiddenEffects>
            </a:ext>
          </a:extLst>
        </p:spPr>
        <p:txBody>
          <a:bodyPr anchor="ctr"/>
          <a:lstStyle/>
          <a:p>
            <a:pPr algn="ctr" fontAlgn="base">
              <a:spcBef>
                <a:spcPct val="0"/>
              </a:spcBef>
              <a:spcAft>
                <a:spcPct val="0"/>
              </a:spcAft>
            </a:pPr>
            <a:r>
              <a:rPr lang="en-US" sz="3733" dirty="0" smtClean="0">
                <a:solidFill>
                  <a:schemeClr val="bg1"/>
                </a:solidFill>
                <a:effectLst>
                  <a:outerShdw blurRad="38100" dist="38100" dir="2700000" algn="tl">
                    <a:srgbClr val="000000">
                      <a:alpha val="43137"/>
                    </a:srgbClr>
                  </a:outerShdw>
                </a:effectLst>
              </a:rPr>
              <a:t> </a:t>
            </a:r>
            <a:r>
              <a:rPr lang="en-US" sz="3733" dirty="0">
                <a:solidFill>
                  <a:schemeClr val="bg1"/>
                </a:solidFill>
                <a:effectLst>
                  <a:outerShdw blurRad="38100" dist="38100" dir="2700000" algn="tl">
                    <a:srgbClr val="000000">
                      <a:alpha val="43137"/>
                    </a:srgbClr>
                  </a:outerShdw>
                </a:effectLst>
              </a:rPr>
              <a:t>ARGOS-project</a:t>
            </a:r>
          </a:p>
          <a:p>
            <a:pPr algn="ctr" fontAlgn="base">
              <a:spcBef>
                <a:spcPct val="0"/>
              </a:spcBef>
              <a:spcAft>
                <a:spcPct val="0"/>
              </a:spcAft>
            </a:pPr>
            <a:r>
              <a:rPr lang="nl-NL" sz="2400" i="1" dirty="0">
                <a:solidFill>
                  <a:schemeClr val="bg1"/>
                </a:solidFill>
              </a:rPr>
              <a:t>De </a:t>
            </a:r>
            <a:r>
              <a:rPr lang="nl-NL" sz="2400" i="1" dirty="0" err="1">
                <a:solidFill>
                  <a:schemeClr val="bg1"/>
                </a:solidFill>
              </a:rPr>
              <a:t>Groof</a:t>
            </a:r>
            <a:r>
              <a:rPr lang="nl-NL" sz="2400" i="1" dirty="0">
                <a:solidFill>
                  <a:schemeClr val="bg1"/>
                </a:solidFill>
              </a:rPr>
              <a:t> et al. </a:t>
            </a:r>
            <a:r>
              <a:rPr lang="nl-NL" sz="2400" i="1" dirty="0" err="1">
                <a:solidFill>
                  <a:schemeClr val="bg1"/>
                </a:solidFill>
              </a:rPr>
              <a:t>Gastroenterology</a:t>
            </a:r>
            <a:r>
              <a:rPr lang="nl-NL" sz="2400" i="1" dirty="0">
                <a:solidFill>
                  <a:schemeClr val="bg1"/>
                </a:solidFill>
              </a:rPr>
              <a:t> 2020</a:t>
            </a:r>
          </a:p>
        </p:txBody>
      </p:sp>
    </p:spTree>
    <p:extLst>
      <p:ext uri="{BB962C8B-B14F-4D97-AF65-F5344CB8AC3E}">
        <p14:creationId xmlns:p14="http://schemas.microsoft.com/office/powerpoint/2010/main" val="413488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3">
            <a:extLst>
              <a:ext uri="{FF2B5EF4-FFF2-40B4-BE49-F238E27FC236}">
                <a16:creationId xmlns:a16="http://schemas.microsoft.com/office/drawing/2014/main" xmlns="" id="{76F1AFBC-9333-497D-9A37-B028C861A600}"/>
              </a:ext>
            </a:extLst>
          </p:cNvPr>
          <p:cNvSpPr>
            <a:spLocks noGrp="1"/>
          </p:cNvSpPr>
          <p:nvPr>
            <p:ph type="ftr" sz="quarter" idx="11"/>
          </p:nvPr>
        </p:nvSpPr>
        <p:spPr>
          <a:xfrm>
            <a:off x="711200" y="6381751"/>
            <a:ext cx="4114800" cy="365125"/>
          </a:xfrm>
        </p:spPr>
        <p:txBody>
          <a:bodyPr/>
          <a:lstStyle/>
          <a:p>
            <a:pPr defTabSz="914377"/>
            <a:r>
              <a:rPr lang="nl-NL" dirty="0">
                <a:latin typeface="Trebuchet MS"/>
              </a:rPr>
              <a:t>Machine </a:t>
            </a:r>
            <a:r>
              <a:rPr lang="nl-NL" dirty="0" err="1">
                <a:latin typeface="Trebuchet MS"/>
              </a:rPr>
              <a:t>learning</a:t>
            </a:r>
            <a:r>
              <a:rPr lang="nl-NL" dirty="0">
                <a:latin typeface="Trebuchet MS"/>
              </a:rPr>
              <a:t> in Endoscopy</a:t>
            </a:r>
          </a:p>
        </p:txBody>
      </p:sp>
      <p:pic>
        <p:nvPicPr>
          <p:cNvPr id="5" name="Afbeelding 4">
            <a:extLst>
              <a:ext uri="{FF2B5EF4-FFF2-40B4-BE49-F238E27FC236}">
                <a16:creationId xmlns:a16="http://schemas.microsoft.com/office/drawing/2014/main" xmlns="" id="{A7AEAEEF-A464-2249-A893-123EF2FB9D26}"/>
              </a:ext>
            </a:extLst>
          </p:cNvPr>
          <p:cNvPicPr>
            <a:picLocks noChangeAspect="1"/>
          </p:cNvPicPr>
          <p:nvPr/>
        </p:nvPicPr>
        <p:blipFill rotWithShape="1">
          <a:blip r:embed="rId2">
            <a:extLst>
              <a:ext uri="{28A0092B-C50C-407E-A947-70E740481C1C}">
                <a14:useLocalDpi xmlns:a14="http://schemas.microsoft.com/office/drawing/2010/main" val="0"/>
              </a:ext>
            </a:extLst>
          </a:blip>
          <a:srcRect t="12150" r="51690"/>
          <a:stretch/>
        </p:blipFill>
        <p:spPr>
          <a:xfrm>
            <a:off x="711200" y="1086870"/>
            <a:ext cx="5492652" cy="4680884"/>
          </a:xfrm>
          <a:prstGeom prst="rect">
            <a:avLst/>
          </a:prstGeom>
        </p:spPr>
      </p:pic>
      <p:graphicFrame>
        <p:nvGraphicFramePr>
          <p:cNvPr id="10" name="Tabel 9">
            <a:extLst>
              <a:ext uri="{FF2B5EF4-FFF2-40B4-BE49-F238E27FC236}">
                <a16:creationId xmlns:a16="http://schemas.microsoft.com/office/drawing/2014/main" xmlns="" id="{3DAC3133-C8FC-E74C-95C4-A337FBEEE9D5}"/>
              </a:ext>
            </a:extLst>
          </p:cNvPr>
          <p:cNvGraphicFramePr>
            <a:graphicFrameLocks noGrp="1"/>
          </p:cNvGraphicFramePr>
          <p:nvPr/>
        </p:nvGraphicFramePr>
        <p:xfrm>
          <a:off x="5992836" y="3359617"/>
          <a:ext cx="6020973" cy="2392727"/>
        </p:xfrm>
        <a:graphic>
          <a:graphicData uri="http://schemas.openxmlformats.org/drawingml/2006/table">
            <a:tbl>
              <a:tblPr firstRow="1" firstCol="1" bandRow="1">
                <a:tableStyleId>{21E4AEA4-8DFA-4A89-87EB-49C32662AFE0}</a:tableStyleId>
              </a:tblPr>
              <a:tblGrid>
                <a:gridCol w="1633884">
                  <a:extLst>
                    <a:ext uri="{9D8B030D-6E8A-4147-A177-3AD203B41FA5}">
                      <a16:colId xmlns:a16="http://schemas.microsoft.com/office/drawing/2014/main" xmlns="" val="2680939229"/>
                    </a:ext>
                  </a:extLst>
                </a:gridCol>
                <a:gridCol w="1462363">
                  <a:extLst>
                    <a:ext uri="{9D8B030D-6E8A-4147-A177-3AD203B41FA5}">
                      <a16:colId xmlns:a16="http://schemas.microsoft.com/office/drawing/2014/main" xmlns="" val="644379228"/>
                    </a:ext>
                  </a:extLst>
                </a:gridCol>
                <a:gridCol w="1462363">
                  <a:extLst>
                    <a:ext uri="{9D8B030D-6E8A-4147-A177-3AD203B41FA5}">
                      <a16:colId xmlns:a16="http://schemas.microsoft.com/office/drawing/2014/main" xmlns="" val="1762050789"/>
                    </a:ext>
                  </a:extLst>
                </a:gridCol>
                <a:gridCol w="1462363">
                  <a:extLst>
                    <a:ext uri="{9D8B030D-6E8A-4147-A177-3AD203B41FA5}">
                      <a16:colId xmlns:a16="http://schemas.microsoft.com/office/drawing/2014/main" xmlns="" val="969503240"/>
                    </a:ext>
                  </a:extLst>
                </a:gridCol>
              </a:tblGrid>
              <a:tr h="474645">
                <a:tc>
                  <a:txBody>
                    <a:bodyPr/>
                    <a:lstStyle/>
                    <a:p>
                      <a:pPr algn="ctr" fontAlgn="base" latinLnBrk="1">
                        <a:lnSpc>
                          <a:spcPct val="115000"/>
                        </a:lnSpc>
                        <a:spcAft>
                          <a:spcPts val="0"/>
                        </a:spcAft>
                      </a:pPr>
                      <a:r>
                        <a:rPr lang="en-US" sz="1800" dirty="0">
                          <a:solidFill>
                            <a:schemeClr val="tx1"/>
                          </a:solidFill>
                          <a:effectLst/>
                        </a:rPr>
                        <a:t> </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algn="ctr" fontAlgn="base" latinLnBrk="1">
                        <a:lnSpc>
                          <a:spcPct val="115000"/>
                        </a:lnSpc>
                        <a:spcAft>
                          <a:spcPts val="0"/>
                        </a:spcAft>
                      </a:pPr>
                      <a:r>
                        <a:rPr lang="en-US" sz="1800" dirty="0">
                          <a:effectLst/>
                        </a:rPr>
                        <a:t>Accuracy</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ase" latinLnBrk="1">
                        <a:lnSpc>
                          <a:spcPct val="115000"/>
                        </a:lnSpc>
                        <a:spcAft>
                          <a:spcPts val="0"/>
                        </a:spcAft>
                      </a:pPr>
                      <a:r>
                        <a:rPr lang="en-US" sz="1800" dirty="0">
                          <a:effectLst/>
                        </a:rPr>
                        <a:t>Sensitivity</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fontAlgn="base" latinLnBrk="1">
                        <a:lnSpc>
                          <a:spcPct val="115000"/>
                        </a:lnSpc>
                        <a:spcAft>
                          <a:spcPts val="0"/>
                        </a:spcAft>
                      </a:pPr>
                      <a:r>
                        <a:rPr lang="en-US" sz="1800" dirty="0">
                          <a:effectLst/>
                        </a:rPr>
                        <a:t>Specificity</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58037500"/>
                  </a:ext>
                </a:extLst>
              </a:tr>
              <a:tr h="959041">
                <a:tc>
                  <a:txBody>
                    <a:bodyPr/>
                    <a:lstStyle/>
                    <a:p>
                      <a:pPr algn="ctr" fontAlgn="base" latinLnBrk="1">
                        <a:lnSpc>
                          <a:spcPct val="115000"/>
                        </a:lnSpc>
                        <a:spcAft>
                          <a:spcPts val="0"/>
                        </a:spcAft>
                      </a:pPr>
                      <a:r>
                        <a:rPr lang="en-US" sz="1800" dirty="0">
                          <a:solidFill>
                            <a:schemeClr val="tx1"/>
                          </a:solidFill>
                          <a:effectLst/>
                        </a:rPr>
                        <a:t>53 </a:t>
                      </a:r>
                    </a:p>
                    <a:p>
                      <a:pPr algn="ctr" fontAlgn="base" latinLnBrk="1">
                        <a:lnSpc>
                          <a:spcPct val="115000"/>
                        </a:lnSpc>
                        <a:spcAft>
                          <a:spcPts val="0"/>
                        </a:spcAft>
                      </a:pPr>
                      <a:r>
                        <a:rPr lang="en-US" sz="1800" dirty="0">
                          <a:solidFill>
                            <a:schemeClr val="tx1"/>
                          </a:solidFill>
                          <a:effectLst/>
                        </a:rPr>
                        <a:t>endoscopists</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fontAlgn="base" latinLnBrk="1">
                        <a:lnSpc>
                          <a:spcPct val="115000"/>
                        </a:lnSpc>
                        <a:spcAft>
                          <a:spcPts val="0"/>
                        </a:spcAft>
                      </a:pPr>
                      <a:r>
                        <a:rPr lang="en-US" sz="1800" dirty="0">
                          <a:effectLst/>
                        </a:rPr>
                        <a:t>73%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72%</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rPr>
                        <a:t>74%</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566395703"/>
                  </a:ext>
                </a:extLst>
              </a:tr>
              <a:tr h="959041">
                <a:tc>
                  <a:txBody>
                    <a:bodyPr/>
                    <a:lstStyle/>
                    <a:p>
                      <a:pPr algn="ctr" fontAlgn="base" latinLnBrk="1">
                        <a:lnSpc>
                          <a:spcPct val="115000"/>
                        </a:lnSpc>
                        <a:spcAft>
                          <a:spcPts val="0"/>
                        </a:spcAft>
                      </a:pPr>
                      <a:r>
                        <a:rPr lang="en-US" sz="1800" dirty="0">
                          <a:solidFill>
                            <a:schemeClr val="tx1"/>
                          </a:solidFill>
                          <a:effectLst/>
                        </a:rPr>
                        <a:t>CAD </a:t>
                      </a:r>
                    </a:p>
                    <a:p>
                      <a:pPr algn="ctr" fontAlgn="base" latinLnBrk="1">
                        <a:lnSpc>
                          <a:spcPct val="115000"/>
                        </a:lnSpc>
                        <a:spcAft>
                          <a:spcPts val="0"/>
                        </a:spcAft>
                      </a:pPr>
                      <a:r>
                        <a:rPr lang="en-US" sz="1800" dirty="0">
                          <a:solidFill>
                            <a:schemeClr val="tx1"/>
                          </a:solidFill>
                          <a:effectLst/>
                        </a:rPr>
                        <a:t>algorithm</a:t>
                      </a:r>
                      <a:endParaRPr lang="nl-NL"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60000"/>
                        <a:lumOff val="40000"/>
                      </a:schemeClr>
                    </a:solidFill>
                  </a:tcPr>
                </a:tc>
                <a:tc>
                  <a:txBody>
                    <a:bodyPr/>
                    <a:lstStyle/>
                    <a:p>
                      <a:pPr algn="ctr" fontAlgn="base" latinLnBrk="1">
                        <a:lnSpc>
                          <a:spcPct val="115000"/>
                        </a:lnSpc>
                        <a:spcAft>
                          <a:spcPts val="0"/>
                        </a:spcAft>
                      </a:pPr>
                      <a:r>
                        <a:rPr lang="en-US" sz="1800" dirty="0">
                          <a:effectLst/>
                        </a:rPr>
                        <a:t>88%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ase" latinLnBrk="1">
                        <a:lnSpc>
                          <a:spcPct val="115000"/>
                        </a:lnSpc>
                        <a:spcAft>
                          <a:spcPts val="0"/>
                        </a:spcAft>
                      </a:pPr>
                      <a:r>
                        <a:rPr lang="en-US" sz="1800" dirty="0">
                          <a:effectLst/>
                        </a:rPr>
                        <a:t>88%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154813490"/>
                  </a:ext>
                </a:extLst>
              </a:tr>
            </a:tbl>
          </a:graphicData>
        </a:graphic>
      </p:graphicFrame>
      <p:pic>
        <p:nvPicPr>
          <p:cNvPr id="11" name="Afbeelding 10">
            <a:extLst>
              <a:ext uri="{FF2B5EF4-FFF2-40B4-BE49-F238E27FC236}">
                <a16:creationId xmlns:a16="http://schemas.microsoft.com/office/drawing/2014/main" xmlns="" id="{C7BED9D5-9114-1E47-9A36-79DD64311DD4}"/>
              </a:ext>
            </a:extLst>
          </p:cNvPr>
          <p:cNvPicPr>
            <a:picLocks noChangeAspect="1"/>
          </p:cNvPicPr>
          <p:nvPr/>
        </p:nvPicPr>
        <p:blipFill rotWithShape="1">
          <a:blip r:embed="rId3">
            <a:extLst>
              <a:ext uri="{28A0092B-C50C-407E-A947-70E740481C1C}">
                <a14:useLocalDpi xmlns:a14="http://schemas.microsoft.com/office/drawing/2010/main" val="0"/>
              </a:ext>
            </a:extLst>
          </a:blip>
          <a:srcRect b="74913"/>
          <a:stretch/>
        </p:blipFill>
        <p:spPr>
          <a:xfrm>
            <a:off x="5992836" y="1012338"/>
            <a:ext cx="5986155" cy="2302370"/>
          </a:xfrm>
          <a:prstGeom prst="rect">
            <a:avLst/>
          </a:prstGeom>
        </p:spPr>
      </p:pic>
      <p:pic>
        <p:nvPicPr>
          <p:cNvPr id="7" name="Afbeelding 6">
            <a:extLst>
              <a:ext uri="{FF2B5EF4-FFF2-40B4-BE49-F238E27FC236}">
                <a16:creationId xmlns:a16="http://schemas.microsoft.com/office/drawing/2014/main" xmlns="" id="{413EAA40-08A6-FE41-9890-C0624B3B2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720" y="966657"/>
            <a:ext cx="5559958" cy="5191260"/>
          </a:xfrm>
          <a:prstGeom prst="rect">
            <a:avLst/>
          </a:prstGeom>
        </p:spPr>
      </p:pic>
    </p:spTree>
    <p:extLst>
      <p:ext uri="{BB962C8B-B14F-4D97-AF65-F5344CB8AC3E}">
        <p14:creationId xmlns:p14="http://schemas.microsoft.com/office/powerpoint/2010/main" val="26260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489652"/>
            <a:ext cx="12192000" cy="246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661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433921" y="381640"/>
            <a:ext cx="1132416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6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5pPr>
            <a:lvl6pPr marL="26162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6pPr>
            <a:lvl7pPr marL="30734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7pPr>
            <a:lvl8pPr marL="35306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8pPr>
            <a:lvl9pPr marL="39878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9pPr>
          </a:lstStyle>
          <a:p>
            <a:pPr algn="ctr" eaLnBrk="1">
              <a:lnSpc>
                <a:spcPct val="93000"/>
              </a:lnSpc>
              <a:buClr>
                <a:srgbClr val="000000"/>
              </a:buClr>
              <a:buSzPct val="45000"/>
              <a:buFont typeface="Wingdings" charset="0"/>
              <a:buNone/>
            </a:pPr>
            <a:r>
              <a:rPr lang="en-GB" sz="1600" b="1">
                <a:latin typeface="Arial" charset="0"/>
              </a:rPr>
              <a:t>Visualisation of training, validation and test set and overfitting, and their appropriate use. </a:t>
            </a:r>
          </a:p>
        </p:txBody>
      </p:sp>
      <p:pic>
        <p:nvPicPr>
          <p:cNvPr id="40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1121" y="6205612"/>
            <a:ext cx="1088639" cy="522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720" y="1510719"/>
            <a:ext cx="10406400" cy="382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1" name="Text Box 4"/>
          <p:cNvSpPr txBox="1">
            <a:spLocks noChangeArrowheads="1"/>
          </p:cNvSpPr>
          <p:nvPr/>
        </p:nvSpPr>
        <p:spPr bwMode="auto">
          <a:xfrm>
            <a:off x="894720" y="5972308"/>
            <a:ext cx="5224321"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0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6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5pPr>
            <a:lvl6pPr marL="26162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6pPr>
            <a:lvl7pPr marL="30734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7pPr>
            <a:lvl8pPr marL="35306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8pPr>
            <a:lvl9pPr marL="39878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9pPr>
          </a:lstStyle>
          <a:p>
            <a:pPr eaLnBrk="1">
              <a:lnSpc>
                <a:spcPct val="93000"/>
              </a:lnSpc>
              <a:buClr>
                <a:srgbClr val="000000"/>
              </a:buClr>
              <a:buSzPct val="45000"/>
              <a:buFont typeface="Wingdings" charset="0"/>
              <a:buNone/>
            </a:pPr>
            <a:r>
              <a:rPr lang="en-GB" sz="1200" b="1">
                <a:latin typeface="Arial" charset="0"/>
              </a:rPr>
              <a:t>Fons van der Sommen et al. Gut 2020;69:2035-2045</a:t>
            </a:r>
          </a:p>
        </p:txBody>
      </p:sp>
      <p:sp>
        <p:nvSpPr>
          <p:cNvPr id="4102" name="Text Box 5"/>
          <p:cNvSpPr txBox="1">
            <a:spLocks noChangeArrowheads="1"/>
          </p:cNvSpPr>
          <p:nvPr/>
        </p:nvSpPr>
        <p:spPr bwMode="auto">
          <a:xfrm>
            <a:off x="130561" y="6613175"/>
            <a:ext cx="914304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6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5pPr>
            <a:lvl6pPr marL="26162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6pPr>
            <a:lvl7pPr marL="30734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7pPr>
            <a:lvl8pPr marL="35306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8pPr>
            <a:lvl9pPr marL="39878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9pPr>
          </a:lstStyle>
          <a:p>
            <a:pPr eaLnBrk="1">
              <a:lnSpc>
                <a:spcPct val="93000"/>
              </a:lnSpc>
              <a:buClr>
                <a:srgbClr val="000000"/>
              </a:buClr>
              <a:buSzPct val="45000"/>
              <a:buFont typeface="Wingdings" charset="0"/>
              <a:buNone/>
            </a:pPr>
            <a:r>
              <a:rPr lang="en-GB" sz="1000">
                <a:latin typeface="Arial" charset="0"/>
              </a:rPr>
              <a:t>Copyright © BMJ Publishing Group Ltd &amp; British Society of Gastroenterology. All rights reserved.</a:t>
            </a:r>
          </a:p>
        </p:txBody>
      </p:sp>
    </p:spTree>
    <p:extLst>
      <p:ext uri="{BB962C8B-B14F-4D97-AF65-F5344CB8AC3E}">
        <p14:creationId xmlns:p14="http://schemas.microsoft.com/office/powerpoint/2010/main" val="7913742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433921" y="589022"/>
            <a:ext cx="1132416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6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5pPr>
            <a:lvl6pPr marL="26162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6pPr>
            <a:lvl7pPr marL="30734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7pPr>
            <a:lvl8pPr marL="35306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8pPr>
            <a:lvl9pPr marL="39878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Times New Roman" charset="0"/>
                <a:ea typeface="msgothic" charset="0"/>
                <a:cs typeface="msgothic" charset="0"/>
              </a:defRPr>
            </a:lvl9pPr>
          </a:lstStyle>
          <a:p>
            <a:pPr algn="ctr" eaLnBrk="1">
              <a:lnSpc>
                <a:spcPct val="93000"/>
              </a:lnSpc>
              <a:buClr>
                <a:srgbClr val="000000"/>
              </a:buClr>
              <a:buSzPct val="45000"/>
              <a:buFont typeface="Wingdings" charset="0"/>
              <a:buNone/>
            </a:pPr>
            <a:r>
              <a:rPr lang="en-GB" sz="1600" b="1" dirty="0">
                <a:latin typeface="Arial" charset="0"/>
              </a:rPr>
              <a:t>Graphical display of fourfold cross-validation.</a:t>
            </a: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1121" y="6205612"/>
            <a:ext cx="1088639" cy="522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720" y="2596593"/>
            <a:ext cx="10406400" cy="16590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9" name="Text Box 4"/>
          <p:cNvSpPr txBox="1">
            <a:spLocks noChangeArrowheads="1"/>
          </p:cNvSpPr>
          <p:nvPr/>
        </p:nvSpPr>
        <p:spPr bwMode="auto">
          <a:xfrm>
            <a:off x="894720" y="5972308"/>
            <a:ext cx="5224321"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0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6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5pPr>
            <a:lvl6pPr marL="26162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6pPr>
            <a:lvl7pPr marL="30734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7pPr>
            <a:lvl8pPr marL="35306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8pPr>
            <a:lvl9pPr marL="39878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Lst>
              <a:defRPr sz="2000">
                <a:solidFill>
                  <a:srgbClr val="000000"/>
                </a:solidFill>
                <a:latin typeface="Times New Roman" charset="0"/>
                <a:ea typeface="msgothic" charset="0"/>
                <a:cs typeface="msgothic" charset="0"/>
              </a:defRPr>
            </a:lvl9pPr>
          </a:lstStyle>
          <a:p>
            <a:pPr eaLnBrk="1">
              <a:lnSpc>
                <a:spcPct val="93000"/>
              </a:lnSpc>
              <a:buClr>
                <a:srgbClr val="000000"/>
              </a:buClr>
              <a:buSzPct val="45000"/>
              <a:buFont typeface="Wingdings" charset="0"/>
              <a:buNone/>
            </a:pPr>
            <a:r>
              <a:rPr lang="en-GB" sz="1200" b="1">
                <a:latin typeface="Arial" charset="0"/>
              </a:rPr>
              <a:t>Fons van der Sommen et al. Gut 2020;69:2035-2045</a:t>
            </a:r>
          </a:p>
        </p:txBody>
      </p:sp>
      <p:sp>
        <p:nvSpPr>
          <p:cNvPr id="6150" name="Text Box 5"/>
          <p:cNvSpPr txBox="1">
            <a:spLocks noChangeArrowheads="1"/>
          </p:cNvSpPr>
          <p:nvPr/>
        </p:nvSpPr>
        <p:spPr bwMode="auto">
          <a:xfrm>
            <a:off x="130561" y="6613175"/>
            <a:ext cx="914304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600">
                <a:solidFill>
                  <a:srgbClr val="000000"/>
                </a:solidFill>
                <a:latin typeface="Times New Roman"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5pPr>
            <a:lvl6pPr marL="26162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6pPr>
            <a:lvl7pPr marL="30734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7pPr>
            <a:lvl8pPr marL="35306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8pPr>
            <a:lvl9pPr marL="3987800" indent="-215900" defTabSz="457200" eaLnBrk="0" fontAlgn="base" hangingPunct="0">
              <a:lnSpc>
                <a:spcPct val="93000"/>
              </a:lnSpc>
              <a:spcBef>
                <a:spcPct val="0"/>
              </a:spcBef>
              <a:spcAft>
                <a:spcPts val="288"/>
              </a:spcAft>
              <a:buClr>
                <a:srgbClr val="000000"/>
              </a:buClr>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Times New Roman" charset="0"/>
                <a:ea typeface="msgothic" charset="0"/>
                <a:cs typeface="msgothic" charset="0"/>
              </a:defRPr>
            </a:lvl9pPr>
          </a:lstStyle>
          <a:p>
            <a:pPr eaLnBrk="1">
              <a:lnSpc>
                <a:spcPct val="93000"/>
              </a:lnSpc>
              <a:buClr>
                <a:srgbClr val="000000"/>
              </a:buClr>
              <a:buSzPct val="45000"/>
              <a:buFont typeface="Wingdings" charset="0"/>
              <a:buNone/>
            </a:pPr>
            <a:r>
              <a:rPr lang="en-GB" sz="1000">
                <a:latin typeface="Arial" charset="0"/>
              </a:rPr>
              <a:t>Copyright © BMJ Publishing Group Ltd &amp; British Society of Gastroenterology. All rights reserved.</a:t>
            </a:r>
          </a:p>
        </p:txBody>
      </p:sp>
    </p:spTree>
    <p:extLst>
      <p:ext uri="{BB962C8B-B14F-4D97-AF65-F5344CB8AC3E}">
        <p14:creationId xmlns:p14="http://schemas.microsoft.com/office/powerpoint/2010/main" val="31502900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p:nvPr/>
        </p:nvSpPr>
        <p:spPr>
          <a:xfrm>
            <a:off x="2211387" y="6443662"/>
            <a:ext cx="655638" cy="276227"/>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nchor="ctr">
            <a:spAutoFit/>
          </a:bodyPr>
          <a:lstStyle>
            <a:lvl1pPr>
              <a:defRPr sz="1200">
                <a:solidFill>
                  <a:srgbClr val="4EBED9"/>
                </a:solidFill>
              </a:defRPr>
            </a:lvl1pPr>
          </a:lstStyle>
          <a:p>
            <a:pPr>
              <a:defRPr sz="1800">
                <a:solidFill>
                  <a:srgbClr val="000000"/>
                </a:solidFill>
              </a:defRPr>
            </a:pPr>
            <a:r>
              <a:rPr sz="1195"/>
              <a:t>7</a:t>
            </a:r>
          </a:p>
        </p:txBody>
      </p:sp>
      <p:sp>
        <p:nvSpPr>
          <p:cNvPr id="79" name="Shape 79"/>
          <p:cNvSpPr>
            <a:spLocks noGrp="1"/>
          </p:cNvSpPr>
          <p:nvPr>
            <p:ph type="title" idx="4294967295"/>
          </p:nvPr>
        </p:nvSpPr>
        <p:spPr>
          <a:xfrm>
            <a:off x="406214" y="499269"/>
            <a:ext cx="7763247" cy="1143000"/>
          </a:xfrm>
          <a:prstGeom prst="rect">
            <a:avLst/>
          </a:prstGeom>
        </p:spPr>
        <p:txBody>
          <a:bodyPr>
            <a:normAutofit/>
          </a:bodyPr>
          <a:lstStyle>
            <a:lvl1pPr defTabSz="914400"/>
          </a:lstStyle>
          <a:p>
            <a:r>
              <a:rPr sz="3375" dirty="0" smtClean="0"/>
              <a:t>Ris</a:t>
            </a:r>
            <a:r>
              <a:rPr lang="nl-NL" sz="3375" dirty="0" smtClean="0"/>
              <a:t>k </a:t>
            </a:r>
            <a:r>
              <a:rPr sz="3375" dirty="0" smtClean="0"/>
              <a:t>factors </a:t>
            </a:r>
            <a:r>
              <a:rPr sz="3375" dirty="0"/>
              <a:t>esophaguscarcinoma</a:t>
            </a:r>
          </a:p>
        </p:txBody>
      </p:sp>
      <p:graphicFrame>
        <p:nvGraphicFramePr>
          <p:cNvPr id="80" name="Chart 80"/>
          <p:cNvGraphicFramePr/>
          <p:nvPr/>
        </p:nvGraphicFramePr>
        <p:xfrm>
          <a:off x="1912110" y="1253692"/>
          <a:ext cx="8300399" cy="5258901"/>
        </p:xfrm>
        <a:graphic>
          <a:graphicData uri="http://schemas.openxmlformats.org/drawingml/2006/chart">
            <c:chart xmlns:c="http://schemas.openxmlformats.org/drawingml/2006/chart" xmlns:r="http://schemas.openxmlformats.org/officeDocument/2006/relationships" r:id="rId2"/>
          </a:graphicData>
        </a:graphic>
      </p:graphicFrame>
      <p:pic>
        <p:nvPicPr>
          <p:cNvPr id="81" name="HNPTCAS963HECAMISNLUCA7261NDCA32KJ7BCA7N25FPCARBSESRCAZMP8B3CAR7V2HYCAZXRFKHCAVM9HV9CAR3W9DBCAII0TZVCAWC3MD8CAX92BQTCAI6S91TCADEWXQ4CA30CYVFCAY9TT4QCASCXZ3M.jpg" descr="HNPTCAS963HECAMISNLUCA7261NDCA32KJ7BCA7N25FPCARBSESRCAZMP8B3CAR7V2HYCAZXRFKHCAVM9HV9CAR3W9DBCAII0TZVCAWC3MD8CAX92BQTCAI6S91TCADEWXQ4CA30CYVFCAY9TT4QCASCXZ3M"/>
          <p:cNvPicPr>
            <a:picLocks noChangeAspect="1"/>
          </p:cNvPicPr>
          <p:nvPr/>
        </p:nvPicPr>
        <p:blipFill>
          <a:blip r:embed="rId3">
            <a:extLst/>
          </a:blip>
          <a:stretch>
            <a:fillRect/>
          </a:stretch>
        </p:blipFill>
        <p:spPr>
          <a:xfrm>
            <a:off x="2605087" y="1754187"/>
            <a:ext cx="1579563" cy="1049338"/>
          </a:xfrm>
          <a:prstGeom prst="rect">
            <a:avLst/>
          </a:prstGeom>
          <a:ln w="12700">
            <a:miter lim="400000"/>
          </a:ln>
        </p:spPr>
      </p:pic>
      <p:sp>
        <p:nvSpPr>
          <p:cNvPr id="82" name="Shape 82"/>
          <p:cNvSpPr/>
          <p:nvPr/>
        </p:nvSpPr>
        <p:spPr>
          <a:xfrm>
            <a:off x="6024562" y="2860675"/>
            <a:ext cx="452438" cy="407988"/>
          </a:xfrm>
          <a:prstGeom prst="line">
            <a:avLst/>
          </a:prstGeom>
          <a:ln w="38100">
            <a:solidFill>
              <a:srgbClr val="FF0000"/>
            </a:solidFill>
            <a:tailEnd type="triangle"/>
          </a:ln>
        </p:spPr>
        <p:txBody>
          <a:bodyPr lIns="45719" tIns="45719" rIns="45719" bIns="45719"/>
          <a:lstStyle/>
          <a:p>
            <a:pPr>
              <a:defRPr sz="1200">
                <a:latin typeface="+mn-lt"/>
                <a:ea typeface="+mn-ea"/>
                <a:cs typeface="+mn-cs"/>
                <a:sym typeface="Helvetica"/>
              </a:defRPr>
            </a:pPr>
            <a:endParaRPr sz="844"/>
          </a:p>
        </p:txBody>
      </p:sp>
      <p:sp>
        <p:nvSpPr>
          <p:cNvPr id="83" name="Shape 83"/>
          <p:cNvSpPr/>
          <p:nvPr/>
        </p:nvSpPr>
        <p:spPr>
          <a:xfrm>
            <a:off x="5845176" y="2890837"/>
            <a:ext cx="374651" cy="2565401"/>
          </a:xfrm>
          <a:prstGeom prst="line">
            <a:avLst/>
          </a:prstGeom>
          <a:ln w="38100">
            <a:solidFill>
              <a:srgbClr val="FF0000"/>
            </a:solidFill>
            <a:tailEnd type="triangle"/>
          </a:ln>
        </p:spPr>
        <p:txBody>
          <a:bodyPr lIns="45719" tIns="45719" rIns="45719" bIns="45719"/>
          <a:lstStyle/>
          <a:p>
            <a:pPr>
              <a:defRPr sz="1200">
                <a:latin typeface="+mn-lt"/>
                <a:ea typeface="+mn-ea"/>
                <a:cs typeface="+mn-cs"/>
                <a:sym typeface="Helvetica"/>
              </a:defRPr>
            </a:pPr>
            <a:endParaRPr sz="844"/>
          </a:p>
        </p:txBody>
      </p:sp>
      <p:pic>
        <p:nvPicPr>
          <p:cNvPr id="84" name="0IR0CAM58VMJCAMF8HEICASOHT89CA73JMAFCAKGQG27CAJFOLXRCAX6GGKXCAGQTMIFCAW92R0XCAFK2XPHCA340OZGCAP5DGNJCAYBB069CA2DZSRPCAPCHVZ8CACY7XLECAHOGQZBCAGE2A96CA61BCIF.jpg" descr="0IR0CAM58VMJCAMF8HEICASOHT89CA73JMAFCAKGQG27CAJFOLXRCAX6GGKXCAGQTMIFCAW92R0XCAFK2XPHCA340OZGCAP5DGNJCAYBB069CA2DZSRPCAPCHVZ8CACY7XLECAHOGQZBCAGE2A96CA61BCIF"/>
          <p:cNvPicPr>
            <a:picLocks noChangeAspect="1"/>
          </p:cNvPicPr>
          <p:nvPr/>
        </p:nvPicPr>
        <p:blipFill>
          <a:blip r:embed="rId4">
            <a:extLst/>
          </a:blip>
          <a:stretch>
            <a:fillRect/>
          </a:stretch>
        </p:blipFill>
        <p:spPr>
          <a:xfrm>
            <a:off x="4287838" y="1749425"/>
            <a:ext cx="1085851" cy="1085850"/>
          </a:xfrm>
          <a:prstGeom prst="rect">
            <a:avLst/>
          </a:prstGeom>
          <a:ln w="12700">
            <a:miter lim="400000"/>
          </a:ln>
        </p:spPr>
      </p:pic>
      <p:sp>
        <p:nvSpPr>
          <p:cNvPr id="85" name="Shape 85"/>
          <p:cNvSpPr/>
          <p:nvPr/>
        </p:nvSpPr>
        <p:spPr>
          <a:xfrm>
            <a:off x="3937001" y="2093913"/>
            <a:ext cx="352425" cy="460252"/>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defTabSz="914400">
              <a:spcBef>
                <a:spcPts val="1400"/>
              </a:spcBef>
              <a:defRPr sz="2400" b="1">
                <a:solidFill>
                  <a:srgbClr val="FF0000"/>
                </a:solidFill>
                <a:latin typeface="Gill Sans"/>
                <a:ea typeface="Gill Sans"/>
                <a:cs typeface="Gill Sans"/>
                <a:sym typeface="Gill Sans"/>
              </a:defRPr>
            </a:lvl1pPr>
          </a:lstStyle>
          <a:p>
            <a:pPr>
              <a:defRPr sz="1800" b="0">
                <a:solidFill>
                  <a:srgbClr val="000000"/>
                </a:solidFill>
                <a:latin typeface="Calibri"/>
                <a:ea typeface="Calibri"/>
                <a:cs typeface="Calibri"/>
                <a:sym typeface="Calibri"/>
              </a:defRPr>
            </a:pPr>
            <a:r>
              <a:rPr sz="2391"/>
              <a:t>+</a:t>
            </a:r>
          </a:p>
        </p:txBody>
      </p:sp>
      <p:pic>
        <p:nvPicPr>
          <p:cNvPr id="86" name="523RCAV7C9DXCAI1C0CHCAMVRVMYCA85PA50CAHPYJ3WCA5OYZ0XCAP6A2AECA90W03NCAYDM4NSCACQXMD1CAVTDEQXCAU0S23YCA1Y70WNCA02T5BMCAR1IPMECADAL9F9CAULU3R5CA935PQKCAP7MSDP.jpg" descr="523RCAV7C9DXCAI1C0CHCAMVRVMYCA85PA50CAHPYJ3WCA5OYZ0XCAP6A2AECA90W03NCAYDM4NSCACQXMD1CAVTDEQXCAU0S23YCA1Y70WNCA02T5BMCAR1IPMECADAL9F9CAULU3R5CA935PQKCAP7MSDP"/>
          <p:cNvPicPr>
            <a:picLocks noChangeAspect="1"/>
          </p:cNvPicPr>
          <p:nvPr/>
        </p:nvPicPr>
        <p:blipFill>
          <a:blip r:embed="rId5">
            <a:extLst/>
          </a:blip>
          <a:stretch>
            <a:fillRect/>
          </a:stretch>
        </p:blipFill>
        <p:spPr>
          <a:xfrm>
            <a:off x="5822950" y="1747838"/>
            <a:ext cx="1073150" cy="1073151"/>
          </a:xfrm>
          <a:prstGeom prst="rect">
            <a:avLst/>
          </a:prstGeom>
          <a:ln w="12700">
            <a:miter lim="400000"/>
          </a:ln>
        </p:spPr>
      </p:pic>
      <p:sp>
        <p:nvSpPr>
          <p:cNvPr id="87" name="Shape 87"/>
          <p:cNvSpPr/>
          <p:nvPr/>
        </p:nvSpPr>
        <p:spPr>
          <a:xfrm>
            <a:off x="5408612" y="2100263"/>
            <a:ext cx="352426" cy="460252"/>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defTabSz="914400">
              <a:spcBef>
                <a:spcPts val="1400"/>
              </a:spcBef>
              <a:defRPr sz="2400" b="1">
                <a:solidFill>
                  <a:srgbClr val="FF0000"/>
                </a:solidFill>
                <a:latin typeface="Gill Sans"/>
                <a:ea typeface="Gill Sans"/>
                <a:cs typeface="Gill Sans"/>
                <a:sym typeface="Gill Sans"/>
              </a:defRPr>
            </a:lvl1pPr>
          </a:lstStyle>
          <a:p>
            <a:pPr>
              <a:defRPr sz="1800" b="0">
                <a:solidFill>
                  <a:srgbClr val="000000"/>
                </a:solidFill>
                <a:latin typeface="Calibri"/>
                <a:ea typeface="Calibri"/>
                <a:cs typeface="Calibri"/>
                <a:sym typeface="Calibri"/>
              </a:defRPr>
            </a:pPr>
            <a:r>
              <a:rPr sz="2391"/>
              <a:t>+</a:t>
            </a:r>
          </a:p>
        </p:txBody>
      </p:sp>
      <p:pic>
        <p:nvPicPr>
          <p:cNvPr id="88" name="ZM24CAEWEDGDCA8DL7YICAQEYFB0CAOU8X34CA1R2YKQCAON9D14CA9YGKTRCAPK9HFSCA4AA45ZCABR2UCJCARXFB2FCA0A8ULNCANGF7V3CAR76YLGCA95B5OICAF19E1RCAQLR9N2CAWTA86ECA4A3WYT.jpg" descr="ZM24CAEWEDGDCA8DL7YICAQEYFB0CAOU8X34CA1R2YKQCAON9D14CA9YGKTRCAPK9HFSCA4AA45ZCABR2UCJCARXFB2FCA0A8ULNCANGF7V3CAR76YLGCA95B5OICAF19E1RCAQLR9N2CAWTA86ECA4A3WYT"/>
          <p:cNvPicPr>
            <a:picLocks noChangeAspect="1"/>
          </p:cNvPicPr>
          <p:nvPr/>
        </p:nvPicPr>
        <p:blipFill>
          <a:blip r:embed="rId6">
            <a:extLst/>
          </a:blip>
          <a:stretch>
            <a:fillRect/>
          </a:stretch>
        </p:blipFill>
        <p:spPr>
          <a:xfrm>
            <a:off x="3362326" y="3074988"/>
            <a:ext cx="1006475" cy="1006476"/>
          </a:xfrm>
          <a:prstGeom prst="rect">
            <a:avLst/>
          </a:prstGeom>
          <a:ln w="12700">
            <a:miter lim="400000"/>
          </a:ln>
        </p:spPr>
      </p:pic>
      <p:sp>
        <p:nvSpPr>
          <p:cNvPr id="89" name="Shape 89"/>
          <p:cNvSpPr/>
          <p:nvPr/>
        </p:nvSpPr>
        <p:spPr>
          <a:xfrm>
            <a:off x="4375151" y="3278188"/>
            <a:ext cx="352425" cy="525078"/>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defTabSz="914400">
              <a:spcBef>
                <a:spcPts val="1600"/>
              </a:spcBef>
              <a:defRPr sz="2800" b="1">
                <a:latin typeface="Gill Sans"/>
                <a:ea typeface="Gill Sans"/>
                <a:cs typeface="Gill Sans"/>
                <a:sym typeface="Gill Sans"/>
              </a:defRPr>
            </a:lvl1pPr>
          </a:lstStyle>
          <a:p>
            <a:pPr>
              <a:defRPr sz="1800" b="0">
                <a:latin typeface="Calibri"/>
                <a:ea typeface="Calibri"/>
                <a:cs typeface="Calibri"/>
                <a:sym typeface="Calibri"/>
              </a:defRPr>
            </a:pPr>
            <a:r>
              <a:rPr sz="2812"/>
              <a:t>!</a:t>
            </a:r>
          </a:p>
        </p:txBody>
      </p:sp>
      <p:sp>
        <p:nvSpPr>
          <p:cNvPr id="90" name="Shape 90"/>
          <p:cNvSpPr/>
          <p:nvPr/>
        </p:nvSpPr>
        <p:spPr>
          <a:xfrm>
            <a:off x="2952751" y="3335338"/>
            <a:ext cx="352425" cy="460252"/>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defTabSz="914400">
              <a:spcBef>
                <a:spcPts val="1400"/>
              </a:spcBef>
              <a:defRPr sz="2400" b="1">
                <a:solidFill>
                  <a:srgbClr val="FF0000"/>
                </a:solidFill>
                <a:latin typeface="Gill Sans"/>
                <a:ea typeface="Gill Sans"/>
                <a:cs typeface="Gill Sans"/>
                <a:sym typeface="Gill Sans"/>
              </a:defRPr>
            </a:lvl1pPr>
          </a:lstStyle>
          <a:p>
            <a:pPr>
              <a:defRPr sz="1800" b="0">
                <a:solidFill>
                  <a:srgbClr val="000000"/>
                </a:solidFill>
                <a:latin typeface="Calibri"/>
                <a:ea typeface="Calibri"/>
                <a:cs typeface="Calibri"/>
                <a:sym typeface="Calibri"/>
              </a:defRPr>
            </a:pPr>
            <a:r>
              <a:rPr sz="2391"/>
              <a:t>+</a:t>
            </a:r>
          </a:p>
        </p:txBody>
      </p:sp>
    </p:spTree>
    <p:extLst>
      <p:ext uri="{BB962C8B-B14F-4D97-AF65-F5344CB8AC3E}">
        <p14:creationId xmlns:p14="http://schemas.microsoft.com/office/powerpoint/2010/main" val="8858728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677f93f4f84d412eb5b15f975234f651.jpg"/>
          <p:cNvPicPr>
            <a:picLocks noGrp="1" noChangeAspect="1"/>
          </p:cNvPicPr>
          <p:nvPr>
            <p:ph type="pic" idx="13"/>
          </p:nvPr>
        </p:nvPicPr>
        <p:blipFill>
          <a:blip r:embed="rId2">
            <a:extLst>
              <a:ext uri="{28A0092B-C50C-407E-A947-70E740481C1C}">
                <a14:useLocalDpi xmlns:a14="http://schemas.microsoft.com/office/drawing/2010/main" val="0"/>
              </a:ext>
            </a:extLst>
          </a:blip>
          <a:srcRect t="13273" b="13273"/>
          <a:stretch>
            <a:fillRect/>
          </a:stretch>
        </p:blipFill>
        <p:spPr>
          <a:xfrm>
            <a:off x="2252068" y="446484"/>
            <a:ext cx="7973834" cy="4825723"/>
          </a:xfrm>
        </p:spPr>
      </p:pic>
    </p:spTree>
    <p:extLst>
      <p:ext uri="{BB962C8B-B14F-4D97-AF65-F5344CB8AC3E}">
        <p14:creationId xmlns:p14="http://schemas.microsoft.com/office/powerpoint/2010/main" val="21353414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3"/>
          <p:cNvSpPr>
            <a:spLocks noGrp="1" noChangeArrowheads="1"/>
          </p:cNvSpPr>
          <p:nvPr>
            <p:ph type="body" sz="half" idx="1"/>
          </p:nvPr>
        </p:nvSpPr>
        <p:spPr>
          <a:xfrm>
            <a:off x="719667" y="1685925"/>
            <a:ext cx="10847917" cy="4191000"/>
          </a:xfrm>
        </p:spPr>
        <p:txBody>
          <a:bodyPr/>
          <a:lstStyle/>
          <a:p>
            <a:pPr marL="0" indent="0">
              <a:lnSpc>
                <a:spcPct val="110000"/>
              </a:lnSpc>
              <a:spcBef>
                <a:spcPts val="600"/>
              </a:spcBef>
              <a:buFontTx/>
              <a:buNone/>
              <a:defRPr/>
            </a:pPr>
            <a:r>
              <a:rPr lang="nl-NL" sz="2400" dirty="0" smtClean="0">
                <a:latin typeface="Tahoma"/>
                <a:cs typeface="Tahoma"/>
              </a:rPr>
              <a:t> </a:t>
            </a:r>
            <a:endParaRPr lang="en-US" sz="2400" dirty="0" smtClean="0">
              <a:latin typeface="Tahoma"/>
              <a:cs typeface="Tahoma"/>
            </a:endParaRPr>
          </a:p>
        </p:txBody>
      </p:sp>
      <p:sp>
        <p:nvSpPr>
          <p:cNvPr id="8" name="Rectangle 7"/>
          <p:cNvSpPr>
            <a:spLocks noChangeArrowheads="1"/>
          </p:cNvSpPr>
          <p:nvPr/>
        </p:nvSpPr>
        <p:spPr bwMode="auto">
          <a:xfrm>
            <a:off x="623392" y="1484785"/>
            <a:ext cx="10945216" cy="45719"/>
          </a:xfrm>
          <a:prstGeom prst="rect">
            <a:avLst/>
          </a:prstGeom>
          <a:solidFill>
            <a:srgbClr val="B5170B"/>
          </a:solidFill>
          <a:ln w="9525">
            <a:solidFill>
              <a:srgbClr val="9D1B0C"/>
            </a:solidFill>
            <a:miter lim="800000"/>
            <a:headEnd/>
            <a:tailEnd/>
          </a:ln>
          <a:effectLst>
            <a:glow rad="63500">
              <a:schemeClr val="accent1">
                <a:satMod val="175000"/>
                <a:alpha val="40000"/>
              </a:schemeClr>
            </a:glow>
            <a:outerShdw blurRad="63500" dist="38099" dir="2700000" algn="ctr" rotWithShape="0">
              <a:schemeClr val="bg2">
                <a:alpha val="74998"/>
              </a:schemeClr>
            </a:outerShdw>
          </a:effectLst>
        </p:spPr>
        <p:txBody>
          <a:bodyPr wrap="none" anchor="ctr"/>
          <a:lstStyle/>
          <a:p>
            <a:pPr>
              <a:defRPr/>
            </a:pPr>
            <a:endParaRPr lang="en-US" sz="1800">
              <a:cs typeface="+mn-cs"/>
            </a:endParaRPr>
          </a:p>
        </p:txBody>
      </p:sp>
      <p:sp>
        <p:nvSpPr>
          <p:cNvPr id="9" name="Rectangle 2"/>
          <p:cNvSpPr>
            <a:spLocks noGrp="1" noChangeArrowheads="1"/>
          </p:cNvSpPr>
          <p:nvPr>
            <p:ph type="title"/>
          </p:nvPr>
        </p:nvSpPr>
        <p:spPr>
          <a:xfrm>
            <a:off x="441158" y="579691"/>
            <a:ext cx="10972800" cy="1143000"/>
          </a:xfrm>
        </p:spPr>
        <p:txBody>
          <a:bodyPr/>
          <a:lstStyle/>
          <a:p>
            <a:pPr>
              <a:defRPr/>
            </a:pPr>
            <a:r>
              <a:rPr lang="en-US" sz="3200" dirty="0" smtClean="0">
                <a:latin typeface="Tahoma"/>
                <a:cs typeface="Tahoma"/>
              </a:rPr>
              <a:t>How big is the CRC problem in NL?</a:t>
            </a:r>
            <a:endParaRPr lang="en-US" sz="3200" dirty="0">
              <a:latin typeface="Tahoma"/>
              <a:cs typeface="Tahoma"/>
            </a:endParaRPr>
          </a:p>
        </p:txBody>
      </p:sp>
      <p:pic>
        <p:nvPicPr>
          <p:cNvPr id="20486" name="Afbeelding 3" descr="Schermafbeelding 2014-02-09 om 14.08.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57057"/>
            <a:ext cx="121920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kstvak 4"/>
          <p:cNvSpPr txBox="1">
            <a:spLocks noChangeArrowheads="1"/>
          </p:cNvSpPr>
          <p:nvPr/>
        </p:nvSpPr>
        <p:spPr bwMode="auto">
          <a:xfrm>
            <a:off x="963860" y="5289313"/>
            <a:ext cx="7866907"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nl-NL" dirty="0"/>
              <a:t>In 2017 </a:t>
            </a:r>
            <a:r>
              <a:rPr lang="nl-NL" dirty="0" err="1" smtClean="0"/>
              <a:t>incidence</a:t>
            </a:r>
            <a:r>
              <a:rPr lang="nl-NL" dirty="0" smtClean="0"/>
              <a:t> of </a:t>
            </a:r>
            <a:r>
              <a:rPr lang="nl-NL" dirty="0"/>
              <a:t>13.739; 4-5 % </a:t>
            </a:r>
            <a:r>
              <a:rPr lang="nl-NL" dirty="0" smtClean="0"/>
              <a:t>get </a:t>
            </a:r>
            <a:r>
              <a:rPr lang="nl-NL" dirty="0" err="1" smtClean="0"/>
              <a:t>colorectal</a:t>
            </a:r>
            <a:r>
              <a:rPr lang="nl-NL" dirty="0" smtClean="0"/>
              <a:t> </a:t>
            </a:r>
            <a:r>
              <a:rPr lang="nl-NL" dirty="0" err="1" smtClean="0"/>
              <a:t>cancer</a:t>
            </a:r>
            <a:r>
              <a:rPr lang="nl-NL" dirty="0" smtClean="0"/>
              <a:t> </a:t>
            </a:r>
            <a:endParaRPr lang="nl-NL" dirty="0"/>
          </a:p>
          <a:p>
            <a:pPr algn="ctr" eaLnBrk="1" hangingPunct="1">
              <a:spcBef>
                <a:spcPct val="20000"/>
              </a:spcBef>
            </a:pPr>
            <a:r>
              <a:rPr lang="nl-NL" dirty="0"/>
              <a:t>In 2016 </a:t>
            </a:r>
            <a:r>
              <a:rPr lang="nl-NL" dirty="0" err="1" smtClean="0"/>
              <a:t>prevalence</a:t>
            </a:r>
            <a:r>
              <a:rPr lang="nl-NL" dirty="0" smtClean="0"/>
              <a:t> </a:t>
            </a:r>
            <a:r>
              <a:rPr lang="nl-NL" dirty="0"/>
              <a:t>75.000 (</a:t>
            </a:r>
            <a:r>
              <a:rPr lang="nl-NL" dirty="0" smtClean="0"/>
              <a:t>=  persons living </a:t>
            </a:r>
            <a:r>
              <a:rPr lang="nl-NL" dirty="0" err="1" smtClean="0"/>
              <a:t>with</a:t>
            </a:r>
            <a:r>
              <a:rPr lang="nl-NL" dirty="0" smtClean="0"/>
              <a:t> CRC)</a:t>
            </a:r>
          </a:p>
          <a:p>
            <a:pPr algn="ctr" eaLnBrk="1" hangingPunct="1">
              <a:spcBef>
                <a:spcPct val="20000"/>
              </a:spcBef>
            </a:pPr>
            <a:r>
              <a:rPr lang="nl-NL" dirty="0" err="1" smtClean="0"/>
              <a:t>Third</a:t>
            </a:r>
            <a:r>
              <a:rPr lang="nl-NL" dirty="0" smtClean="0"/>
              <a:t> most prevalent </a:t>
            </a:r>
            <a:r>
              <a:rPr lang="nl-NL" dirty="0" err="1" smtClean="0"/>
              <a:t>cancer</a:t>
            </a:r>
            <a:r>
              <a:rPr lang="nl-NL" dirty="0" smtClean="0"/>
              <a:t> type in </a:t>
            </a:r>
            <a:r>
              <a:rPr lang="nl-NL" dirty="0" err="1"/>
              <a:t>m</a:t>
            </a:r>
            <a:r>
              <a:rPr lang="nl-NL" dirty="0" err="1" smtClean="0"/>
              <a:t>ales</a:t>
            </a:r>
            <a:r>
              <a:rPr lang="nl-NL" dirty="0" smtClean="0"/>
              <a:t> </a:t>
            </a:r>
            <a:r>
              <a:rPr lang="nl-NL" dirty="0" err="1" smtClean="0"/>
              <a:t>and</a:t>
            </a:r>
            <a:r>
              <a:rPr lang="nl-NL" dirty="0" smtClean="0"/>
              <a:t> </a:t>
            </a:r>
            <a:r>
              <a:rPr lang="nl-NL" dirty="0" err="1" smtClean="0"/>
              <a:t>females</a:t>
            </a:r>
            <a:endParaRPr lang="nl-NL" dirty="0"/>
          </a:p>
        </p:txBody>
      </p:sp>
      <p:pic>
        <p:nvPicPr>
          <p:cNvPr id="204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6985" y="177801"/>
            <a:ext cx="2434167"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7125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6"/>
          </p:nvPr>
        </p:nvSpPr>
        <p:spPr/>
        <p:txBody>
          <a:bodyPr/>
          <a:lstStyle/>
          <a:p>
            <a:pPr>
              <a:defRPr/>
            </a:pPr>
            <a:fld id="{3EF6FCA6-62D9-407C-8999-5D050A5F696A}" type="slidenum">
              <a:rPr lang="nl-NL" smtClean="0"/>
              <a:pPr>
                <a:defRPr/>
              </a:pPr>
              <a:t>52</a:t>
            </a:fld>
            <a:endParaRPr lang="nl-NL" dirty="0"/>
          </a:p>
        </p:txBody>
      </p:sp>
      <p:pic>
        <p:nvPicPr>
          <p:cNvPr id="5" name="Afbeelding 4"/>
          <p:cNvPicPr/>
          <p:nvPr/>
        </p:nvPicPr>
        <p:blipFill>
          <a:blip r:embed="rId2">
            <a:extLst>
              <a:ext uri="{28A0092B-C50C-407E-A947-70E740481C1C}">
                <a14:useLocalDpi xmlns:a14="http://schemas.microsoft.com/office/drawing/2010/main" val="0"/>
              </a:ext>
            </a:extLst>
          </a:blip>
          <a:srcRect/>
          <a:stretch>
            <a:fillRect/>
          </a:stretch>
        </p:blipFill>
        <p:spPr bwMode="auto">
          <a:xfrm>
            <a:off x="2103592" y="701443"/>
            <a:ext cx="9132454" cy="5988369"/>
          </a:xfrm>
          <a:prstGeom prst="rect">
            <a:avLst/>
          </a:prstGeom>
          <a:noFill/>
          <a:ln>
            <a:noFill/>
          </a:ln>
        </p:spPr>
      </p:pic>
    </p:spTree>
    <p:extLst>
      <p:ext uri="{BB962C8B-B14F-4D97-AF65-F5344CB8AC3E}">
        <p14:creationId xmlns:p14="http://schemas.microsoft.com/office/powerpoint/2010/main" val="366477100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8667" y="615950"/>
            <a:ext cx="11582400" cy="1143000"/>
          </a:xfrm>
        </p:spPr>
        <p:txBody>
          <a:bodyPr/>
          <a:lstStyle/>
          <a:p>
            <a:pPr>
              <a:defRPr/>
            </a:pPr>
            <a:r>
              <a:rPr lang="en-US" sz="3200" dirty="0" smtClean="0">
                <a:solidFill>
                  <a:srgbClr val="4EBED9"/>
                </a:solidFill>
              </a:rPr>
              <a:t>FIT-based CRC screening</a:t>
            </a:r>
            <a:endParaRPr lang="en-US" sz="3200" dirty="0">
              <a:solidFill>
                <a:srgbClr val="4EBED9"/>
              </a:solidFill>
            </a:endParaRPr>
          </a:p>
        </p:txBody>
      </p:sp>
      <p:sp>
        <p:nvSpPr>
          <p:cNvPr id="3" name="Tijdelijke aanduiding voor inhoud 2"/>
          <p:cNvSpPr>
            <a:spLocks noGrp="1"/>
          </p:cNvSpPr>
          <p:nvPr>
            <p:ph idx="1"/>
          </p:nvPr>
        </p:nvSpPr>
        <p:spPr>
          <a:xfrm>
            <a:off x="814918" y="1916113"/>
            <a:ext cx="10369549" cy="4210050"/>
          </a:xfrm>
        </p:spPr>
        <p:txBody>
          <a:bodyPr>
            <a:normAutofit/>
          </a:bodyPr>
          <a:lstStyle/>
          <a:p>
            <a:pPr marL="0" indent="0">
              <a:lnSpc>
                <a:spcPct val="150000"/>
              </a:lnSpc>
              <a:buFontTx/>
              <a:buNone/>
              <a:defRPr/>
            </a:pPr>
            <a:r>
              <a:rPr lang="nl-NL" sz="2800" dirty="0" smtClean="0">
                <a:latin typeface="+mj-lt"/>
              </a:rPr>
              <a:t>Relevant </a:t>
            </a:r>
            <a:r>
              <a:rPr lang="nl-NL" sz="2800" dirty="0" err="1" smtClean="0">
                <a:latin typeface="+mj-lt"/>
              </a:rPr>
              <a:t>findings</a:t>
            </a:r>
            <a:r>
              <a:rPr lang="nl-NL" sz="2800" dirty="0" smtClean="0">
                <a:latin typeface="+mj-lt"/>
              </a:rPr>
              <a:t>;</a:t>
            </a:r>
          </a:p>
          <a:p>
            <a:pPr marL="342900" indent="-342900">
              <a:lnSpc>
                <a:spcPct val="150000"/>
              </a:lnSpc>
              <a:buFont typeface="Arial"/>
              <a:buChar char="•"/>
              <a:defRPr/>
            </a:pPr>
            <a:r>
              <a:rPr lang="nl-NL" sz="2800" dirty="0" err="1" smtClean="0">
                <a:latin typeface="+mj-lt"/>
              </a:rPr>
              <a:t>Colorectal</a:t>
            </a:r>
            <a:r>
              <a:rPr lang="nl-NL" sz="2800" dirty="0" smtClean="0">
                <a:latin typeface="+mj-lt"/>
              </a:rPr>
              <a:t> </a:t>
            </a:r>
            <a:r>
              <a:rPr lang="nl-NL" sz="2800" dirty="0" err="1" smtClean="0">
                <a:latin typeface="+mj-lt"/>
              </a:rPr>
              <a:t>cancer</a:t>
            </a:r>
            <a:endParaRPr lang="nl-NL" sz="2800" dirty="0" smtClean="0">
              <a:latin typeface="+mj-lt"/>
            </a:endParaRPr>
          </a:p>
          <a:p>
            <a:pPr marL="342900" indent="-342900">
              <a:lnSpc>
                <a:spcPct val="150000"/>
              </a:lnSpc>
              <a:buFont typeface="Arial"/>
              <a:buChar char="•"/>
              <a:defRPr/>
            </a:pPr>
            <a:r>
              <a:rPr lang="nl-NL" sz="2800" dirty="0" smtClean="0">
                <a:latin typeface="+mj-lt"/>
              </a:rPr>
              <a:t>Advanced </a:t>
            </a:r>
            <a:r>
              <a:rPr lang="nl-NL" sz="2800" dirty="0" err="1" smtClean="0">
                <a:latin typeface="+mj-lt"/>
              </a:rPr>
              <a:t>adeno</a:t>
            </a:r>
            <a:r>
              <a:rPr lang="nl-NL" sz="2400" dirty="0" err="1" smtClean="0">
                <a:latin typeface="+mj-lt"/>
              </a:rPr>
              <a:t>mas</a:t>
            </a:r>
            <a:endParaRPr lang="nl-NL" sz="2400" dirty="0" smtClean="0">
              <a:latin typeface="+mj-lt"/>
            </a:endParaRPr>
          </a:p>
          <a:p>
            <a:pPr marL="0" indent="0">
              <a:lnSpc>
                <a:spcPct val="150000"/>
              </a:lnSpc>
              <a:buFontTx/>
              <a:buNone/>
              <a:defRPr/>
            </a:pPr>
            <a:endParaRPr lang="nl-NL" sz="2400" dirty="0" smtClean="0">
              <a:latin typeface="+mj-lt"/>
            </a:endParaRPr>
          </a:p>
          <a:p>
            <a:pPr marL="0" indent="0">
              <a:lnSpc>
                <a:spcPct val="150000"/>
              </a:lnSpc>
              <a:buFontTx/>
              <a:buNone/>
              <a:defRPr/>
            </a:pPr>
            <a:endParaRPr lang="nl-NL" sz="2400" dirty="0">
              <a:latin typeface="+mj-lt"/>
            </a:endParaRPr>
          </a:p>
        </p:txBody>
      </p:sp>
      <p:pic>
        <p:nvPicPr>
          <p:cNvPr id="26627" name="Picture 2" descr="V:\UserData\990016\CRC\Algemeen\Foto's CRC en AA\hnpcc pt tumor sigm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867" y="2708276"/>
            <a:ext cx="563033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p:cNvPicPr>
            <a:picLocks noChangeAspect="1" noChangeArrowheads="1"/>
          </p:cNvPicPr>
          <p:nvPr/>
        </p:nvPicPr>
        <p:blipFill>
          <a:blip r:embed="rId4">
            <a:extLst>
              <a:ext uri="{28A0092B-C50C-407E-A947-70E740481C1C}">
                <a14:useLocalDpi xmlns:a14="http://schemas.microsoft.com/office/drawing/2010/main" val="0"/>
              </a:ext>
            </a:extLst>
          </a:blip>
          <a:srcRect t="12344" b="25401"/>
          <a:stretch>
            <a:fillRect/>
          </a:stretch>
        </p:blipFill>
        <p:spPr bwMode="auto">
          <a:xfrm>
            <a:off x="143934" y="5961064"/>
            <a:ext cx="1824567" cy="8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hoek 4"/>
          <p:cNvSpPr/>
          <p:nvPr/>
        </p:nvSpPr>
        <p:spPr>
          <a:xfrm>
            <a:off x="0" y="5516564"/>
            <a:ext cx="2159000" cy="13414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111460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6"/>
          </p:nvPr>
        </p:nvSpPr>
        <p:spPr/>
        <p:txBody>
          <a:bodyPr/>
          <a:lstStyle/>
          <a:p>
            <a:pPr>
              <a:defRPr/>
            </a:pPr>
            <a:fld id="{51860A41-3812-4C7C-B9E1-5567136F6E4F}" type="slidenum">
              <a:rPr lang="nl-NL" smtClean="0"/>
              <a:pPr>
                <a:defRPr/>
              </a:pPr>
              <a:t>54</a:t>
            </a:fld>
            <a:endParaRPr lang="nl-NL" dirty="0"/>
          </a:p>
        </p:txBody>
      </p:sp>
      <p:pic>
        <p:nvPicPr>
          <p:cNvPr id="8" name="Afbeelding 7"/>
          <p:cNvPicPr>
            <a:picLocks noChangeAspect="1"/>
          </p:cNvPicPr>
          <p:nvPr/>
        </p:nvPicPr>
        <p:blipFill>
          <a:blip r:embed="rId2"/>
          <a:stretch>
            <a:fillRect/>
          </a:stretch>
        </p:blipFill>
        <p:spPr>
          <a:xfrm>
            <a:off x="0" y="358371"/>
            <a:ext cx="5067435" cy="4007227"/>
          </a:xfrm>
          <a:prstGeom prst="rect">
            <a:avLst/>
          </a:prstGeom>
        </p:spPr>
      </p:pic>
      <p:pic>
        <p:nvPicPr>
          <p:cNvPr id="9" name="Afbeelding 8"/>
          <p:cNvPicPr>
            <a:picLocks noChangeAspect="1"/>
          </p:cNvPicPr>
          <p:nvPr/>
        </p:nvPicPr>
        <p:blipFill>
          <a:blip r:embed="rId3"/>
          <a:stretch>
            <a:fillRect/>
          </a:stretch>
        </p:blipFill>
        <p:spPr>
          <a:xfrm>
            <a:off x="5067435" y="3245196"/>
            <a:ext cx="7124565" cy="3612804"/>
          </a:xfrm>
          <a:prstGeom prst="rect">
            <a:avLst/>
          </a:prstGeom>
        </p:spPr>
      </p:pic>
    </p:spTree>
    <p:extLst>
      <p:ext uri="{BB962C8B-B14F-4D97-AF65-F5344CB8AC3E}">
        <p14:creationId xmlns:p14="http://schemas.microsoft.com/office/powerpoint/2010/main" val="142910093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defRPr/>
            </a:pPr>
            <a:fld id="{2D2F7FFA-51F1-44E4-BBDE-2E2DBBCCDBF6}" type="slidenum">
              <a:rPr lang="nl-NL" smtClean="0"/>
              <a:pPr>
                <a:defRPr/>
              </a:pPr>
              <a:t>55</a:t>
            </a:fld>
            <a:endParaRPr lang="nl-NL" dirty="0"/>
          </a:p>
        </p:txBody>
      </p:sp>
      <p:pic>
        <p:nvPicPr>
          <p:cNvPr id="3" name="Afbeelding 2"/>
          <p:cNvPicPr>
            <a:picLocks noChangeAspect="1"/>
          </p:cNvPicPr>
          <p:nvPr/>
        </p:nvPicPr>
        <p:blipFill>
          <a:blip r:embed="rId2"/>
          <a:stretch>
            <a:fillRect/>
          </a:stretch>
        </p:blipFill>
        <p:spPr>
          <a:xfrm>
            <a:off x="0" y="127000"/>
            <a:ext cx="12192000" cy="6582787"/>
          </a:xfrm>
          <a:prstGeom prst="rect">
            <a:avLst/>
          </a:prstGeom>
        </p:spPr>
      </p:pic>
    </p:spTree>
    <p:extLst>
      <p:ext uri="{BB962C8B-B14F-4D97-AF65-F5344CB8AC3E}">
        <p14:creationId xmlns:p14="http://schemas.microsoft.com/office/powerpoint/2010/main" val="376670546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894704" y="350162"/>
            <a:ext cx="8287265" cy="3107523"/>
          </a:xfrm>
          <a:prstGeom prst="rect">
            <a:avLst/>
          </a:prstGeom>
        </p:spPr>
      </p:pic>
      <p:pic>
        <p:nvPicPr>
          <p:cNvPr id="3" name="Afbeelding 2"/>
          <p:cNvPicPr>
            <a:picLocks noChangeAspect="1"/>
          </p:cNvPicPr>
          <p:nvPr/>
        </p:nvPicPr>
        <p:blipFill>
          <a:blip r:embed="rId3"/>
          <a:stretch>
            <a:fillRect/>
          </a:stretch>
        </p:blipFill>
        <p:spPr>
          <a:xfrm>
            <a:off x="1178010" y="3202529"/>
            <a:ext cx="9720649" cy="1557325"/>
          </a:xfrm>
          <a:prstGeom prst="rect">
            <a:avLst/>
          </a:prstGeom>
        </p:spPr>
      </p:pic>
      <p:pic>
        <p:nvPicPr>
          <p:cNvPr id="4" name="Afbeelding 3"/>
          <p:cNvPicPr>
            <a:picLocks noChangeAspect="1"/>
          </p:cNvPicPr>
          <p:nvPr/>
        </p:nvPicPr>
        <p:blipFill>
          <a:blip r:embed="rId4"/>
          <a:stretch>
            <a:fillRect/>
          </a:stretch>
        </p:blipFill>
        <p:spPr>
          <a:xfrm>
            <a:off x="3197827" y="4765885"/>
            <a:ext cx="5829300" cy="1706467"/>
          </a:xfrm>
          <a:prstGeom prst="rect">
            <a:avLst/>
          </a:prstGeom>
        </p:spPr>
      </p:pic>
    </p:spTree>
    <p:extLst>
      <p:ext uri="{BB962C8B-B14F-4D97-AF65-F5344CB8AC3E}">
        <p14:creationId xmlns:p14="http://schemas.microsoft.com/office/powerpoint/2010/main" val="176731092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defRPr/>
            </a:pPr>
            <a:fld id="{2D2F7FFA-51F1-44E4-BBDE-2E2DBBCCDBF6}" type="slidenum">
              <a:rPr lang="nl-NL" smtClean="0"/>
              <a:pPr>
                <a:defRPr/>
              </a:pPr>
              <a:t>57</a:t>
            </a:fld>
            <a:endParaRPr lang="nl-NL" dirty="0"/>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831720" y="539426"/>
            <a:ext cx="5327502" cy="5837406"/>
          </a:xfrm>
          <a:prstGeom prst="rect">
            <a:avLst/>
          </a:prstGeom>
          <a:noFill/>
          <a:ln>
            <a:noFill/>
          </a:ln>
        </p:spPr>
      </p:pic>
      <p:pic>
        <p:nvPicPr>
          <p:cNvPr id="5" name="Afbeelding 4"/>
          <p:cNvPicPr>
            <a:picLocks noChangeAspect="1"/>
          </p:cNvPicPr>
          <p:nvPr/>
        </p:nvPicPr>
        <p:blipFill>
          <a:blip r:embed="rId3"/>
          <a:stretch>
            <a:fillRect/>
          </a:stretch>
        </p:blipFill>
        <p:spPr>
          <a:xfrm>
            <a:off x="6136745" y="539426"/>
            <a:ext cx="6055255" cy="3135757"/>
          </a:xfrm>
          <a:prstGeom prst="rect">
            <a:avLst/>
          </a:prstGeom>
        </p:spPr>
      </p:pic>
      <p:pic>
        <p:nvPicPr>
          <p:cNvPr id="6" name="Afbeelding 5"/>
          <p:cNvPicPr>
            <a:picLocks noChangeAspect="1"/>
          </p:cNvPicPr>
          <p:nvPr/>
        </p:nvPicPr>
        <p:blipFill>
          <a:blip r:embed="rId4"/>
          <a:stretch>
            <a:fillRect/>
          </a:stretch>
        </p:blipFill>
        <p:spPr>
          <a:xfrm>
            <a:off x="6159222" y="3675183"/>
            <a:ext cx="3959526" cy="2969645"/>
          </a:xfrm>
          <a:prstGeom prst="rect">
            <a:avLst/>
          </a:prstGeom>
        </p:spPr>
      </p:pic>
    </p:spTree>
    <p:extLst>
      <p:ext uri="{BB962C8B-B14F-4D97-AF65-F5344CB8AC3E}">
        <p14:creationId xmlns:p14="http://schemas.microsoft.com/office/powerpoint/2010/main" val="355928610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defRPr/>
            </a:pPr>
            <a:fld id="{2D2F7FFA-51F1-44E4-BBDE-2E2DBBCCDBF6}" type="slidenum">
              <a:rPr lang="nl-NL" smtClean="0"/>
              <a:pPr>
                <a:defRPr/>
              </a:pPr>
              <a:t>58</a:t>
            </a:fld>
            <a:endParaRPr lang="nl-NL" dirty="0"/>
          </a:p>
        </p:txBody>
      </p:sp>
      <p:pic>
        <p:nvPicPr>
          <p:cNvPr id="3" name="Afbeelding 2"/>
          <p:cNvPicPr>
            <a:picLocks noChangeAspect="1"/>
          </p:cNvPicPr>
          <p:nvPr/>
        </p:nvPicPr>
        <p:blipFill>
          <a:blip r:embed="rId2"/>
          <a:stretch>
            <a:fillRect/>
          </a:stretch>
        </p:blipFill>
        <p:spPr>
          <a:xfrm>
            <a:off x="308312" y="123620"/>
            <a:ext cx="11391798" cy="5899324"/>
          </a:xfrm>
          <a:prstGeom prst="rect">
            <a:avLst/>
          </a:prstGeom>
        </p:spPr>
      </p:pic>
    </p:spTree>
    <p:extLst>
      <p:ext uri="{BB962C8B-B14F-4D97-AF65-F5344CB8AC3E}">
        <p14:creationId xmlns:p14="http://schemas.microsoft.com/office/powerpoint/2010/main" val="53910604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6"/>
          </p:nvPr>
        </p:nvSpPr>
        <p:spPr/>
        <p:txBody>
          <a:bodyPr/>
          <a:lstStyle/>
          <a:p>
            <a:pPr>
              <a:defRPr/>
            </a:pPr>
            <a:fld id="{51860A41-3812-4C7C-B9E1-5567136F6E4F}" type="slidenum">
              <a:rPr lang="nl-NL" smtClean="0"/>
              <a:pPr>
                <a:defRPr/>
              </a:pPr>
              <a:t>59</a:t>
            </a:fld>
            <a:endParaRPr lang="nl-NL" dirty="0"/>
          </a:p>
        </p:txBody>
      </p:sp>
      <p:pic>
        <p:nvPicPr>
          <p:cNvPr id="97282" name="Picture 2" descr="https://ars.els-cdn.com/content/image/1-s2.0-S0016508517362510-f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40" y="1170888"/>
            <a:ext cx="9981757" cy="389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798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endoscope.jpg"/>
          <p:cNvPicPr>
            <a:picLocks noGrp="1" noChangeAspect="1"/>
          </p:cNvPicPr>
          <p:nvPr>
            <p:ph type="pic" idx="13"/>
          </p:nvPr>
        </p:nvPicPr>
        <p:blipFill>
          <a:blip r:embed="rId2">
            <a:extLst>
              <a:ext uri="{28A0092B-C50C-407E-A947-70E740481C1C}">
                <a14:useLocalDpi xmlns:a14="http://schemas.microsoft.com/office/drawing/2010/main" val="0"/>
              </a:ext>
            </a:extLst>
          </a:blip>
          <a:srcRect l="3515" r="3515"/>
          <a:stretch>
            <a:fillRect/>
          </a:stretch>
        </p:blipFill>
        <p:spPr>
          <a:xfrm>
            <a:off x="2688209" y="708794"/>
            <a:ext cx="6875859" cy="5122292"/>
          </a:xfrm>
        </p:spPr>
      </p:pic>
    </p:spTree>
    <p:extLst>
      <p:ext uri="{BB962C8B-B14F-4D97-AF65-F5344CB8AC3E}">
        <p14:creationId xmlns:p14="http://schemas.microsoft.com/office/powerpoint/2010/main" val="16990077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Why classify polyps?</a:t>
            </a:r>
            <a:endParaRPr lang="en-GB" dirty="0"/>
          </a:p>
        </p:txBody>
      </p:sp>
      <p:sp>
        <p:nvSpPr>
          <p:cNvPr id="3" name="Tijdelijke aanduiding voor inhoud 2"/>
          <p:cNvSpPr>
            <a:spLocks noGrp="1"/>
          </p:cNvSpPr>
          <p:nvPr>
            <p:ph idx="13"/>
          </p:nvPr>
        </p:nvSpPr>
        <p:spPr/>
        <p:txBody>
          <a:bodyPr/>
          <a:lstStyle/>
          <a:p>
            <a:endParaRPr lang="en-GB" dirty="0" smtClean="0"/>
          </a:p>
          <a:p>
            <a:r>
              <a:rPr lang="en-GB" sz="2400" dirty="0" smtClean="0"/>
              <a:t>Implementation of Novel strategies</a:t>
            </a:r>
            <a:endParaRPr lang="en-GB" sz="2400" dirty="0"/>
          </a:p>
          <a:p>
            <a:pPr marL="342900" indent="-342900">
              <a:buFont typeface="Arial"/>
              <a:buChar char="•"/>
            </a:pPr>
            <a:r>
              <a:rPr lang="en-GB" sz="2400" dirty="0" smtClean="0"/>
              <a:t>“Inspect and leave”</a:t>
            </a:r>
          </a:p>
          <a:p>
            <a:pPr marL="342900" indent="-342900">
              <a:buFont typeface="Arial"/>
              <a:buChar char="•"/>
            </a:pPr>
            <a:r>
              <a:rPr lang="en-GB" sz="2400" dirty="0" smtClean="0"/>
              <a:t>“ resect and discard”</a:t>
            </a:r>
          </a:p>
          <a:p>
            <a:endParaRPr lang="en-GB" sz="2400" dirty="0"/>
          </a:p>
          <a:p>
            <a:r>
              <a:rPr lang="en-GB" sz="2400" dirty="0" smtClean="0"/>
              <a:t>- Cost-effectiveness</a:t>
            </a:r>
          </a:p>
          <a:p>
            <a:r>
              <a:rPr lang="en-GB" sz="2400" dirty="0" smtClean="0"/>
              <a:t>- Patient Safety </a:t>
            </a:r>
          </a:p>
          <a:p>
            <a:endParaRPr lang="en-GB" dirty="0"/>
          </a:p>
        </p:txBody>
      </p:sp>
      <p:sp>
        <p:nvSpPr>
          <p:cNvPr id="4" name="Tijdelijke aanduiding voor dianummer 3"/>
          <p:cNvSpPr>
            <a:spLocks noGrp="1"/>
          </p:cNvSpPr>
          <p:nvPr>
            <p:ph type="sldNum" sz="quarter" idx="16"/>
          </p:nvPr>
        </p:nvSpPr>
        <p:spPr/>
        <p:txBody>
          <a:bodyPr/>
          <a:lstStyle/>
          <a:p>
            <a:pPr>
              <a:defRPr/>
            </a:pPr>
            <a:fld id="{3EF6FCA6-62D9-407C-8999-5D050A5F696A}" type="slidenum">
              <a:rPr lang="nl-NL" smtClean="0"/>
              <a:pPr>
                <a:defRPr/>
              </a:pPr>
              <a:t>60</a:t>
            </a:fld>
            <a:endParaRPr lang="nl-NL" dirty="0"/>
          </a:p>
        </p:txBody>
      </p:sp>
    </p:spTree>
    <p:extLst>
      <p:ext uri="{BB962C8B-B14F-4D97-AF65-F5344CB8AC3E}">
        <p14:creationId xmlns:p14="http://schemas.microsoft.com/office/powerpoint/2010/main" val="205788318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020B50-E7B8-432A-ABBA-2FEDA1C48802}" type="slidenum">
              <a:rPr lang="en-US" smtClean="0"/>
              <a:pPr/>
              <a:t>61</a:t>
            </a:fld>
            <a:endParaRPr lang="en-US"/>
          </a:p>
        </p:txBody>
      </p:sp>
      <p:sp>
        <p:nvSpPr>
          <p:cNvPr id="3" name="Title 2"/>
          <p:cNvSpPr>
            <a:spLocks noGrp="1"/>
          </p:cNvSpPr>
          <p:nvPr>
            <p:ph type="title"/>
          </p:nvPr>
        </p:nvSpPr>
        <p:spPr>
          <a:xfrm>
            <a:off x="609600" y="2011680"/>
            <a:ext cx="10972800" cy="1511230"/>
          </a:xfrm>
        </p:spPr>
        <p:txBody>
          <a:bodyPr/>
          <a:lstStyle/>
          <a:p>
            <a:r>
              <a:rPr lang="en-GB" sz="2800" dirty="0" smtClean="0"/>
              <a:t>Improving </a:t>
            </a:r>
            <a:r>
              <a:rPr lang="en-GB" sz="2800" dirty="0"/>
              <a:t>optical diagnosis of colorectal polyps </a:t>
            </a:r>
            <a:r>
              <a:rPr lang="en-GB" sz="2800" dirty="0" smtClean="0"/>
              <a:t/>
            </a:r>
            <a:br>
              <a:rPr lang="en-GB" sz="2800" dirty="0" smtClean="0"/>
            </a:br>
            <a:r>
              <a:rPr lang="en-GB" sz="2800" dirty="0" smtClean="0"/>
              <a:t>using </a:t>
            </a:r>
            <a:r>
              <a:rPr lang="en-GB" sz="2800" dirty="0"/>
              <a:t>computer-aided diagnosis (</a:t>
            </a:r>
            <a:r>
              <a:rPr lang="en-GB" sz="2800" dirty="0" err="1"/>
              <a:t>CADx</a:t>
            </a:r>
            <a:r>
              <a:rPr lang="en-GB" sz="2800" dirty="0"/>
              <a:t>) </a:t>
            </a:r>
            <a:r>
              <a:rPr lang="en-GB" sz="2800" dirty="0" smtClean="0"/>
              <a:t/>
            </a:r>
            <a:br>
              <a:rPr lang="en-GB" sz="2800" dirty="0" smtClean="0"/>
            </a:br>
            <a:r>
              <a:rPr lang="en-GB" sz="2800" dirty="0" smtClean="0"/>
              <a:t>and </a:t>
            </a:r>
            <a:r>
              <a:rPr lang="en-GB" sz="2800" dirty="0"/>
              <a:t>the BLI adenoma serrated international classification (BASIC</a:t>
            </a:r>
            <a:r>
              <a:rPr lang="en-GB" sz="2800" dirty="0" smtClean="0"/>
              <a:t>) </a:t>
            </a:r>
            <a:br>
              <a:rPr lang="en-GB" sz="2800" dirty="0" smtClean="0"/>
            </a:br>
            <a:r>
              <a:rPr lang="en-GB" sz="2800" dirty="0" smtClean="0"/>
              <a:t>versus intuition.</a:t>
            </a:r>
            <a:endParaRPr lang="nl-NL" dirty="0"/>
          </a:p>
        </p:txBody>
      </p:sp>
      <p:sp>
        <p:nvSpPr>
          <p:cNvPr id="4" name="Text Placeholder 3"/>
          <p:cNvSpPr>
            <a:spLocks noGrp="1"/>
          </p:cNvSpPr>
          <p:nvPr>
            <p:ph type="body" sz="quarter" idx="13"/>
          </p:nvPr>
        </p:nvSpPr>
        <p:spPr>
          <a:xfrm>
            <a:off x="623904" y="3891687"/>
            <a:ext cx="10944192" cy="2536377"/>
          </a:xfrm>
        </p:spPr>
        <p:txBody>
          <a:bodyPr/>
          <a:lstStyle/>
          <a:p>
            <a:r>
              <a:rPr lang="en-GB" sz="1600" i="1" u="sng" dirty="0" smtClean="0"/>
              <a:t>Q.E.W</a:t>
            </a:r>
            <a:r>
              <a:rPr lang="en-GB" sz="1600" i="1" u="sng" dirty="0"/>
              <a:t>. van der </a:t>
            </a:r>
            <a:r>
              <a:rPr lang="en-GB" sz="1600" i="1" u="sng" dirty="0" smtClean="0"/>
              <a:t>Zander</a:t>
            </a:r>
            <a:r>
              <a:rPr lang="en-GB" sz="1600" i="1" u="sng" baseline="30000" dirty="0" smtClean="0"/>
              <a:t>*1,2</a:t>
            </a:r>
            <a:r>
              <a:rPr lang="en-GB" sz="1600" i="1" dirty="0" smtClean="0"/>
              <a:t>, </a:t>
            </a:r>
            <a:r>
              <a:rPr lang="en-GB" sz="1600" i="1" dirty="0"/>
              <a:t>R.M. </a:t>
            </a:r>
            <a:r>
              <a:rPr lang="en-GB" sz="1600" i="1" dirty="0" err="1" smtClean="0"/>
              <a:t>Schreuder</a:t>
            </a:r>
            <a:r>
              <a:rPr lang="en-GB" sz="1600" i="1" baseline="30000" dirty="0" smtClean="0"/>
              <a:t>*3</a:t>
            </a:r>
            <a:r>
              <a:rPr lang="en-GB" sz="1600" i="1" dirty="0" smtClean="0"/>
              <a:t>, R</a:t>
            </a:r>
            <a:r>
              <a:rPr lang="en-GB" sz="1600" i="1" dirty="0"/>
              <a:t>. </a:t>
            </a:r>
            <a:r>
              <a:rPr lang="en-GB" sz="1600" i="1" dirty="0" smtClean="0"/>
              <a:t>Fonollà</a:t>
            </a:r>
            <a:r>
              <a:rPr lang="en-GB" sz="1600" i="1" baseline="30000" dirty="0" smtClean="0"/>
              <a:t>4</a:t>
            </a:r>
            <a:r>
              <a:rPr lang="en-GB" sz="1600" i="1" dirty="0" smtClean="0"/>
              <a:t>, </a:t>
            </a:r>
            <a:r>
              <a:rPr lang="en-GB" sz="1600" i="1" dirty="0"/>
              <a:t>T. </a:t>
            </a:r>
            <a:r>
              <a:rPr lang="en-GB" sz="1600" i="1" dirty="0" smtClean="0"/>
              <a:t>Scheeve</a:t>
            </a:r>
            <a:r>
              <a:rPr lang="en-GB" sz="1600" i="1" baseline="30000" dirty="0" smtClean="0"/>
              <a:t>4</a:t>
            </a:r>
            <a:r>
              <a:rPr lang="en-GB" sz="1600" i="1" dirty="0" smtClean="0"/>
              <a:t>, </a:t>
            </a:r>
            <a:r>
              <a:rPr lang="en-GB" sz="1600" i="1" dirty="0"/>
              <a:t>F. van der </a:t>
            </a:r>
            <a:r>
              <a:rPr lang="en-GB" sz="1600" i="1" dirty="0" smtClean="0"/>
              <a:t>Sommen</a:t>
            </a:r>
            <a:r>
              <a:rPr lang="en-GB" sz="1600" i="1" baseline="30000" dirty="0" smtClean="0"/>
              <a:t>4</a:t>
            </a:r>
            <a:r>
              <a:rPr lang="en-GB" sz="1600" i="1" dirty="0" smtClean="0"/>
              <a:t>, </a:t>
            </a:r>
            <a:r>
              <a:rPr lang="en-GB" sz="1600" i="1" dirty="0"/>
              <a:t>B. </a:t>
            </a:r>
            <a:r>
              <a:rPr lang="en-GB" sz="1600" i="1" dirty="0" smtClean="0"/>
              <a:t>Winkens</a:t>
            </a:r>
            <a:r>
              <a:rPr lang="en-GB" sz="1600" i="1" baseline="30000" dirty="0" smtClean="0"/>
              <a:t>5</a:t>
            </a:r>
            <a:r>
              <a:rPr lang="en-GB" sz="1600" i="1" dirty="0" smtClean="0"/>
              <a:t>, </a:t>
            </a:r>
            <a:r>
              <a:rPr lang="en-GB" sz="1600" i="1" dirty="0"/>
              <a:t>P. </a:t>
            </a:r>
            <a:r>
              <a:rPr lang="en-GB" sz="1600" i="1" dirty="0" smtClean="0"/>
              <a:t>Aepli</a:t>
            </a:r>
            <a:r>
              <a:rPr lang="en-GB" sz="1600" i="1" baseline="30000" dirty="0" smtClean="0"/>
              <a:t>6</a:t>
            </a:r>
            <a:r>
              <a:rPr lang="en-GB" sz="1600" i="1" dirty="0" smtClean="0"/>
              <a:t>, </a:t>
            </a:r>
            <a:r>
              <a:rPr lang="en-GB" sz="1600" i="1" dirty="0"/>
              <a:t>B. </a:t>
            </a:r>
            <a:r>
              <a:rPr lang="en-GB" sz="1600" i="1" dirty="0" smtClean="0"/>
              <a:t>Hayee</a:t>
            </a:r>
            <a:r>
              <a:rPr lang="en-GB" sz="1600" i="1" baseline="30000" dirty="0" smtClean="0"/>
              <a:t>7</a:t>
            </a:r>
            <a:r>
              <a:rPr lang="en-GB" sz="1600" i="1" dirty="0" smtClean="0"/>
              <a:t>, </a:t>
            </a:r>
            <a:r>
              <a:rPr lang="en-GB" sz="1600" i="1" dirty="0"/>
              <a:t>A.B. </a:t>
            </a:r>
            <a:r>
              <a:rPr lang="en-GB" sz="1600" i="1" dirty="0" smtClean="0"/>
              <a:t>Pischel</a:t>
            </a:r>
            <a:r>
              <a:rPr lang="en-GB" sz="1600" i="1" baseline="30000" dirty="0" smtClean="0"/>
              <a:t>8</a:t>
            </a:r>
            <a:r>
              <a:rPr lang="en-GB" sz="1600" i="1" dirty="0" smtClean="0"/>
              <a:t>, </a:t>
            </a:r>
            <a:r>
              <a:rPr lang="en-GB" sz="1600" i="1" dirty="0"/>
              <a:t>M. </a:t>
            </a:r>
            <a:r>
              <a:rPr lang="en-GB" sz="1600" i="1" dirty="0" smtClean="0"/>
              <a:t>Stefanovic</a:t>
            </a:r>
            <a:r>
              <a:rPr lang="en-GB" sz="1600" i="1" baseline="30000" dirty="0" smtClean="0"/>
              <a:t>9</a:t>
            </a:r>
            <a:r>
              <a:rPr lang="en-GB" sz="1600" i="1" dirty="0" smtClean="0"/>
              <a:t>, </a:t>
            </a:r>
            <a:r>
              <a:rPr lang="en-GB" sz="1600" i="1" dirty="0"/>
              <a:t>S. </a:t>
            </a:r>
            <a:r>
              <a:rPr lang="en-GB" sz="1600" i="1" dirty="0" smtClean="0"/>
              <a:t>Subramaniam</a:t>
            </a:r>
            <a:r>
              <a:rPr lang="en-GB" sz="1600" i="1" baseline="30000" dirty="0" smtClean="0"/>
              <a:t>10</a:t>
            </a:r>
            <a:r>
              <a:rPr lang="en-GB" sz="1600" i="1" dirty="0" smtClean="0"/>
              <a:t>, </a:t>
            </a:r>
            <a:r>
              <a:rPr lang="en-GB" sz="1600" i="1" dirty="0"/>
              <a:t>P. </a:t>
            </a:r>
            <a:r>
              <a:rPr lang="en-GB" sz="1600" i="1" dirty="0" smtClean="0"/>
              <a:t>Bhandari</a:t>
            </a:r>
            <a:r>
              <a:rPr lang="en-GB" sz="1600" i="1" baseline="30000" dirty="0" smtClean="0"/>
              <a:t>10</a:t>
            </a:r>
            <a:r>
              <a:rPr lang="en-GB" sz="1600" i="1" dirty="0" smtClean="0"/>
              <a:t>, </a:t>
            </a:r>
            <a:r>
              <a:rPr lang="en-GB" sz="1600" i="1" dirty="0"/>
              <a:t>P.H.N. de </a:t>
            </a:r>
            <a:r>
              <a:rPr lang="en-GB" sz="1600" i="1" dirty="0" smtClean="0"/>
              <a:t>With</a:t>
            </a:r>
            <a:r>
              <a:rPr lang="en-GB" sz="1600" i="1" baseline="30000" dirty="0" smtClean="0"/>
              <a:t>4</a:t>
            </a:r>
            <a:r>
              <a:rPr lang="en-GB" sz="1600" i="1" dirty="0" smtClean="0"/>
              <a:t>, </a:t>
            </a:r>
            <a:r>
              <a:rPr lang="en-GB" sz="1600" i="1" dirty="0"/>
              <a:t>A.A.M. </a:t>
            </a:r>
            <a:r>
              <a:rPr lang="en-GB" sz="1600" i="1" dirty="0" smtClean="0"/>
              <a:t>Masclee</a:t>
            </a:r>
            <a:r>
              <a:rPr lang="en-GB" sz="1600" i="1" baseline="30000" dirty="0" smtClean="0"/>
              <a:t>1</a:t>
            </a:r>
            <a:r>
              <a:rPr lang="en-GB" sz="1600" i="1" dirty="0" smtClean="0"/>
              <a:t>, </a:t>
            </a:r>
            <a:r>
              <a:rPr lang="en-GB" sz="1600" i="1" dirty="0"/>
              <a:t>E.J. </a:t>
            </a:r>
            <a:r>
              <a:rPr lang="en-GB" sz="1600" i="1" dirty="0" smtClean="0"/>
              <a:t>Schoon</a:t>
            </a:r>
            <a:r>
              <a:rPr lang="en-GB" sz="1600" i="1" baseline="30000" dirty="0" smtClean="0"/>
              <a:t>3</a:t>
            </a:r>
          </a:p>
          <a:p>
            <a:r>
              <a:rPr lang="en-GB" sz="800" i="1" baseline="30000" dirty="0" smtClean="0"/>
              <a:t>1</a:t>
            </a:r>
            <a:r>
              <a:rPr lang="en-GB" sz="800" i="1" dirty="0" smtClean="0"/>
              <a:t>Division </a:t>
            </a:r>
            <a:r>
              <a:rPr lang="en-GB" sz="800" i="1" dirty="0"/>
              <a:t>of Gastroenterology and Hepatology, Maastricht </a:t>
            </a:r>
            <a:r>
              <a:rPr lang="en-GB" sz="800" i="1" dirty="0" smtClean="0"/>
              <a:t>UMC+, </a:t>
            </a:r>
            <a:r>
              <a:rPr lang="en-GB" sz="800" i="1" dirty="0"/>
              <a:t>Maastricht, The Netherlands; </a:t>
            </a:r>
            <a:endParaRPr lang="en-GB" sz="800" dirty="0"/>
          </a:p>
          <a:p>
            <a:r>
              <a:rPr lang="en-GB" sz="800" i="1" baseline="30000" dirty="0"/>
              <a:t>2</a:t>
            </a:r>
            <a:r>
              <a:rPr lang="en-GB" sz="800" i="1" dirty="0" smtClean="0"/>
              <a:t>GROW</a:t>
            </a:r>
            <a:r>
              <a:rPr lang="en-GB" sz="800" i="1" dirty="0"/>
              <a:t>, School for Oncology and Developmental Biology, Maastricht University, Maastricht, The Netherlands; </a:t>
            </a:r>
            <a:endParaRPr lang="en-GB" sz="800" dirty="0"/>
          </a:p>
          <a:p>
            <a:r>
              <a:rPr lang="en-GB" sz="800" i="1" baseline="30000" dirty="0"/>
              <a:t>3</a:t>
            </a:r>
            <a:r>
              <a:rPr lang="en-GB" sz="800" i="1" dirty="0" smtClean="0"/>
              <a:t>Division </a:t>
            </a:r>
            <a:r>
              <a:rPr lang="en-GB" sz="800" i="1" dirty="0"/>
              <a:t>of Gastroenterology and Hepatology, Catharina Hospital Eindhoven, Eindhoven, The Netherlands; </a:t>
            </a:r>
            <a:endParaRPr lang="en-GB" sz="800" dirty="0"/>
          </a:p>
          <a:p>
            <a:r>
              <a:rPr lang="en-GB" sz="800" i="1" baseline="30000" dirty="0"/>
              <a:t>4</a:t>
            </a:r>
            <a:r>
              <a:rPr lang="en-GB" sz="800" i="1" dirty="0" smtClean="0"/>
              <a:t>Department </a:t>
            </a:r>
            <a:r>
              <a:rPr lang="en-GB" sz="800" i="1" dirty="0"/>
              <a:t>of Electrical Engineering, Eindhoven University of Technology, Eindhoven, The Netherlands; </a:t>
            </a:r>
            <a:endParaRPr lang="en-GB" sz="800" dirty="0"/>
          </a:p>
          <a:p>
            <a:r>
              <a:rPr lang="en-GB" sz="800" i="1" baseline="30000" dirty="0"/>
              <a:t>5</a:t>
            </a:r>
            <a:r>
              <a:rPr lang="en-GB" sz="800" i="1" dirty="0" smtClean="0"/>
              <a:t>Department </a:t>
            </a:r>
            <a:r>
              <a:rPr lang="en-GB" sz="800" i="1" dirty="0"/>
              <a:t>of Methodology and Statistics, </a:t>
            </a:r>
            <a:r>
              <a:rPr lang="en-GB" sz="800" i="1" dirty="0" smtClean="0"/>
              <a:t>CAPHRI, </a:t>
            </a:r>
            <a:r>
              <a:rPr lang="en-GB" sz="800" i="1" dirty="0"/>
              <a:t>Maastricht University, Maastricht, The Netherlands; </a:t>
            </a:r>
            <a:endParaRPr lang="en-GB" sz="800" dirty="0"/>
          </a:p>
          <a:p>
            <a:r>
              <a:rPr lang="en-GB" sz="800" i="1" baseline="30000" dirty="0"/>
              <a:t>6</a:t>
            </a:r>
            <a:r>
              <a:rPr lang="en-GB" sz="800" i="1" dirty="0" smtClean="0"/>
              <a:t>Division </a:t>
            </a:r>
            <a:r>
              <a:rPr lang="en-GB" sz="800" i="1" dirty="0"/>
              <a:t>of Gastroenterology and Hepatology, </a:t>
            </a:r>
            <a:r>
              <a:rPr lang="en-GB" sz="800" i="1" dirty="0" err="1"/>
              <a:t>Luzerner</a:t>
            </a:r>
            <a:r>
              <a:rPr lang="en-GB" sz="800" i="1" dirty="0"/>
              <a:t> </a:t>
            </a:r>
            <a:r>
              <a:rPr lang="en-GB" sz="800" i="1" dirty="0" err="1"/>
              <a:t>Kantonsspital</a:t>
            </a:r>
            <a:r>
              <a:rPr lang="en-GB" sz="800" i="1" dirty="0"/>
              <a:t>, Lucerne, Switzerland; </a:t>
            </a:r>
            <a:endParaRPr lang="en-GB" sz="800" dirty="0"/>
          </a:p>
          <a:p>
            <a:r>
              <a:rPr lang="en-GB" sz="800" i="1" baseline="30000" dirty="0"/>
              <a:t>7</a:t>
            </a:r>
            <a:r>
              <a:rPr lang="en-GB" sz="800" i="1" dirty="0" smtClean="0"/>
              <a:t>Division </a:t>
            </a:r>
            <a:r>
              <a:rPr lang="en-GB" sz="800" i="1" dirty="0"/>
              <a:t>of Gastroenterology and Hepatology, King's College Hospital, London, United Kingdom: </a:t>
            </a:r>
            <a:endParaRPr lang="en-GB" sz="800" dirty="0"/>
          </a:p>
          <a:p>
            <a:r>
              <a:rPr lang="en-GB" sz="800" i="1" baseline="30000" dirty="0"/>
              <a:t>8</a:t>
            </a:r>
            <a:r>
              <a:rPr lang="en-GB" sz="800" i="1" dirty="0" smtClean="0"/>
              <a:t>Division </a:t>
            </a:r>
            <a:r>
              <a:rPr lang="en-GB" sz="800" i="1" dirty="0"/>
              <a:t>of Gastroenterology and Hepatology, University Hospital Gothenburg, Gothenburg, Sweden; </a:t>
            </a:r>
            <a:endParaRPr lang="en-GB" sz="800" dirty="0"/>
          </a:p>
          <a:p>
            <a:r>
              <a:rPr lang="en-GB" sz="800" i="1" baseline="30000" dirty="0"/>
              <a:t>9</a:t>
            </a:r>
            <a:r>
              <a:rPr lang="en-GB" sz="800" i="1" dirty="0" smtClean="0"/>
              <a:t>Division </a:t>
            </a:r>
            <a:r>
              <a:rPr lang="en-GB" sz="800" i="1" dirty="0"/>
              <a:t>of Gastroenterology and Hepatology, </a:t>
            </a:r>
            <a:r>
              <a:rPr lang="en-GB" sz="800" i="1" dirty="0" err="1"/>
              <a:t>Diagnostični</a:t>
            </a:r>
            <a:r>
              <a:rPr lang="en-GB" sz="800" i="1" dirty="0"/>
              <a:t> </a:t>
            </a:r>
            <a:r>
              <a:rPr lang="en-GB" sz="800" i="1" dirty="0" err="1"/>
              <a:t>Center</a:t>
            </a:r>
            <a:r>
              <a:rPr lang="en-GB" sz="800" i="1" dirty="0"/>
              <a:t> Bled, Ljubljana, Slovenia; </a:t>
            </a:r>
            <a:endParaRPr lang="en-GB" sz="800" dirty="0"/>
          </a:p>
          <a:p>
            <a:r>
              <a:rPr lang="en-GB" sz="800" i="1" baseline="30000" dirty="0" smtClean="0"/>
              <a:t>10</a:t>
            </a:r>
            <a:r>
              <a:rPr lang="en-GB" sz="800" i="1" dirty="0" smtClean="0"/>
              <a:t>Division </a:t>
            </a:r>
            <a:r>
              <a:rPr lang="en-GB" sz="800" i="1" dirty="0"/>
              <a:t>of Gastroenterology and Hepatology, Queen Alexandra Hospital, Portsmouth, United Kingdom; </a:t>
            </a:r>
            <a:endParaRPr lang="en-GB" sz="800" dirty="0"/>
          </a:p>
          <a:p>
            <a:r>
              <a:rPr lang="en-GB" sz="800" i="1" dirty="0"/>
              <a:t>*Both authors contributed equally to this manuscript</a:t>
            </a:r>
            <a:r>
              <a:rPr lang="en-GB" sz="800" i="1" dirty="0" smtClean="0"/>
              <a:t>.</a:t>
            </a:r>
            <a:endParaRPr lang="nl-NL" sz="1600" dirty="0"/>
          </a:p>
        </p:txBody>
      </p:sp>
      <p:sp>
        <p:nvSpPr>
          <p:cNvPr id="5" name="Text Placeholder 4"/>
          <p:cNvSpPr>
            <a:spLocks noGrp="1"/>
          </p:cNvSpPr>
          <p:nvPr>
            <p:ph type="body" sz="quarter" idx="14"/>
          </p:nvPr>
        </p:nvSpPr>
        <p:spPr>
          <a:xfrm>
            <a:off x="4993843" y="1575030"/>
            <a:ext cx="7198160" cy="443965"/>
          </a:xfrm>
        </p:spPr>
        <p:txBody>
          <a:bodyPr/>
          <a:lstStyle/>
          <a:p>
            <a:r>
              <a:rPr lang="en-US" sz="2000" dirty="0" smtClean="0"/>
              <a:t>Webinar </a:t>
            </a:r>
            <a:r>
              <a:rPr lang="nl-NL" sz="2000" dirty="0" err="1"/>
              <a:t>Digestive</a:t>
            </a:r>
            <a:r>
              <a:rPr lang="nl-NL" sz="2000" dirty="0"/>
              <a:t> </a:t>
            </a:r>
            <a:r>
              <a:rPr lang="nl-NL" sz="2000" dirty="0" err="1"/>
              <a:t>Disease</a:t>
            </a:r>
            <a:r>
              <a:rPr lang="nl-NL" sz="2000" dirty="0"/>
              <a:t> </a:t>
            </a:r>
            <a:r>
              <a:rPr lang="nl-NL" sz="2000" dirty="0" smtClean="0"/>
              <a:t>Days, September 2020</a:t>
            </a:r>
            <a:endParaRPr lang="en-US" sz="2000" dirty="0"/>
          </a:p>
        </p:txBody>
      </p:sp>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t="35852" b="30290"/>
          <a:stretch/>
        </p:blipFill>
        <p:spPr>
          <a:xfrm>
            <a:off x="9510423" y="6326157"/>
            <a:ext cx="1967757" cy="46929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8062" y="6481919"/>
            <a:ext cx="695877" cy="239556"/>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1809" y="5465448"/>
            <a:ext cx="2977119" cy="517895"/>
          </a:xfrm>
          <a:prstGeom prst="rect">
            <a:avLst/>
          </a:prstGeom>
        </p:spPr>
      </p:pic>
    </p:spTree>
    <p:extLst>
      <p:ext uri="{BB962C8B-B14F-4D97-AF65-F5344CB8AC3E}">
        <p14:creationId xmlns:p14="http://schemas.microsoft.com/office/powerpoint/2010/main" val="84817555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944562"/>
          </a:xfrm>
        </p:spPr>
        <p:txBody>
          <a:bodyPr/>
          <a:lstStyle/>
          <a:p>
            <a:pPr algn="l"/>
            <a:r>
              <a:rPr lang="nl-NL" sz="3600" b="1" dirty="0" smtClean="0">
                <a:solidFill>
                  <a:schemeClr val="tx2"/>
                </a:solidFill>
              </a:rPr>
              <a:t>Background </a:t>
            </a:r>
            <a:r>
              <a:rPr lang="nl-NL" sz="3600" b="1" dirty="0" err="1" smtClean="0">
                <a:solidFill>
                  <a:schemeClr val="tx2"/>
                </a:solidFill>
              </a:rPr>
              <a:t>and</a:t>
            </a:r>
            <a:r>
              <a:rPr lang="nl-NL" sz="3600" b="1" dirty="0" smtClean="0">
                <a:solidFill>
                  <a:schemeClr val="tx2"/>
                </a:solidFill>
              </a:rPr>
              <a:t> </a:t>
            </a:r>
            <a:r>
              <a:rPr lang="nl-NL" sz="3600" b="1" dirty="0" err="1" smtClean="0">
                <a:solidFill>
                  <a:schemeClr val="tx2"/>
                </a:solidFill>
              </a:rPr>
              <a:t>methods</a:t>
            </a:r>
            <a:r>
              <a:rPr lang="nl-NL" sz="3600" b="1" dirty="0" smtClean="0">
                <a:solidFill>
                  <a:schemeClr val="tx2"/>
                </a:solidFill>
              </a:rPr>
              <a:t> </a:t>
            </a:r>
            <a:endParaRPr lang="nl-NL" sz="3600" b="1" dirty="0">
              <a:solidFill>
                <a:schemeClr val="tx2"/>
              </a:solidFill>
            </a:endParaRPr>
          </a:p>
        </p:txBody>
      </p:sp>
      <p:sp>
        <p:nvSpPr>
          <p:cNvPr id="3" name="Tijdelijke aanduiding voor inhoud 2"/>
          <p:cNvSpPr>
            <a:spLocks noGrp="1"/>
          </p:cNvSpPr>
          <p:nvPr>
            <p:ph idx="4294967295"/>
          </p:nvPr>
        </p:nvSpPr>
        <p:spPr>
          <a:xfrm>
            <a:off x="609600" y="1257301"/>
            <a:ext cx="10972800" cy="4868863"/>
          </a:xfrm>
          <a:prstGeom prst="rect">
            <a:avLst/>
          </a:prstGeom>
        </p:spPr>
        <p:txBody>
          <a:bodyPr/>
          <a:lstStyle/>
          <a:p>
            <a:r>
              <a:rPr lang="nl-NL" sz="2400" b="1" dirty="0" err="1" smtClean="0"/>
              <a:t>Improving</a:t>
            </a:r>
            <a:r>
              <a:rPr lang="nl-NL" sz="2400" b="1" dirty="0" smtClean="0"/>
              <a:t> </a:t>
            </a:r>
            <a:r>
              <a:rPr lang="nl-NL" sz="2400" b="1" dirty="0" err="1" smtClean="0"/>
              <a:t>optical</a:t>
            </a:r>
            <a:r>
              <a:rPr lang="nl-NL" sz="2400" b="1" dirty="0" smtClean="0"/>
              <a:t> diagnosis of </a:t>
            </a:r>
            <a:r>
              <a:rPr lang="nl-NL" sz="2400" b="1" dirty="0" err="1" smtClean="0"/>
              <a:t>colorectal</a:t>
            </a:r>
            <a:r>
              <a:rPr lang="nl-NL" sz="2400" b="1" dirty="0" smtClean="0"/>
              <a:t> </a:t>
            </a:r>
            <a:r>
              <a:rPr lang="nl-NL" sz="2400" b="1" dirty="0" err="1" smtClean="0"/>
              <a:t>polyps</a:t>
            </a:r>
            <a:endParaRPr lang="nl-NL" sz="2400" b="1" dirty="0" smtClean="0"/>
          </a:p>
          <a:p>
            <a:pPr lvl="1"/>
            <a:r>
              <a:rPr lang="nl-NL" sz="2000" dirty="0" smtClean="0"/>
              <a:t>Blue light imaging (BLI)</a:t>
            </a:r>
          </a:p>
          <a:p>
            <a:pPr lvl="1"/>
            <a:r>
              <a:rPr lang="nl-NL" sz="2000" dirty="0" smtClean="0"/>
              <a:t>BLI </a:t>
            </a:r>
            <a:r>
              <a:rPr lang="nl-NL" sz="2000" dirty="0" err="1" smtClean="0"/>
              <a:t>adenoma</a:t>
            </a:r>
            <a:r>
              <a:rPr lang="nl-NL" sz="2000" dirty="0" smtClean="0"/>
              <a:t> </a:t>
            </a:r>
            <a:r>
              <a:rPr lang="nl-NL" sz="2000" dirty="0" err="1" smtClean="0"/>
              <a:t>serrated</a:t>
            </a:r>
            <a:r>
              <a:rPr lang="nl-NL" sz="2000" dirty="0" smtClean="0"/>
              <a:t> </a:t>
            </a:r>
            <a:r>
              <a:rPr lang="nl-NL" sz="2000" dirty="0" err="1" smtClean="0"/>
              <a:t>international</a:t>
            </a:r>
            <a:r>
              <a:rPr lang="nl-NL" sz="2000" dirty="0" smtClean="0"/>
              <a:t> </a:t>
            </a:r>
            <a:r>
              <a:rPr lang="nl-NL" sz="2000" dirty="0" err="1" smtClean="0"/>
              <a:t>classification</a:t>
            </a:r>
            <a:r>
              <a:rPr lang="nl-NL" sz="2000" dirty="0" smtClean="0"/>
              <a:t> (BASIC)</a:t>
            </a:r>
          </a:p>
          <a:p>
            <a:pPr lvl="1"/>
            <a:r>
              <a:rPr lang="nl-NL" sz="2000" dirty="0" smtClean="0"/>
              <a:t>Computer-</a:t>
            </a:r>
            <a:r>
              <a:rPr lang="nl-NL" sz="2000" dirty="0" err="1" smtClean="0"/>
              <a:t>aided</a:t>
            </a:r>
            <a:r>
              <a:rPr lang="nl-NL" sz="2000" dirty="0" smtClean="0"/>
              <a:t> diagnosis system (</a:t>
            </a:r>
            <a:r>
              <a:rPr lang="nl-NL" sz="2000" dirty="0" err="1" smtClean="0"/>
              <a:t>CADx</a:t>
            </a:r>
            <a:r>
              <a:rPr lang="nl-NL" sz="2000" dirty="0" smtClean="0"/>
              <a:t>)</a:t>
            </a:r>
          </a:p>
        </p:txBody>
      </p:sp>
      <p:sp>
        <p:nvSpPr>
          <p:cNvPr id="4" name="Tijdelijke aanduiding voor dianummer 3"/>
          <p:cNvSpPr>
            <a:spLocks noGrp="1"/>
          </p:cNvSpPr>
          <p:nvPr>
            <p:ph type="sldNum" sz="quarter" idx="4294967295"/>
          </p:nvPr>
        </p:nvSpPr>
        <p:spPr>
          <a:xfrm>
            <a:off x="8737600" y="6356351"/>
            <a:ext cx="2844800" cy="365125"/>
          </a:xfrm>
          <a:prstGeom prst="rect">
            <a:avLst/>
          </a:prstGeom>
        </p:spPr>
        <p:txBody>
          <a:bodyPr/>
          <a:lstStyle/>
          <a:p>
            <a:fld id="{BC020B50-E7B8-432A-ABBA-2FEDA1C48802}" type="slidenum">
              <a:rPr lang="en-US" smtClean="0"/>
              <a:pPr/>
              <a:t>62</a:t>
            </a:fld>
            <a:endParaRPr lang="en-US"/>
          </a:p>
        </p:txBody>
      </p:sp>
      <p:pic>
        <p:nvPicPr>
          <p:cNvPr id="9"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8062" y="6481919"/>
            <a:ext cx="695877" cy="239556"/>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4170" y="2825536"/>
            <a:ext cx="6691087" cy="3313528"/>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955" y="2869080"/>
            <a:ext cx="2959669" cy="3139834"/>
          </a:xfrm>
          <a:prstGeom prst="rect">
            <a:avLst/>
          </a:prstGeom>
        </p:spPr>
      </p:pic>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05" y="1074408"/>
            <a:ext cx="10276113" cy="5088889"/>
          </a:xfrm>
          <a:prstGeom prst="rect">
            <a:avLst/>
          </a:prstGeom>
        </p:spPr>
      </p:pic>
      <p:pic>
        <p:nvPicPr>
          <p:cNvPr id="12" name="Afbeelding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9798" y="255371"/>
            <a:ext cx="5325500" cy="5649682"/>
          </a:xfrm>
          <a:prstGeom prst="rect">
            <a:avLst/>
          </a:prstGeom>
        </p:spPr>
      </p:pic>
    </p:spTree>
    <p:extLst>
      <p:ext uri="{BB962C8B-B14F-4D97-AF65-F5344CB8AC3E}">
        <p14:creationId xmlns:p14="http://schemas.microsoft.com/office/powerpoint/2010/main" val="4254269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793381"/>
          </a:xfrm>
        </p:spPr>
        <p:txBody>
          <a:bodyPr/>
          <a:lstStyle/>
          <a:p>
            <a:pPr algn="l"/>
            <a:r>
              <a:rPr lang="nl-NL" sz="3600" b="1" dirty="0" err="1" smtClean="0">
                <a:solidFill>
                  <a:schemeClr val="tx2"/>
                </a:solidFill>
              </a:rPr>
              <a:t>Results</a:t>
            </a:r>
            <a:r>
              <a:rPr lang="nl-NL" sz="3600" b="1" dirty="0" smtClean="0">
                <a:solidFill>
                  <a:schemeClr val="tx2"/>
                </a:solidFill>
              </a:rPr>
              <a:t> - BASIC</a:t>
            </a:r>
            <a:endParaRPr lang="nl-NL" sz="3600" b="1" dirty="0">
              <a:solidFill>
                <a:schemeClr val="tx2"/>
              </a:solidFill>
            </a:endParaRPr>
          </a:p>
        </p:txBody>
      </p:sp>
      <p:graphicFrame>
        <p:nvGraphicFramePr>
          <p:cNvPr id="5" name="Tijdelijke aanduiding voor inhoud 4"/>
          <p:cNvGraphicFramePr>
            <a:graphicFrameLocks noGrp="1"/>
          </p:cNvGraphicFramePr>
          <p:nvPr>
            <p:ph idx="4294967295"/>
            <p:extLst>
              <p:ext uri="{D42A27DB-BD31-4B8C-83A1-F6EECF244321}">
                <p14:modId xmlns:p14="http://schemas.microsoft.com/office/powerpoint/2010/main" val="1419655975"/>
              </p:ext>
            </p:extLst>
          </p:nvPr>
        </p:nvGraphicFramePr>
        <p:xfrm>
          <a:off x="770538" y="1219812"/>
          <a:ext cx="8387977" cy="4416552"/>
        </p:xfrm>
        <a:graphic>
          <a:graphicData uri="http://schemas.openxmlformats.org/drawingml/2006/table">
            <a:tbl>
              <a:tblPr firstRow="1" firstCol="1" bandRow="1">
                <a:tableStyleId>{2D5ABB26-0587-4C30-8999-92F81FD0307C}</a:tableStyleId>
              </a:tblPr>
              <a:tblGrid>
                <a:gridCol w="349848"/>
                <a:gridCol w="1901993"/>
                <a:gridCol w="548136"/>
                <a:gridCol w="2279568"/>
                <a:gridCol w="1900959"/>
                <a:gridCol w="1407473"/>
              </a:tblGrid>
              <a:tr h="396021">
                <a:tc gridSpan="2">
                  <a:txBody>
                    <a:bodyPr/>
                    <a:lstStyle/>
                    <a:p>
                      <a:pPr>
                        <a:lnSpc>
                          <a:spcPct val="115000"/>
                        </a:lnSpc>
                        <a:spcAft>
                          <a:spcPts val="0"/>
                        </a:spcAft>
                      </a:pPr>
                      <a:r>
                        <a:rPr lang="en-US" sz="1800" dirty="0">
                          <a:effectLst/>
                        </a:rPr>
                        <a:t>Group</a:t>
                      </a:r>
                      <a:endParaRPr lang="en-GB" sz="1800" dirty="0">
                        <a:effectLst/>
                        <a:latin typeface="Calibri"/>
                        <a:ea typeface="Calibri"/>
                        <a:cs typeface="Times New Roman"/>
                      </a:endParaRPr>
                    </a:p>
                  </a:txBody>
                  <a:tcPr marL="36651" marR="36651"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a:txBody>
                    <a:bodyPr/>
                    <a:lstStyle/>
                    <a:p>
                      <a:pPr>
                        <a:lnSpc>
                          <a:spcPct val="115000"/>
                        </a:lnSpc>
                        <a:spcAft>
                          <a:spcPts val="0"/>
                        </a:spcAft>
                      </a:pPr>
                      <a:r>
                        <a:rPr lang="en-US" sz="1800" dirty="0">
                          <a:effectLst/>
                        </a:rPr>
                        <a:t> </a:t>
                      </a:r>
                      <a:endParaRPr lang="en-GB" sz="1800" dirty="0">
                        <a:effectLst/>
                        <a:latin typeface="Calibri"/>
                        <a:ea typeface="Calibri"/>
                        <a:cs typeface="Times New Roman"/>
                      </a:endParaRPr>
                    </a:p>
                  </a:txBody>
                  <a:tcPr marL="36651" marR="36651"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dirty="0">
                          <a:effectLst/>
                        </a:rPr>
                        <a:t>Intuition</a:t>
                      </a:r>
                      <a:endParaRPr lang="en-GB" sz="1800" dirty="0">
                        <a:effectLst/>
                      </a:endParaRPr>
                    </a:p>
                    <a:p>
                      <a:pPr>
                        <a:lnSpc>
                          <a:spcPct val="115000"/>
                        </a:lnSpc>
                        <a:spcAft>
                          <a:spcPts val="0"/>
                        </a:spcAft>
                      </a:pPr>
                      <a:r>
                        <a:rPr lang="en-US" sz="1800" dirty="0">
                          <a:effectLst/>
                        </a:rPr>
                        <a:t>Mean % (SD)</a:t>
                      </a:r>
                      <a:endParaRPr lang="en-GB" sz="1800" dirty="0">
                        <a:effectLst/>
                        <a:latin typeface="Calibri"/>
                        <a:ea typeface="Calibri"/>
                        <a:cs typeface="Times New Roman"/>
                      </a:endParaRPr>
                    </a:p>
                  </a:txBody>
                  <a:tcPr marL="36651" marR="36651"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dirty="0">
                          <a:effectLst/>
                        </a:rPr>
                        <a:t>BASIC</a:t>
                      </a:r>
                      <a:endParaRPr lang="en-GB" sz="1800" dirty="0">
                        <a:effectLst/>
                      </a:endParaRPr>
                    </a:p>
                    <a:p>
                      <a:pPr>
                        <a:lnSpc>
                          <a:spcPct val="115000"/>
                        </a:lnSpc>
                        <a:spcAft>
                          <a:spcPts val="0"/>
                        </a:spcAft>
                      </a:pPr>
                      <a:r>
                        <a:rPr lang="en-US" sz="1800" dirty="0">
                          <a:effectLst/>
                        </a:rPr>
                        <a:t>Mean % (SD)</a:t>
                      </a:r>
                      <a:endParaRPr lang="en-GB" sz="1800" dirty="0">
                        <a:effectLst/>
                        <a:latin typeface="Calibri"/>
                        <a:ea typeface="Calibri"/>
                        <a:cs typeface="Times New Roman"/>
                      </a:endParaRPr>
                    </a:p>
                  </a:txBody>
                  <a:tcPr marL="36651" marR="36651"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dirty="0" smtClean="0">
                          <a:effectLst/>
                        </a:rPr>
                        <a:t>p-value</a:t>
                      </a:r>
                      <a:endParaRPr lang="en-GB" sz="1800" dirty="0">
                        <a:effectLst/>
                        <a:latin typeface="Calibri"/>
                        <a:ea typeface="Calibri"/>
                        <a:cs typeface="Times New Roman"/>
                      </a:endParaRPr>
                    </a:p>
                  </a:txBody>
                  <a:tcPr marL="36651" marR="36651"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235">
                <a:tc gridSpan="6">
                  <a:txBody>
                    <a:bodyPr/>
                    <a:lstStyle/>
                    <a:p>
                      <a:pPr>
                        <a:lnSpc>
                          <a:spcPct val="115000"/>
                        </a:lnSpc>
                        <a:spcAft>
                          <a:spcPts val="0"/>
                        </a:spcAft>
                      </a:pPr>
                      <a:r>
                        <a:rPr lang="en-US" sz="1800" dirty="0">
                          <a:effectLst/>
                        </a:rPr>
                        <a:t>Experts (n = 6)</a:t>
                      </a:r>
                      <a:endParaRPr lang="en-GB" sz="1800" dirty="0">
                        <a:effectLst/>
                        <a:latin typeface="Calibri"/>
                        <a:ea typeface="Calibri"/>
                        <a:cs typeface="Times New Roman"/>
                      </a:endParaRPr>
                    </a:p>
                  </a:txBody>
                  <a:tcPr marL="36651" marR="36651" marT="0" marB="0">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196235">
                <a:tc rowSpan="5">
                  <a:txBody>
                    <a:bodyPr/>
                    <a:lstStyle/>
                    <a:p>
                      <a:pPr>
                        <a:lnSpc>
                          <a:spcPct val="115000"/>
                        </a:lnSpc>
                        <a:spcAft>
                          <a:spcPts val="0"/>
                        </a:spcAft>
                      </a:pPr>
                      <a:r>
                        <a:rPr lang="en-US" sz="1800">
                          <a:effectLst/>
                        </a:rPr>
                        <a:t> </a:t>
                      </a:r>
                      <a:endParaRPr lang="en-GB" sz="1800">
                        <a:effectLst/>
                        <a:latin typeface="Calibri"/>
                        <a:ea typeface="Calibri"/>
                        <a:cs typeface="Times New Roman"/>
                      </a:endParaRPr>
                    </a:p>
                  </a:txBody>
                  <a:tcPr marL="36651" marR="36651" marT="0" marB="0">
                    <a:lnB w="12700" cap="flat" cmpd="sng" algn="ctr">
                      <a:solidFill>
                        <a:schemeClr val="tx1"/>
                      </a:solidFill>
                      <a:prstDash val="solid"/>
                      <a:round/>
                      <a:headEnd type="none" w="med" len="med"/>
                      <a:tailEnd type="none" w="med" len="med"/>
                    </a:lnB>
                  </a:tcPr>
                </a:tc>
                <a:tc gridSpan="2">
                  <a:txBody>
                    <a:bodyPr/>
                    <a:lstStyle/>
                    <a:p>
                      <a:pPr>
                        <a:lnSpc>
                          <a:spcPct val="115000"/>
                        </a:lnSpc>
                        <a:spcAft>
                          <a:spcPts val="0"/>
                        </a:spcAft>
                      </a:pPr>
                      <a:r>
                        <a:rPr lang="en-US" sz="1800">
                          <a:effectLst/>
                        </a:rPr>
                        <a:t>Accuracy</a:t>
                      </a:r>
                      <a:endParaRPr lang="en-GB" sz="1800">
                        <a:effectLst/>
                        <a:latin typeface="Calibri"/>
                        <a:ea typeface="Calibri"/>
                        <a:cs typeface="Times New Roman"/>
                      </a:endParaRPr>
                    </a:p>
                  </a:txBody>
                  <a:tcPr marL="36651" marR="36651" marT="0" marB="0"/>
                </a:tc>
                <a:tc hMerge="1">
                  <a:txBody>
                    <a:bodyPr/>
                    <a:lstStyle/>
                    <a:p>
                      <a:endParaRPr lang="en-GB"/>
                    </a:p>
                  </a:txBody>
                  <a:tcPr/>
                </a:tc>
                <a:tc>
                  <a:txBody>
                    <a:bodyPr/>
                    <a:lstStyle/>
                    <a:p>
                      <a:pPr>
                        <a:lnSpc>
                          <a:spcPct val="115000"/>
                        </a:lnSpc>
                        <a:spcAft>
                          <a:spcPts val="0"/>
                        </a:spcAft>
                      </a:pPr>
                      <a:r>
                        <a:rPr lang="en-US" sz="1800">
                          <a:effectLst/>
                        </a:rPr>
                        <a:t>79.5 (6.6)</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81.7 (4.2)</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dirty="0">
                          <a:effectLst/>
                        </a:rPr>
                        <a:t>0.140</a:t>
                      </a:r>
                      <a:endParaRPr lang="en-GB" sz="1800" dirty="0">
                        <a:effectLst/>
                        <a:latin typeface="Calibri"/>
                        <a:ea typeface="Calibri"/>
                        <a:cs typeface="Times New Roman"/>
                      </a:endParaRPr>
                    </a:p>
                  </a:txBody>
                  <a:tcPr marL="36651" marR="36651" marT="0" marB="0"/>
                </a:tc>
              </a:tr>
              <a:tr h="196235">
                <a:tc vMerge="1">
                  <a:txBody>
                    <a:bodyPr/>
                    <a:lstStyle/>
                    <a:p>
                      <a:endParaRPr lang="en-GB"/>
                    </a:p>
                  </a:txBody>
                  <a:tcPr/>
                </a:tc>
                <a:tc gridSpan="2">
                  <a:txBody>
                    <a:bodyPr/>
                    <a:lstStyle/>
                    <a:p>
                      <a:pPr>
                        <a:lnSpc>
                          <a:spcPct val="115000"/>
                        </a:lnSpc>
                        <a:spcAft>
                          <a:spcPts val="0"/>
                        </a:spcAft>
                      </a:pPr>
                      <a:r>
                        <a:rPr lang="en-US" sz="1800">
                          <a:effectLst/>
                        </a:rPr>
                        <a:t>Sensitivity</a:t>
                      </a:r>
                      <a:endParaRPr lang="en-GB" sz="1800">
                        <a:effectLst/>
                        <a:latin typeface="Calibri"/>
                        <a:ea typeface="Calibri"/>
                        <a:cs typeface="Times New Roman"/>
                      </a:endParaRPr>
                    </a:p>
                  </a:txBody>
                  <a:tcPr marL="36651" marR="36651" marT="0" marB="0"/>
                </a:tc>
                <a:tc hMerge="1">
                  <a:txBody>
                    <a:bodyPr/>
                    <a:lstStyle/>
                    <a:p>
                      <a:endParaRPr lang="en-GB"/>
                    </a:p>
                  </a:txBody>
                  <a:tcPr/>
                </a:tc>
                <a:tc>
                  <a:txBody>
                    <a:bodyPr/>
                    <a:lstStyle/>
                    <a:p>
                      <a:pPr>
                        <a:lnSpc>
                          <a:spcPct val="115000"/>
                        </a:lnSpc>
                        <a:spcAft>
                          <a:spcPts val="0"/>
                        </a:spcAft>
                      </a:pPr>
                      <a:r>
                        <a:rPr lang="en-US" sz="1800">
                          <a:effectLst/>
                        </a:rPr>
                        <a:t>50.0 (16.2)</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61.1 (5.0)</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0.215</a:t>
                      </a:r>
                      <a:endParaRPr lang="en-GB" sz="1800">
                        <a:effectLst/>
                        <a:latin typeface="Calibri"/>
                        <a:ea typeface="Calibri"/>
                        <a:cs typeface="Times New Roman"/>
                      </a:endParaRPr>
                    </a:p>
                  </a:txBody>
                  <a:tcPr marL="36651" marR="36651" marT="0" marB="0"/>
                </a:tc>
              </a:tr>
              <a:tr h="196235">
                <a:tc vMerge="1">
                  <a:txBody>
                    <a:bodyPr/>
                    <a:lstStyle/>
                    <a:p>
                      <a:endParaRPr lang="en-GB"/>
                    </a:p>
                  </a:txBody>
                  <a:tcPr/>
                </a:tc>
                <a:tc gridSpan="2">
                  <a:txBody>
                    <a:bodyPr/>
                    <a:lstStyle/>
                    <a:p>
                      <a:pPr>
                        <a:lnSpc>
                          <a:spcPct val="115000"/>
                        </a:lnSpc>
                        <a:spcAft>
                          <a:spcPts val="0"/>
                        </a:spcAft>
                      </a:pPr>
                      <a:r>
                        <a:rPr lang="en-US" sz="1800">
                          <a:effectLst/>
                        </a:rPr>
                        <a:t>Specificity</a:t>
                      </a:r>
                      <a:endParaRPr lang="en-GB" sz="1800">
                        <a:effectLst/>
                        <a:latin typeface="Calibri"/>
                        <a:ea typeface="Calibri"/>
                        <a:cs typeface="Times New Roman"/>
                      </a:endParaRPr>
                    </a:p>
                  </a:txBody>
                  <a:tcPr marL="36651" marR="36651" marT="0" marB="0"/>
                </a:tc>
                <a:tc hMerge="1">
                  <a:txBody>
                    <a:bodyPr/>
                    <a:lstStyle/>
                    <a:p>
                      <a:endParaRPr lang="en-GB"/>
                    </a:p>
                  </a:txBody>
                  <a:tcPr/>
                </a:tc>
                <a:tc>
                  <a:txBody>
                    <a:bodyPr/>
                    <a:lstStyle/>
                    <a:p>
                      <a:pPr>
                        <a:lnSpc>
                          <a:spcPct val="115000"/>
                        </a:lnSpc>
                        <a:spcAft>
                          <a:spcPts val="0"/>
                        </a:spcAft>
                      </a:pPr>
                      <a:r>
                        <a:rPr lang="en-US" sz="1800">
                          <a:effectLst/>
                        </a:rPr>
                        <a:t>95.6 (4.9)</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94.1 (1.8)</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0.537</a:t>
                      </a:r>
                      <a:endParaRPr lang="en-GB" sz="1800">
                        <a:effectLst/>
                        <a:latin typeface="Calibri"/>
                        <a:ea typeface="Calibri"/>
                        <a:cs typeface="Times New Roman"/>
                      </a:endParaRPr>
                    </a:p>
                  </a:txBody>
                  <a:tcPr marL="36651" marR="36651" marT="0" marB="0"/>
                </a:tc>
              </a:tr>
              <a:tr h="196235">
                <a:tc vMerge="1">
                  <a:txBody>
                    <a:bodyPr/>
                    <a:lstStyle/>
                    <a:p>
                      <a:endParaRPr lang="en-GB"/>
                    </a:p>
                  </a:txBody>
                  <a:tcPr/>
                </a:tc>
                <a:tc gridSpan="2">
                  <a:txBody>
                    <a:bodyPr/>
                    <a:lstStyle/>
                    <a:p>
                      <a:pPr>
                        <a:lnSpc>
                          <a:spcPct val="115000"/>
                        </a:lnSpc>
                        <a:spcAft>
                          <a:spcPts val="0"/>
                        </a:spcAft>
                      </a:pPr>
                      <a:r>
                        <a:rPr lang="en-US" sz="1800">
                          <a:effectLst/>
                        </a:rPr>
                        <a:t>PPV</a:t>
                      </a:r>
                      <a:endParaRPr lang="en-GB" sz="1800">
                        <a:effectLst/>
                        <a:latin typeface="Calibri"/>
                        <a:ea typeface="Calibri"/>
                        <a:cs typeface="Times New Roman"/>
                      </a:endParaRPr>
                    </a:p>
                  </a:txBody>
                  <a:tcPr marL="36651" marR="36651" marT="0" marB="0"/>
                </a:tc>
                <a:tc hMerge="1">
                  <a:txBody>
                    <a:bodyPr/>
                    <a:lstStyle/>
                    <a:p>
                      <a:endParaRPr lang="en-GB"/>
                    </a:p>
                  </a:txBody>
                  <a:tcPr/>
                </a:tc>
                <a:tc>
                  <a:txBody>
                    <a:bodyPr/>
                    <a:lstStyle/>
                    <a:p>
                      <a:pPr>
                        <a:lnSpc>
                          <a:spcPct val="115000"/>
                        </a:lnSpc>
                        <a:spcAft>
                          <a:spcPts val="0"/>
                        </a:spcAft>
                      </a:pPr>
                      <a:r>
                        <a:rPr lang="en-US" sz="1800">
                          <a:effectLst/>
                        </a:rPr>
                        <a:t>83.7 (15.1)</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dirty="0">
                          <a:effectLst/>
                        </a:rPr>
                        <a:t>77.8 (4.6)</a:t>
                      </a:r>
                      <a:endParaRPr lang="en-GB" sz="1800" dirty="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0.435</a:t>
                      </a:r>
                      <a:endParaRPr lang="en-GB" sz="1800">
                        <a:effectLst/>
                        <a:latin typeface="Calibri"/>
                        <a:ea typeface="Calibri"/>
                        <a:cs typeface="Times New Roman"/>
                      </a:endParaRPr>
                    </a:p>
                  </a:txBody>
                  <a:tcPr marL="36651" marR="36651" marT="0" marB="0"/>
                </a:tc>
              </a:tr>
              <a:tr h="196235">
                <a:tc vMerge="1">
                  <a:txBody>
                    <a:bodyPr/>
                    <a:lstStyle/>
                    <a:p>
                      <a:endParaRPr lang="en-GB"/>
                    </a:p>
                  </a:txBody>
                  <a:tcPr/>
                </a:tc>
                <a:tc gridSpan="2">
                  <a:txBody>
                    <a:bodyPr/>
                    <a:lstStyle/>
                    <a:p>
                      <a:pPr>
                        <a:lnSpc>
                          <a:spcPct val="115000"/>
                        </a:lnSpc>
                        <a:spcAft>
                          <a:spcPts val="0"/>
                        </a:spcAft>
                      </a:pPr>
                      <a:r>
                        <a:rPr lang="en-US" sz="1800" dirty="0">
                          <a:effectLst/>
                        </a:rPr>
                        <a:t>NPV</a:t>
                      </a:r>
                      <a:endParaRPr lang="en-GB" sz="1800" dirty="0">
                        <a:effectLst/>
                        <a:latin typeface="Calibri"/>
                        <a:ea typeface="Calibri"/>
                        <a:cs typeface="Times New Roman"/>
                      </a:endParaRPr>
                    </a:p>
                  </a:txBody>
                  <a:tcPr marL="36651" marR="36651" marT="0" marB="0">
                    <a:lnB w="12700" cap="flat" cmpd="sng" algn="ctr">
                      <a:solidFill>
                        <a:schemeClr val="tx1"/>
                      </a:solidFill>
                      <a:prstDash val="solid"/>
                      <a:round/>
                      <a:headEnd type="none" w="med" len="med"/>
                      <a:tailEnd type="none" w="med" len="med"/>
                    </a:lnB>
                  </a:tcPr>
                </a:tc>
                <a:tc hMerge="1">
                  <a:txBody>
                    <a:bodyPr/>
                    <a:lstStyle/>
                    <a:p>
                      <a:endParaRPr lang="en-GB"/>
                    </a:p>
                  </a:txBody>
                  <a:tcPr/>
                </a:tc>
                <a:tc>
                  <a:txBody>
                    <a:bodyPr/>
                    <a:lstStyle/>
                    <a:p>
                      <a:pPr>
                        <a:lnSpc>
                          <a:spcPct val="115000"/>
                        </a:lnSpc>
                        <a:spcAft>
                          <a:spcPts val="0"/>
                        </a:spcAft>
                      </a:pPr>
                      <a:r>
                        <a:rPr lang="en-US" sz="1800">
                          <a:effectLst/>
                        </a:rPr>
                        <a:t>85.4 (3.7)</a:t>
                      </a:r>
                      <a:endParaRPr lang="en-GB" sz="1800">
                        <a:effectLst/>
                        <a:latin typeface="Calibri"/>
                        <a:ea typeface="Calibri"/>
                        <a:cs typeface="Times New Roman"/>
                      </a:endParaRPr>
                    </a:p>
                  </a:txBody>
                  <a:tcPr marL="36651" marR="36651" marT="0" marB="0">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dirty="0">
                          <a:effectLst/>
                        </a:rPr>
                        <a:t>87.9 (1.3)</a:t>
                      </a:r>
                      <a:endParaRPr lang="en-GB" sz="1800" dirty="0">
                        <a:effectLst/>
                        <a:latin typeface="Calibri"/>
                        <a:ea typeface="Calibri"/>
                        <a:cs typeface="Times New Roman"/>
                      </a:endParaRPr>
                    </a:p>
                  </a:txBody>
                  <a:tcPr marL="36651" marR="36651" marT="0" marB="0">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a:effectLst/>
                        </a:rPr>
                        <a:t>0.215</a:t>
                      </a:r>
                      <a:endParaRPr lang="en-GB" sz="1800">
                        <a:effectLst/>
                        <a:latin typeface="Calibri"/>
                        <a:ea typeface="Calibri"/>
                        <a:cs typeface="Times New Roman"/>
                      </a:endParaRPr>
                    </a:p>
                  </a:txBody>
                  <a:tcPr marL="36651" marR="36651" marT="0" marB="0">
                    <a:lnB w="12700" cap="flat" cmpd="sng" algn="ctr">
                      <a:solidFill>
                        <a:schemeClr val="tx1"/>
                      </a:solidFill>
                      <a:prstDash val="solid"/>
                      <a:round/>
                      <a:headEnd type="none" w="med" len="med"/>
                      <a:tailEnd type="none" w="med" len="med"/>
                    </a:lnB>
                  </a:tcPr>
                </a:tc>
              </a:tr>
              <a:tr h="196235">
                <a:tc gridSpan="6">
                  <a:txBody>
                    <a:bodyPr/>
                    <a:lstStyle/>
                    <a:p>
                      <a:pPr>
                        <a:lnSpc>
                          <a:spcPct val="115000"/>
                        </a:lnSpc>
                        <a:spcAft>
                          <a:spcPts val="0"/>
                        </a:spcAft>
                      </a:pPr>
                      <a:r>
                        <a:rPr lang="en-US" sz="1800" dirty="0">
                          <a:effectLst/>
                        </a:rPr>
                        <a:t>Novices (n = 13)</a:t>
                      </a:r>
                      <a:endParaRPr lang="en-GB" sz="1800" dirty="0">
                        <a:effectLst/>
                        <a:latin typeface="Calibri"/>
                        <a:ea typeface="Calibri"/>
                        <a:cs typeface="Times New Roman"/>
                      </a:endParaRPr>
                    </a:p>
                  </a:txBody>
                  <a:tcPr marL="36651" marR="36651" marT="0" marB="0">
                    <a:lnT w="12700" cap="flat" cmpd="sng" algn="ctr">
                      <a:solidFill>
                        <a:schemeClr val="tx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196235">
                <a:tc rowSpan="5">
                  <a:txBody>
                    <a:bodyPr/>
                    <a:lstStyle/>
                    <a:p>
                      <a:pPr>
                        <a:lnSpc>
                          <a:spcPct val="115000"/>
                        </a:lnSpc>
                        <a:spcAft>
                          <a:spcPts val="0"/>
                        </a:spcAft>
                      </a:pPr>
                      <a:r>
                        <a:rPr lang="en-US" sz="1800">
                          <a:effectLst/>
                        </a:rPr>
                        <a:t> </a:t>
                      </a:r>
                      <a:endParaRPr lang="en-GB" sz="1800">
                        <a:effectLst/>
                        <a:latin typeface="Calibri"/>
                        <a:ea typeface="Calibri"/>
                        <a:cs typeface="Times New Roman"/>
                      </a:endParaRPr>
                    </a:p>
                  </a:txBody>
                  <a:tcPr marL="36651" marR="36651" marT="0" marB="0">
                    <a:lnB w="12700" cap="flat" cmpd="sng" algn="ctr">
                      <a:solidFill>
                        <a:schemeClr val="tx1"/>
                      </a:solidFill>
                      <a:prstDash val="solid"/>
                      <a:round/>
                      <a:headEnd type="none" w="med" len="med"/>
                      <a:tailEnd type="none" w="med" len="med"/>
                    </a:lnB>
                  </a:tcPr>
                </a:tc>
                <a:tc gridSpan="2">
                  <a:txBody>
                    <a:bodyPr/>
                    <a:lstStyle/>
                    <a:p>
                      <a:pPr>
                        <a:lnSpc>
                          <a:spcPct val="115000"/>
                        </a:lnSpc>
                        <a:spcAft>
                          <a:spcPts val="0"/>
                        </a:spcAft>
                      </a:pPr>
                      <a:r>
                        <a:rPr lang="en-US" sz="1800" dirty="0">
                          <a:effectLst/>
                        </a:rPr>
                        <a:t>Accuracy</a:t>
                      </a:r>
                      <a:endParaRPr lang="en-GB" sz="1800" dirty="0">
                        <a:effectLst/>
                        <a:latin typeface="Calibri"/>
                        <a:ea typeface="Calibri"/>
                        <a:cs typeface="Times New Roman"/>
                      </a:endParaRPr>
                    </a:p>
                  </a:txBody>
                  <a:tcPr marL="36651" marR="36651" marT="0" marB="0"/>
                </a:tc>
                <a:tc hMerge="1">
                  <a:txBody>
                    <a:bodyPr/>
                    <a:lstStyle/>
                    <a:p>
                      <a:endParaRPr lang="en-GB"/>
                    </a:p>
                  </a:txBody>
                  <a:tcPr/>
                </a:tc>
                <a:tc>
                  <a:txBody>
                    <a:bodyPr/>
                    <a:lstStyle/>
                    <a:p>
                      <a:pPr>
                        <a:lnSpc>
                          <a:spcPct val="115000"/>
                        </a:lnSpc>
                        <a:spcAft>
                          <a:spcPts val="0"/>
                        </a:spcAft>
                      </a:pPr>
                      <a:r>
                        <a:rPr lang="en-US" sz="1800">
                          <a:effectLst/>
                        </a:rPr>
                        <a:t>66.7 (8.4)</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dirty="0">
                          <a:effectLst/>
                        </a:rPr>
                        <a:t>66.5 (9.3)</a:t>
                      </a:r>
                      <a:endParaRPr lang="en-GB" sz="1800" dirty="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0.953</a:t>
                      </a:r>
                      <a:endParaRPr lang="en-GB" sz="1800">
                        <a:effectLst/>
                        <a:latin typeface="Calibri"/>
                        <a:ea typeface="Calibri"/>
                        <a:cs typeface="Times New Roman"/>
                      </a:endParaRPr>
                    </a:p>
                  </a:txBody>
                  <a:tcPr marL="36651" marR="36651" marT="0" marB="0"/>
                </a:tc>
              </a:tr>
              <a:tr h="196235">
                <a:tc vMerge="1">
                  <a:txBody>
                    <a:bodyPr/>
                    <a:lstStyle/>
                    <a:p>
                      <a:endParaRPr lang="en-GB"/>
                    </a:p>
                  </a:txBody>
                  <a:tcPr/>
                </a:tc>
                <a:tc gridSpan="2">
                  <a:txBody>
                    <a:bodyPr/>
                    <a:lstStyle/>
                    <a:p>
                      <a:pPr>
                        <a:lnSpc>
                          <a:spcPct val="115000"/>
                        </a:lnSpc>
                        <a:spcAft>
                          <a:spcPts val="0"/>
                        </a:spcAft>
                      </a:pPr>
                      <a:r>
                        <a:rPr lang="en-US" sz="1800">
                          <a:effectLst/>
                        </a:rPr>
                        <a:t>Sensitivity</a:t>
                      </a:r>
                      <a:endParaRPr lang="en-GB" sz="1800">
                        <a:effectLst/>
                        <a:latin typeface="Calibri"/>
                        <a:ea typeface="Calibri"/>
                        <a:cs typeface="Times New Roman"/>
                      </a:endParaRPr>
                    </a:p>
                  </a:txBody>
                  <a:tcPr marL="36651" marR="36651" marT="0" marB="0"/>
                </a:tc>
                <a:tc hMerge="1">
                  <a:txBody>
                    <a:bodyPr/>
                    <a:lstStyle/>
                    <a:p>
                      <a:endParaRPr lang="en-GB"/>
                    </a:p>
                  </a:txBody>
                  <a:tcPr/>
                </a:tc>
                <a:tc>
                  <a:txBody>
                    <a:bodyPr/>
                    <a:lstStyle/>
                    <a:p>
                      <a:pPr>
                        <a:lnSpc>
                          <a:spcPct val="115000"/>
                        </a:lnSpc>
                        <a:spcAft>
                          <a:spcPts val="0"/>
                        </a:spcAft>
                      </a:pPr>
                      <a:r>
                        <a:rPr lang="en-US" sz="1800">
                          <a:effectLst/>
                        </a:rPr>
                        <a:t>46.2 (16.7)</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55.4 (14.7)</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0.089</a:t>
                      </a:r>
                      <a:endParaRPr lang="en-GB" sz="1800">
                        <a:effectLst/>
                        <a:latin typeface="Calibri"/>
                        <a:ea typeface="Calibri"/>
                        <a:cs typeface="Times New Roman"/>
                      </a:endParaRPr>
                    </a:p>
                  </a:txBody>
                  <a:tcPr marL="36651" marR="36651" marT="0" marB="0"/>
                </a:tc>
              </a:tr>
              <a:tr h="196235">
                <a:tc vMerge="1">
                  <a:txBody>
                    <a:bodyPr/>
                    <a:lstStyle/>
                    <a:p>
                      <a:endParaRPr lang="en-GB"/>
                    </a:p>
                  </a:txBody>
                  <a:tcPr/>
                </a:tc>
                <a:tc gridSpan="2">
                  <a:txBody>
                    <a:bodyPr/>
                    <a:lstStyle/>
                    <a:p>
                      <a:pPr>
                        <a:lnSpc>
                          <a:spcPct val="115000"/>
                        </a:lnSpc>
                        <a:spcAft>
                          <a:spcPts val="0"/>
                        </a:spcAft>
                      </a:pPr>
                      <a:r>
                        <a:rPr lang="en-US" sz="1800">
                          <a:effectLst/>
                        </a:rPr>
                        <a:t>Specificity</a:t>
                      </a:r>
                      <a:endParaRPr lang="en-GB" sz="1800">
                        <a:effectLst/>
                        <a:latin typeface="Calibri"/>
                        <a:ea typeface="Calibri"/>
                        <a:cs typeface="Times New Roman"/>
                      </a:endParaRPr>
                    </a:p>
                  </a:txBody>
                  <a:tcPr marL="36651" marR="36651" marT="0" marB="0"/>
                </a:tc>
                <a:tc hMerge="1">
                  <a:txBody>
                    <a:bodyPr/>
                    <a:lstStyle/>
                    <a:p>
                      <a:endParaRPr lang="en-GB"/>
                    </a:p>
                  </a:txBody>
                  <a:tcPr/>
                </a:tc>
                <a:tc>
                  <a:txBody>
                    <a:bodyPr/>
                    <a:lstStyle/>
                    <a:p>
                      <a:pPr>
                        <a:lnSpc>
                          <a:spcPct val="115000"/>
                        </a:lnSpc>
                        <a:spcAft>
                          <a:spcPts val="0"/>
                        </a:spcAft>
                      </a:pPr>
                      <a:r>
                        <a:rPr lang="en-US" sz="1800" dirty="0">
                          <a:effectLst/>
                        </a:rPr>
                        <a:t>93.2 (4.0)</a:t>
                      </a:r>
                      <a:endParaRPr lang="en-GB" sz="1800" dirty="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92.1 (6.2)</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0.546</a:t>
                      </a:r>
                      <a:endParaRPr lang="en-GB" sz="1800">
                        <a:effectLst/>
                        <a:latin typeface="Calibri"/>
                        <a:ea typeface="Calibri"/>
                        <a:cs typeface="Times New Roman"/>
                      </a:endParaRPr>
                    </a:p>
                  </a:txBody>
                  <a:tcPr marL="36651" marR="36651" marT="0" marB="0"/>
                </a:tc>
              </a:tr>
              <a:tr h="196235">
                <a:tc vMerge="1">
                  <a:txBody>
                    <a:bodyPr/>
                    <a:lstStyle/>
                    <a:p>
                      <a:endParaRPr lang="en-GB"/>
                    </a:p>
                  </a:txBody>
                  <a:tcPr/>
                </a:tc>
                <a:tc gridSpan="2">
                  <a:txBody>
                    <a:bodyPr/>
                    <a:lstStyle/>
                    <a:p>
                      <a:pPr>
                        <a:lnSpc>
                          <a:spcPct val="115000"/>
                        </a:lnSpc>
                        <a:spcAft>
                          <a:spcPts val="0"/>
                        </a:spcAft>
                      </a:pPr>
                      <a:r>
                        <a:rPr lang="en-US" sz="1800">
                          <a:effectLst/>
                        </a:rPr>
                        <a:t>PPV</a:t>
                      </a:r>
                      <a:endParaRPr lang="en-GB" sz="1800">
                        <a:effectLst/>
                        <a:latin typeface="Calibri"/>
                        <a:ea typeface="Calibri"/>
                        <a:cs typeface="Times New Roman"/>
                      </a:endParaRPr>
                    </a:p>
                  </a:txBody>
                  <a:tcPr marL="36651" marR="36651" marT="0" marB="0"/>
                </a:tc>
                <a:tc hMerge="1">
                  <a:txBody>
                    <a:bodyPr/>
                    <a:lstStyle/>
                    <a:p>
                      <a:endParaRPr lang="en-GB"/>
                    </a:p>
                  </a:txBody>
                  <a:tcPr/>
                </a:tc>
                <a:tc>
                  <a:txBody>
                    <a:bodyPr/>
                    <a:lstStyle/>
                    <a:p>
                      <a:pPr>
                        <a:lnSpc>
                          <a:spcPct val="115000"/>
                        </a:lnSpc>
                        <a:spcAft>
                          <a:spcPts val="0"/>
                        </a:spcAft>
                      </a:pPr>
                      <a:r>
                        <a:rPr lang="en-US" sz="1800">
                          <a:effectLst/>
                        </a:rPr>
                        <a:t>69.3 (13.9)</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71.9 (15.0)</a:t>
                      </a:r>
                      <a:endParaRPr lang="en-GB" sz="1800">
                        <a:effectLst/>
                        <a:latin typeface="Calibri"/>
                        <a:ea typeface="Calibri"/>
                        <a:cs typeface="Times New Roman"/>
                      </a:endParaRPr>
                    </a:p>
                  </a:txBody>
                  <a:tcPr marL="36651" marR="36651" marT="0" marB="0"/>
                </a:tc>
                <a:tc>
                  <a:txBody>
                    <a:bodyPr/>
                    <a:lstStyle/>
                    <a:p>
                      <a:pPr>
                        <a:lnSpc>
                          <a:spcPct val="115000"/>
                        </a:lnSpc>
                        <a:spcAft>
                          <a:spcPts val="0"/>
                        </a:spcAft>
                      </a:pPr>
                      <a:r>
                        <a:rPr lang="en-US" sz="1800">
                          <a:effectLst/>
                        </a:rPr>
                        <a:t>0.603</a:t>
                      </a:r>
                      <a:endParaRPr lang="en-GB" sz="1800">
                        <a:effectLst/>
                        <a:latin typeface="Calibri"/>
                        <a:ea typeface="Calibri"/>
                        <a:cs typeface="Times New Roman"/>
                      </a:endParaRPr>
                    </a:p>
                  </a:txBody>
                  <a:tcPr marL="36651" marR="36651" marT="0" marB="0"/>
                </a:tc>
              </a:tr>
              <a:tr h="196235">
                <a:tc vMerge="1">
                  <a:txBody>
                    <a:bodyPr/>
                    <a:lstStyle/>
                    <a:p>
                      <a:endParaRPr lang="en-GB"/>
                    </a:p>
                  </a:txBody>
                  <a:tcPr/>
                </a:tc>
                <a:tc gridSpan="2">
                  <a:txBody>
                    <a:bodyPr/>
                    <a:lstStyle/>
                    <a:p>
                      <a:pPr>
                        <a:lnSpc>
                          <a:spcPct val="115000"/>
                        </a:lnSpc>
                        <a:spcAft>
                          <a:spcPts val="0"/>
                        </a:spcAft>
                      </a:pPr>
                      <a:r>
                        <a:rPr lang="en-US" sz="1800">
                          <a:effectLst/>
                        </a:rPr>
                        <a:t>NPV</a:t>
                      </a:r>
                      <a:endParaRPr lang="en-GB" sz="1800">
                        <a:effectLst/>
                        <a:latin typeface="Calibri"/>
                        <a:ea typeface="Calibri"/>
                        <a:cs typeface="Times New Roman"/>
                      </a:endParaRPr>
                    </a:p>
                  </a:txBody>
                  <a:tcPr marL="36651" marR="36651" marT="0" marB="0">
                    <a:lnB w="12700" cap="flat" cmpd="sng" algn="ctr">
                      <a:solidFill>
                        <a:schemeClr val="tx1"/>
                      </a:solidFill>
                      <a:prstDash val="solid"/>
                      <a:round/>
                      <a:headEnd type="none" w="med" len="med"/>
                      <a:tailEnd type="none" w="med" len="med"/>
                    </a:lnB>
                  </a:tcPr>
                </a:tc>
                <a:tc hMerge="1">
                  <a:txBody>
                    <a:bodyPr/>
                    <a:lstStyle/>
                    <a:p>
                      <a:endParaRPr lang="en-GB"/>
                    </a:p>
                  </a:txBody>
                  <a:tcPr/>
                </a:tc>
                <a:tc>
                  <a:txBody>
                    <a:bodyPr/>
                    <a:lstStyle/>
                    <a:p>
                      <a:pPr>
                        <a:lnSpc>
                          <a:spcPct val="115000"/>
                        </a:lnSpc>
                        <a:spcAft>
                          <a:spcPts val="0"/>
                        </a:spcAft>
                      </a:pPr>
                      <a:r>
                        <a:rPr lang="en-US" sz="1800">
                          <a:effectLst/>
                        </a:rPr>
                        <a:t>84.0 (4.2)</a:t>
                      </a:r>
                      <a:endParaRPr lang="en-GB" sz="1800">
                        <a:effectLst/>
                        <a:latin typeface="Calibri"/>
                        <a:ea typeface="Calibri"/>
                        <a:cs typeface="Times New Roman"/>
                      </a:endParaRPr>
                    </a:p>
                  </a:txBody>
                  <a:tcPr marL="36651" marR="36651" marT="0" marB="0">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a:effectLst/>
                        </a:rPr>
                        <a:t>86.2 (4.0)</a:t>
                      </a:r>
                      <a:endParaRPr lang="en-GB" sz="1800">
                        <a:effectLst/>
                        <a:latin typeface="Calibri"/>
                        <a:ea typeface="Calibri"/>
                        <a:cs typeface="Times New Roman"/>
                      </a:endParaRPr>
                    </a:p>
                  </a:txBody>
                  <a:tcPr marL="36651" marR="36651" marT="0" marB="0">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dirty="0">
                          <a:effectLst/>
                        </a:rPr>
                        <a:t>0.158</a:t>
                      </a:r>
                      <a:endParaRPr lang="en-GB" sz="1800" dirty="0">
                        <a:effectLst/>
                        <a:latin typeface="Calibri"/>
                        <a:ea typeface="Calibri"/>
                        <a:cs typeface="Times New Roman"/>
                      </a:endParaRPr>
                    </a:p>
                  </a:txBody>
                  <a:tcPr marL="36651" marR="36651" marT="0" marB="0">
                    <a:lnB w="12700" cap="flat" cmpd="sng" algn="ctr">
                      <a:solidFill>
                        <a:schemeClr val="tx1"/>
                      </a:solidFill>
                      <a:prstDash val="solid"/>
                      <a:round/>
                      <a:headEnd type="none" w="med" len="med"/>
                      <a:tailEnd type="none" w="med" len="med"/>
                    </a:lnB>
                  </a:tcPr>
                </a:tc>
              </a:tr>
            </a:tbl>
          </a:graphicData>
        </a:graphic>
      </p:graphicFrame>
      <p:sp>
        <p:nvSpPr>
          <p:cNvPr id="4" name="Tijdelijke aanduiding voor dianummer 3"/>
          <p:cNvSpPr>
            <a:spLocks noGrp="1"/>
          </p:cNvSpPr>
          <p:nvPr>
            <p:ph type="sldNum" sz="quarter" idx="4294967295"/>
          </p:nvPr>
        </p:nvSpPr>
        <p:spPr>
          <a:xfrm>
            <a:off x="8737600" y="6356351"/>
            <a:ext cx="2844800" cy="365125"/>
          </a:xfrm>
          <a:prstGeom prst="rect">
            <a:avLst/>
          </a:prstGeom>
        </p:spPr>
        <p:txBody>
          <a:bodyPr/>
          <a:lstStyle/>
          <a:p>
            <a:fld id="{BC020B50-E7B8-432A-ABBA-2FEDA1C48802}" type="slidenum">
              <a:rPr lang="en-US" smtClean="0"/>
              <a:pPr/>
              <a:t>63</a:t>
            </a:fld>
            <a:endParaRPr lang="en-US"/>
          </a:p>
        </p:txBody>
      </p:sp>
      <p:pic>
        <p:nvPicPr>
          <p:cNvPr id="8" name="Afbeelding 10"/>
          <p:cNvPicPr>
            <a:picLocks noChangeAspect="1"/>
          </p:cNvPicPr>
          <p:nvPr/>
        </p:nvPicPr>
        <p:blipFill rotWithShape="1">
          <a:blip r:embed="rId3">
            <a:extLst>
              <a:ext uri="{28A0092B-C50C-407E-A947-70E740481C1C}">
                <a14:useLocalDpi xmlns:a14="http://schemas.microsoft.com/office/drawing/2010/main" val="0"/>
              </a:ext>
            </a:extLst>
          </a:blip>
          <a:srcRect t="35852" b="30290"/>
          <a:stretch/>
        </p:blipFill>
        <p:spPr>
          <a:xfrm>
            <a:off x="9028670" y="6368142"/>
            <a:ext cx="1967757" cy="469290"/>
          </a:xfrm>
          <a:prstGeom prst="rect">
            <a:avLst/>
          </a:prstGeom>
        </p:spPr>
      </p:pic>
      <p:pic>
        <p:nvPicPr>
          <p:cNvPr id="9"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8062" y="6481919"/>
            <a:ext cx="695877" cy="239556"/>
          </a:xfrm>
          <a:prstGeom prst="rect">
            <a:avLst/>
          </a:prstGeom>
        </p:spPr>
      </p:pic>
      <p:sp>
        <p:nvSpPr>
          <p:cNvPr id="10" name="Tijdelijke aanduiding voor inhoud 2"/>
          <p:cNvSpPr txBox="1">
            <a:spLocks/>
          </p:cNvSpPr>
          <p:nvPr/>
        </p:nvSpPr>
        <p:spPr bwMode="auto">
          <a:xfrm>
            <a:off x="707138" y="5641516"/>
            <a:ext cx="7612684" cy="4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i="1" dirty="0" smtClean="0"/>
              <a:t>BASIC</a:t>
            </a:r>
            <a:r>
              <a:rPr lang="en-US" sz="1100" i="1" dirty="0"/>
              <a:t>: BLI adenoma serrated international classification; NPV: negative predictive value; PPV: positive predictive value; SD: standard deviation</a:t>
            </a:r>
            <a:r>
              <a:rPr lang="en-US" sz="1100" i="1" dirty="0" smtClean="0"/>
              <a:t>.</a:t>
            </a:r>
            <a:endParaRPr lang="en-GB" sz="1100" dirty="0"/>
          </a:p>
        </p:txBody>
      </p:sp>
      <p:sp>
        <p:nvSpPr>
          <p:cNvPr id="6" name="Afgeronde rechthoek 5"/>
          <p:cNvSpPr/>
          <p:nvPr/>
        </p:nvSpPr>
        <p:spPr>
          <a:xfrm>
            <a:off x="994867" y="2194215"/>
            <a:ext cx="8033803" cy="270663"/>
          </a:xfrm>
          <a:prstGeom prst="round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Afgeronde rechthoek 10"/>
          <p:cNvSpPr/>
          <p:nvPr/>
        </p:nvSpPr>
        <p:spPr>
          <a:xfrm>
            <a:off x="994866" y="4079623"/>
            <a:ext cx="8033804" cy="270663"/>
          </a:xfrm>
          <a:prstGeom prst="round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008136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944562"/>
          </a:xfrm>
        </p:spPr>
        <p:txBody>
          <a:bodyPr/>
          <a:lstStyle/>
          <a:p>
            <a:pPr algn="l"/>
            <a:r>
              <a:rPr lang="nl-NL" sz="3600" b="1" dirty="0" err="1" smtClean="0">
                <a:solidFill>
                  <a:schemeClr val="tx2"/>
                </a:solidFill>
              </a:rPr>
              <a:t>Results</a:t>
            </a:r>
            <a:r>
              <a:rPr lang="nl-NL" sz="3600" b="1" dirty="0" smtClean="0">
                <a:solidFill>
                  <a:schemeClr val="tx2"/>
                </a:solidFill>
              </a:rPr>
              <a:t> - </a:t>
            </a:r>
            <a:r>
              <a:rPr lang="nl-NL" sz="3600" b="1" dirty="0" err="1" smtClean="0">
                <a:solidFill>
                  <a:schemeClr val="tx2"/>
                </a:solidFill>
              </a:rPr>
              <a:t>CADx</a:t>
            </a:r>
            <a:endParaRPr lang="nl-NL" sz="3600" b="1" dirty="0">
              <a:solidFill>
                <a:schemeClr val="tx2"/>
              </a:solidFill>
            </a:endParaRPr>
          </a:p>
        </p:txBody>
      </p:sp>
      <p:graphicFrame>
        <p:nvGraphicFramePr>
          <p:cNvPr id="5" name="Tijdelijke aanduiding voor inhoud 4"/>
          <p:cNvGraphicFramePr>
            <a:graphicFrameLocks noGrp="1"/>
          </p:cNvGraphicFramePr>
          <p:nvPr>
            <p:ph idx="4294967295"/>
            <p:extLst>
              <p:ext uri="{D42A27DB-BD31-4B8C-83A1-F6EECF244321}">
                <p14:modId xmlns:p14="http://schemas.microsoft.com/office/powerpoint/2010/main" val="1071247547"/>
              </p:ext>
            </p:extLst>
          </p:nvPr>
        </p:nvGraphicFramePr>
        <p:xfrm>
          <a:off x="746150" y="1665417"/>
          <a:ext cx="8199765" cy="2523744"/>
        </p:xfrm>
        <a:graphic>
          <a:graphicData uri="http://schemas.openxmlformats.org/drawingml/2006/table">
            <a:tbl>
              <a:tblPr firstRow="1" firstCol="1" bandRow="1">
                <a:tableStyleId>{2D5ABB26-0587-4C30-8999-92F81FD0307C}</a:tableStyleId>
              </a:tblPr>
              <a:tblGrid>
                <a:gridCol w="2799489"/>
                <a:gridCol w="1800092"/>
                <a:gridCol w="1800092"/>
                <a:gridCol w="1800092"/>
              </a:tblGrid>
              <a:tr h="311202">
                <a:tc>
                  <a:txBody>
                    <a:bodyPr/>
                    <a:lstStyle/>
                    <a:p>
                      <a:pPr>
                        <a:lnSpc>
                          <a:spcPct val="115000"/>
                        </a:lnSpc>
                        <a:spcAft>
                          <a:spcPts val="0"/>
                        </a:spcAft>
                      </a:pPr>
                      <a:r>
                        <a:rPr lang="en-US" sz="1800" dirty="0">
                          <a:effectLst/>
                        </a:rPr>
                        <a:t> </a:t>
                      </a:r>
                      <a:endParaRPr lang="en-GB" sz="1600" dirty="0">
                        <a:effectLst/>
                        <a:latin typeface="Calibri"/>
                        <a:ea typeface="Calibri"/>
                        <a:cs typeface="Times New Roman"/>
                      </a:endParaRPr>
                    </a:p>
                  </a:txBody>
                  <a:tcPr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en-US" sz="1800" b="1" dirty="0" smtClean="0">
                          <a:effectLst/>
                        </a:rPr>
                        <a:t>HDWL</a:t>
                      </a:r>
                      <a:endParaRPr lang="en-GB" sz="1600" b="1" dirty="0">
                        <a:effectLst/>
                        <a:latin typeface="Calibri"/>
                        <a:ea typeface="Calibri"/>
                        <a:cs typeface="Times New Roman"/>
                      </a:endParaRPr>
                    </a:p>
                  </a:txBody>
                  <a:tcPr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en-US" sz="1800" b="1" dirty="0" smtClean="0">
                          <a:effectLst/>
                        </a:rPr>
                        <a:t>BLI</a:t>
                      </a:r>
                      <a:endParaRPr lang="en-GB" sz="1600" b="1" dirty="0">
                        <a:effectLst/>
                        <a:latin typeface="Calibri"/>
                        <a:ea typeface="Calibri"/>
                        <a:cs typeface="Times New Roman"/>
                      </a:endParaRPr>
                    </a:p>
                  </a:txBody>
                  <a:tcPr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en-US" sz="1800" b="1" dirty="0">
                          <a:effectLst/>
                        </a:rPr>
                        <a:t>Overall</a:t>
                      </a:r>
                      <a:endParaRPr lang="en-GB" sz="1600" b="1" dirty="0">
                        <a:effectLst/>
                        <a:latin typeface="Calibri"/>
                        <a:ea typeface="Calibri"/>
                        <a:cs typeface="Times New Roman"/>
                      </a:endParaRPr>
                    </a:p>
                  </a:txBody>
                  <a:tcPr marT="0" marB="0">
                    <a:lnT w="12700" cap="flat" cmpd="sng" algn="ctr">
                      <a:solidFill>
                        <a:schemeClr val="tx1"/>
                      </a:solidFill>
                      <a:prstDash val="solid"/>
                      <a:round/>
                      <a:headEnd type="none" w="med" len="med"/>
                      <a:tailEnd type="none" w="med" len="med"/>
                    </a:lnT>
                  </a:tcPr>
                </a:tc>
              </a:tr>
              <a:tr h="311202">
                <a:tc>
                  <a:txBody>
                    <a:bodyPr/>
                    <a:lstStyle/>
                    <a:p>
                      <a:pPr>
                        <a:lnSpc>
                          <a:spcPct val="115000"/>
                        </a:lnSpc>
                        <a:spcAft>
                          <a:spcPts val="0"/>
                        </a:spcAft>
                      </a:pPr>
                      <a:r>
                        <a:rPr lang="en-US" sz="1800" dirty="0">
                          <a:effectLst/>
                        </a:rPr>
                        <a:t> </a:t>
                      </a:r>
                      <a:endParaRPr lang="en-GB" sz="1600" dirty="0">
                        <a:effectLst/>
                        <a:latin typeface="Calibri"/>
                        <a:ea typeface="Calibri"/>
                        <a:cs typeface="Times New Roman"/>
                      </a:endParaRPr>
                    </a:p>
                  </a:txBody>
                  <a:tcPr marT="0" marB="0">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dirty="0">
                          <a:effectLst/>
                        </a:rPr>
                        <a:t>mean %</a:t>
                      </a:r>
                      <a:endParaRPr lang="en-GB" sz="1600" dirty="0">
                        <a:effectLst/>
                        <a:latin typeface="Calibri"/>
                        <a:ea typeface="Calibri"/>
                        <a:cs typeface="Times New Roman"/>
                      </a:endParaRPr>
                    </a:p>
                  </a:txBody>
                  <a:tcPr marT="0" marB="0">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dirty="0">
                          <a:effectLst/>
                        </a:rPr>
                        <a:t>mean %</a:t>
                      </a:r>
                      <a:endParaRPr lang="en-GB" sz="1600" dirty="0">
                        <a:effectLst/>
                        <a:latin typeface="Calibri"/>
                        <a:ea typeface="Calibri"/>
                        <a:cs typeface="Times New Roman"/>
                      </a:endParaRPr>
                    </a:p>
                  </a:txBody>
                  <a:tcPr marT="0" marB="0">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dirty="0">
                          <a:effectLst/>
                        </a:rPr>
                        <a:t>mean %</a:t>
                      </a:r>
                      <a:endParaRPr lang="en-GB" sz="1600" dirty="0">
                        <a:effectLst/>
                        <a:latin typeface="Calibri"/>
                        <a:ea typeface="Calibri"/>
                        <a:cs typeface="Times New Roman"/>
                      </a:endParaRPr>
                    </a:p>
                  </a:txBody>
                  <a:tcPr marT="0" marB="0">
                    <a:lnB w="12700" cap="flat" cmpd="sng" algn="ctr">
                      <a:solidFill>
                        <a:schemeClr val="tx1"/>
                      </a:solidFill>
                      <a:prstDash val="solid"/>
                      <a:round/>
                      <a:headEnd type="none" w="med" len="med"/>
                      <a:tailEnd type="none" w="med" len="med"/>
                    </a:lnB>
                  </a:tcPr>
                </a:tc>
              </a:tr>
              <a:tr h="311202">
                <a:tc>
                  <a:txBody>
                    <a:bodyPr/>
                    <a:lstStyle/>
                    <a:p>
                      <a:pPr>
                        <a:lnSpc>
                          <a:spcPct val="115000"/>
                        </a:lnSpc>
                        <a:spcAft>
                          <a:spcPts val="0"/>
                        </a:spcAft>
                      </a:pPr>
                      <a:r>
                        <a:rPr lang="en-US" sz="1800" dirty="0">
                          <a:effectLst/>
                        </a:rPr>
                        <a:t>Diagnostic accuracy</a:t>
                      </a:r>
                      <a:endParaRPr lang="en-GB" sz="1600" dirty="0">
                        <a:effectLst/>
                        <a:latin typeface="Calibri"/>
                        <a:ea typeface="Calibri"/>
                        <a:cs typeface="Times New Roman"/>
                      </a:endParaRPr>
                    </a:p>
                  </a:txBody>
                  <a:tcPr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en-US" sz="1800" dirty="0">
                          <a:effectLst/>
                        </a:rPr>
                        <a:t>88.3</a:t>
                      </a:r>
                      <a:endParaRPr lang="en-GB" sz="1600" dirty="0">
                        <a:effectLst/>
                        <a:latin typeface="Calibri"/>
                        <a:ea typeface="Calibri"/>
                        <a:cs typeface="Times New Roman"/>
                      </a:endParaRPr>
                    </a:p>
                  </a:txBody>
                  <a:tcPr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en-US" sz="1800" dirty="0">
                          <a:effectLst/>
                        </a:rPr>
                        <a:t>86.7</a:t>
                      </a:r>
                      <a:endParaRPr lang="en-GB" sz="1600" dirty="0">
                        <a:effectLst/>
                        <a:latin typeface="Calibri"/>
                        <a:ea typeface="Calibri"/>
                        <a:cs typeface="Times New Roman"/>
                      </a:endParaRPr>
                    </a:p>
                  </a:txBody>
                  <a:tcPr marT="0" marB="0">
                    <a:lnT w="12700" cap="flat" cmpd="sng" algn="ctr">
                      <a:solidFill>
                        <a:schemeClr val="tx1"/>
                      </a:solidFill>
                      <a:prstDash val="solid"/>
                      <a:round/>
                      <a:headEnd type="none" w="med" len="med"/>
                      <a:tailEnd type="none" w="med" len="med"/>
                    </a:lnT>
                  </a:tcPr>
                </a:tc>
                <a:tc>
                  <a:txBody>
                    <a:bodyPr/>
                    <a:lstStyle/>
                    <a:p>
                      <a:pPr>
                        <a:lnSpc>
                          <a:spcPct val="115000"/>
                        </a:lnSpc>
                        <a:spcAft>
                          <a:spcPts val="0"/>
                        </a:spcAft>
                      </a:pPr>
                      <a:r>
                        <a:rPr lang="en-US" sz="1800" dirty="0">
                          <a:effectLst/>
                        </a:rPr>
                        <a:t>95.0</a:t>
                      </a:r>
                      <a:endParaRPr lang="en-GB" sz="1600" dirty="0">
                        <a:effectLst/>
                        <a:latin typeface="Calibri"/>
                        <a:ea typeface="Calibri"/>
                        <a:cs typeface="Times New Roman"/>
                      </a:endParaRPr>
                    </a:p>
                  </a:txBody>
                  <a:tcPr marT="0" marB="0">
                    <a:lnT w="12700" cap="flat" cmpd="sng" algn="ctr">
                      <a:solidFill>
                        <a:schemeClr val="tx1"/>
                      </a:solidFill>
                      <a:prstDash val="solid"/>
                      <a:round/>
                      <a:headEnd type="none" w="med" len="med"/>
                      <a:tailEnd type="none" w="med" len="med"/>
                    </a:lnT>
                  </a:tcPr>
                </a:tc>
              </a:tr>
              <a:tr h="311202">
                <a:tc>
                  <a:txBody>
                    <a:bodyPr/>
                    <a:lstStyle/>
                    <a:p>
                      <a:pPr>
                        <a:lnSpc>
                          <a:spcPct val="115000"/>
                        </a:lnSpc>
                        <a:spcAft>
                          <a:spcPts val="0"/>
                        </a:spcAft>
                      </a:pPr>
                      <a:r>
                        <a:rPr lang="en-US" sz="1800" dirty="0">
                          <a:effectLst/>
                        </a:rPr>
                        <a:t>Sensitivity</a:t>
                      </a:r>
                      <a:endParaRPr lang="en-GB" sz="1600" dirty="0">
                        <a:effectLst/>
                        <a:latin typeface="Calibri"/>
                        <a:ea typeface="Calibri"/>
                        <a:cs typeface="Times New Roman"/>
                      </a:endParaRPr>
                    </a:p>
                  </a:txBody>
                  <a:tcPr marT="0" marB="0"/>
                </a:tc>
                <a:tc>
                  <a:txBody>
                    <a:bodyPr/>
                    <a:lstStyle/>
                    <a:p>
                      <a:pPr>
                        <a:lnSpc>
                          <a:spcPct val="115000"/>
                        </a:lnSpc>
                        <a:spcAft>
                          <a:spcPts val="0"/>
                        </a:spcAft>
                      </a:pPr>
                      <a:r>
                        <a:rPr lang="en-US" sz="1800" dirty="0">
                          <a:effectLst/>
                        </a:rPr>
                        <a:t>84.4</a:t>
                      </a:r>
                      <a:endParaRPr lang="en-GB" sz="1600" dirty="0">
                        <a:effectLst/>
                        <a:latin typeface="Calibri"/>
                        <a:ea typeface="Calibri"/>
                        <a:cs typeface="Times New Roman"/>
                      </a:endParaRPr>
                    </a:p>
                  </a:txBody>
                  <a:tcPr marT="0" marB="0"/>
                </a:tc>
                <a:tc>
                  <a:txBody>
                    <a:bodyPr/>
                    <a:lstStyle/>
                    <a:p>
                      <a:pPr>
                        <a:lnSpc>
                          <a:spcPct val="115000"/>
                        </a:lnSpc>
                        <a:spcAft>
                          <a:spcPts val="0"/>
                        </a:spcAft>
                      </a:pPr>
                      <a:r>
                        <a:rPr lang="en-US" sz="1800" dirty="0">
                          <a:effectLst/>
                        </a:rPr>
                        <a:t>94.4</a:t>
                      </a:r>
                      <a:endParaRPr lang="en-GB" sz="1600" dirty="0">
                        <a:effectLst/>
                        <a:latin typeface="Calibri"/>
                        <a:ea typeface="Calibri"/>
                        <a:cs typeface="Times New Roman"/>
                      </a:endParaRPr>
                    </a:p>
                  </a:txBody>
                  <a:tcPr marT="0" marB="0"/>
                </a:tc>
                <a:tc>
                  <a:txBody>
                    <a:bodyPr/>
                    <a:lstStyle/>
                    <a:p>
                      <a:pPr>
                        <a:lnSpc>
                          <a:spcPct val="115000"/>
                        </a:lnSpc>
                        <a:spcAft>
                          <a:spcPts val="0"/>
                        </a:spcAft>
                      </a:pPr>
                      <a:r>
                        <a:rPr lang="en-US" sz="1800" dirty="0">
                          <a:effectLst/>
                        </a:rPr>
                        <a:t>95.6</a:t>
                      </a:r>
                      <a:endParaRPr lang="en-GB" sz="1600" dirty="0">
                        <a:effectLst/>
                        <a:latin typeface="Calibri"/>
                        <a:ea typeface="Calibri"/>
                        <a:cs typeface="Times New Roman"/>
                      </a:endParaRPr>
                    </a:p>
                  </a:txBody>
                  <a:tcPr marT="0" marB="0"/>
                </a:tc>
              </a:tr>
              <a:tr h="311202">
                <a:tc>
                  <a:txBody>
                    <a:bodyPr/>
                    <a:lstStyle/>
                    <a:p>
                      <a:pPr>
                        <a:lnSpc>
                          <a:spcPct val="115000"/>
                        </a:lnSpc>
                        <a:spcAft>
                          <a:spcPts val="0"/>
                        </a:spcAft>
                      </a:pPr>
                      <a:r>
                        <a:rPr lang="en-US" sz="1800">
                          <a:effectLst/>
                        </a:rPr>
                        <a:t>Specificity</a:t>
                      </a:r>
                      <a:endParaRPr lang="en-GB" sz="1600">
                        <a:effectLst/>
                        <a:latin typeface="Calibri"/>
                        <a:ea typeface="Calibri"/>
                        <a:cs typeface="Times New Roman"/>
                      </a:endParaRPr>
                    </a:p>
                  </a:txBody>
                  <a:tcPr marT="0" marB="0"/>
                </a:tc>
                <a:tc>
                  <a:txBody>
                    <a:bodyPr/>
                    <a:lstStyle/>
                    <a:p>
                      <a:pPr>
                        <a:lnSpc>
                          <a:spcPct val="115000"/>
                        </a:lnSpc>
                        <a:spcAft>
                          <a:spcPts val="0"/>
                        </a:spcAft>
                      </a:pPr>
                      <a:r>
                        <a:rPr lang="en-US" sz="1800">
                          <a:effectLst/>
                        </a:rPr>
                        <a:t>100.0</a:t>
                      </a:r>
                      <a:endParaRPr lang="en-GB" sz="1600">
                        <a:effectLst/>
                        <a:latin typeface="Calibri"/>
                        <a:ea typeface="Calibri"/>
                        <a:cs typeface="Times New Roman"/>
                      </a:endParaRPr>
                    </a:p>
                  </a:txBody>
                  <a:tcPr marT="0" marB="0"/>
                </a:tc>
                <a:tc>
                  <a:txBody>
                    <a:bodyPr/>
                    <a:lstStyle/>
                    <a:p>
                      <a:pPr>
                        <a:lnSpc>
                          <a:spcPct val="115000"/>
                        </a:lnSpc>
                        <a:spcAft>
                          <a:spcPts val="0"/>
                        </a:spcAft>
                      </a:pPr>
                      <a:r>
                        <a:rPr lang="en-US" sz="1800" dirty="0">
                          <a:effectLst/>
                        </a:rPr>
                        <a:t>93.3</a:t>
                      </a:r>
                      <a:endParaRPr lang="en-GB" sz="1600" dirty="0">
                        <a:effectLst/>
                        <a:latin typeface="Calibri"/>
                        <a:ea typeface="Calibri"/>
                        <a:cs typeface="Times New Roman"/>
                      </a:endParaRPr>
                    </a:p>
                  </a:txBody>
                  <a:tcPr marT="0" marB="0"/>
                </a:tc>
                <a:tc>
                  <a:txBody>
                    <a:bodyPr/>
                    <a:lstStyle/>
                    <a:p>
                      <a:pPr>
                        <a:lnSpc>
                          <a:spcPct val="115000"/>
                        </a:lnSpc>
                        <a:spcAft>
                          <a:spcPts val="0"/>
                        </a:spcAft>
                      </a:pPr>
                      <a:r>
                        <a:rPr lang="en-US" sz="1800" dirty="0">
                          <a:effectLst/>
                        </a:rPr>
                        <a:t>93.3</a:t>
                      </a:r>
                      <a:endParaRPr lang="en-GB" sz="1600" dirty="0">
                        <a:effectLst/>
                        <a:latin typeface="Calibri"/>
                        <a:ea typeface="Calibri"/>
                        <a:cs typeface="Times New Roman"/>
                      </a:endParaRPr>
                    </a:p>
                  </a:txBody>
                  <a:tcPr marT="0" marB="0"/>
                </a:tc>
              </a:tr>
              <a:tr h="311202">
                <a:tc>
                  <a:txBody>
                    <a:bodyPr/>
                    <a:lstStyle/>
                    <a:p>
                      <a:pPr>
                        <a:lnSpc>
                          <a:spcPct val="115000"/>
                        </a:lnSpc>
                        <a:spcAft>
                          <a:spcPts val="0"/>
                        </a:spcAft>
                      </a:pPr>
                      <a:r>
                        <a:rPr lang="en-US" sz="1800">
                          <a:effectLst/>
                        </a:rPr>
                        <a:t>PPV</a:t>
                      </a:r>
                      <a:endParaRPr lang="en-GB" sz="1600">
                        <a:effectLst/>
                        <a:latin typeface="Calibri"/>
                        <a:ea typeface="Calibri"/>
                        <a:cs typeface="Times New Roman"/>
                      </a:endParaRPr>
                    </a:p>
                  </a:txBody>
                  <a:tcPr marT="0" marB="0"/>
                </a:tc>
                <a:tc>
                  <a:txBody>
                    <a:bodyPr/>
                    <a:lstStyle/>
                    <a:p>
                      <a:pPr>
                        <a:lnSpc>
                          <a:spcPct val="115000"/>
                        </a:lnSpc>
                        <a:spcAft>
                          <a:spcPts val="0"/>
                        </a:spcAft>
                      </a:pPr>
                      <a:r>
                        <a:rPr lang="en-US" sz="1800">
                          <a:effectLst/>
                        </a:rPr>
                        <a:t>100.0</a:t>
                      </a:r>
                      <a:endParaRPr lang="en-GB" sz="1600">
                        <a:effectLst/>
                        <a:latin typeface="Calibri"/>
                        <a:ea typeface="Calibri"/>
                        <a:cs typeface="Times New Roman"/>
                      </a:endParaRPr>
                    </a:p>
                  </a:txBody>
                  <a:tcPr marT="0" marB="0"/>
                </a:tc>
                <a:tc>
                  <a:txBody>
                    <a:bodyPr/>
                    <a:lstStyle/>
                    <a:p>
                      <a:pPr>
                        <a:lnSpc>
                          <a:spcPct val="115000"/>
                        </a:lnSpc>
                        <a:spcAft>
                          <a:spcPts val="0"/>
                        </a:spcAft>
                      </a:pPr>
                      <a:r>
                        <a:rPr lang="en-US" sz="1800">
                          <a:effectLst/>
                        </a:rPr>
                        <a:t>97.4</a:t>
                      </a:r>
                      <a:endParaRPr lang="en-GB" sz="1600">
                        <a:effectLst/>
                        <a:latin typeface="Calibri"/>
                        <a:ea typeface="Calibri"/>
                        <a:cs typeface="Times New Roman"/>
                      </a:endParaRPr>
                    </a:p>
                  </a:txBody>
                  <a:tcPr marT="0" marB="0"/>
                </a:tc>
                <a:tc>
                  <a:txBody>
                    <a:bodyPr/>
                    <a:lstStyle/>
                    <a:p>
                      <a:pPr>
                        <a:lnSpc>
                          <a:spcPct val="115000"/>
                        </a:lnSpc>
                        <a:spcAft>
                          <a:spcPts val="0"/>
                        </a:spcAft>
                      </a:pPr>
                      <a:r>
                        <a:rPr lang="en-US" sz="1800" dirty="0">
                          <a:effectLst/>
                        </a:rPr>
                        <a:t>97.7</a:t>
                      </a:r>
                      <a:endParaRPr lang="en-GB" sz="1600" dirty="0">
                        <a:effectLst/>
                        <a:latin typeface="Calibri"/>
                        <a:ea typeface="Calibri"/>
                        <a:cs typeface="Times New Roman"/>
                      </a:endParaRPr>
                    </a:p>
                  </a:txBody>
                  <a:tcPr marT="0" marB="0"/>
                </a:tc>
              </a:tr>
              <a:tr h="311202">
                <a:tc>
                  <a:txBody>
                    <a:bodyPr/>
                    <a:lstStyle/>
                    <a:p>
                      <a:pPr>
                        <a:lnSpc>
                          <a:spcPct val="115000"/>
                        </a:lnSpc>
                        <a:spcAft>
                          <a:spcPts val="0"/>
                        </a:spcAft>
                      </a:pPr>
                      <a:r>
                        <a:rPr lang="en-US" sz="1800" dirty="0">
                          <a:effectLst/>
                        </a:rPr>
                        <a:t>NPV</a:t>
                      </a:r>
                      <a:endParaRPr lang="en-GB" sz="1600" dirty="0">
                        <a:effectLst/>
                        <a:latin typeface="Calibri"/>
                        <a:ea typeface="Calibri"/>
                        <a:cs typeface="Times New Roman"/>
                      </a:endParaRPr>
                    </a:p>
                  </a:txBody>
                  <a:tcPr marT="0" marB="0"/>
                </a:tc>
                <a:tc>
                  <a:txBody>
                    <a:bodyPr/>
                    <a:lstStyle/>
                    <a:p>
                      <a:pPr>
                        <a:lnSpc>
                          <a:spcPct val="115000"/>
                        </a:lnSpc>
                        <a:spcAft>
                          <a:spcPts val="0"/>
                        </a:spcAft>
                      </a:pPr>
                      <a:r>
                        <a:rPr lang="en-US" sz="1800">
                          <a:effectLst/>
                        </a:rPr>
                        <a:t>68.2</a:t>
                      </a:r>
                      <a:endParaRPr lang="en-GB" sz="1600">
                        <a:effectLst/>
                        <a:latin typeface="Calibri"/>
                        <a:ea typeface="Calibri"/>
                        <a:cs typeface="Times New Roman"/>
                      </a:endParaRPr>
                    </a:p>
                  </a:txBody>
                  <a:tcPr marT="0" marB="0"/>
                </a:tc>
                <a:tc>
                  <a:txBody>
                    <a:bodyPr/>
                    <a:lstStyle/>
                    <a:p>
                      <a:pPr>
                        <a:lnSpc>
                          <a:spcPct val="115000"/>
                        </a:lnSpc>
                        <a:spcAft>
                          <a:spcPts val="0"/>
                        </a:spcAft>
                      </a:pPr>
                      <a:r>
                        <a:rPr lang="en-US" sz="1800">
                          <a:effectLst/>
                        </a:rPr>
                        <a:t>66.7</a:t>
                      </a:r>
                      <a:endParaRPr lang="en-GB" sz="1600">
                        <a:effectLst/>
                        <a:latin typeface="Calibri"/>
                        <a:ea typeface="Calibri"/>
                        <a:cs typeface="Times New Roman"/>
                      </a:endParaRPr>
                    </a:p>
                  </a:txBody>
                  <a:tcPr marT="0" marB="0"/>
                </a:tc>
                <a:tc>
                  <a:txBody>
                    <a:bodyPr/>
                    <a:lstStyle/>
                    <a:p>
                      <a:pPr>
                        <a:lnSpc>
                          <a:spcPct val="115000"/>
                        </a:lnSpc>
                        <a:spcAft>
                          <a:spcPts val="0"/>
                        </a:spcAft>
                      </a:pPr>
                      <a:r>
                        <a:rPr lang="en-US" sz="1800" dirty="0">
                          <a:effectLst/>
                        </a:rPr>
                        <a:t>87.5</a:t>
                      </a:r>
                      <a:endParaRPr lang="en-GB" sz="1600" dirty="0">
                        <a:effectLst/>
                        <a:latin typeface="Calibri"/>
                        <a:ea typeface="Calibri"/>
                        <a:cs typeface="Times New Roman"/>
                      </a:endParaRPr>
                    </a:p>
                  </a:txBody>
                  <a:tcPr marT="0" marB="0"/>
                </a:tc>
              </a:tr>
              <a:tr h="311202">
                <a:tc>
                  <a:txBody>
                    <a:bodyPr/>
                    <a:lstStyle/>
                    <a:p>
                      <a:pPr>
                        <a:lnSpc>
                          <a:spcPct val="115000"/>
                        </a:lnSpc>
                        <a:spcAft>
                          <a:spcPts val="0"/>
                        </a:spcAft>
                      </a:pPr>
                      <a:r>
                        <a:rPr lang="en-US" sz="1800" dirty="0">
                          <a:effectLst/>
                        </a:rPr>
                        <a:t>AUC</a:t>
                      </a:r>
                      <a:endParaRPr lang="en-GB" sz="1600" dirty="0">
                        <a:effectLst/>
                        <a:latin typeface="Calibri"/>
                        <a:ea typeface="Calibri"/>
                        <a:cs typeface="Times New Roman"/>
                      </a:endParaRPr>
                    </a:p>
                  </a:txBody>
                  <a:tcPr marT="0" marB="0">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dirty="0">
                          <a:effectLst/>
                        </a:rPr>
                        <a:t>0.92</a:t>
                      </a:r>
                      <a:endParaRPr lang="en-GB" sz="1600" dirty="0">
                        <a:effectLst/>
                        <a:latin typeface="Calibri"/>
                        <a:ea typeface="Calibri"/>
                        <a:cs typeface="Times New Roman"/>
                      </a:endParaRPr>
                    </a:p>
                  </a:txBody>
                  <a:tcPr marT="0" marB="0">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a:effectLst/>
                        </a:rPr>
                        <a:t>0.89</a:t>
                      </a:r>
                      <a:endParaRPr lang="en-GB" sz="1600">
                        <a:effectLst/>
                        <a:latin typeface="Calibri"/>
                        <a:ea typeface="Calibri"/>
                        <a:cs typeface="Times New Roman"/>
                      </a:endParaRPr>
                    </a:p>
                  </a:txBody>
                  <a:tcPr marT="0" marB="0">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1800" dirty="0">
                          <a:effectLst/>
                        </a:rPr>
                        <a:t>0.94</a:t>
                      </a:r>
                      <a:endParaRPr lang="en-GB" sz="1600" dirty="0">
                        <a:effectLst/>
                        <a:latin typeface="Calibri"/>
                        <a:ea typeface="Calibri"/>
                        <a:cs typeface="Times New Roman"/>
                      </a:endParaRPr>
                    </a:p>
                  </a:txBody>
                  <a:tcPr marT="0" marB="0">
                    <a:lnB w="12700" cap="flat" cmpd="sng" algn="ctr">
                      <a:solidFill>
                        <a:schemeClr val="tx1"/>
                      </a:solidFill>
                      <a:prstDash val="solid"/>
                      <a:round/>
                      <a:headEnd type="none" w="med" len="med"/>
                      <a:tailEnd type="none" w="med" len="med"/>
                    </a:lnB>
                  </a:tcPr>
                </a:tc>
              </a:tr>
            </a:tbl>
          </a:graphicData>
        </a:graphic>
      </p:graphicFrame>
      <p:sp>
        <p:nvSpPr>
          <p:cNvPr id="4" name="Tijdelijke aanduiding voor dianummer 3"/>
          <p:cNvSpPr>
            <a:spLocks noGrp="1"/>
          </p:cNvSpPr>
          <p:nvPr>
            <p:ph type="sldNum" sz="quarter" idx="4294967295"/>
          </p:nvPr>
        </p:nvSpPr>
        <p:spPr>
          <a:xfrm>
            <a:off x="8737600" y="6356351"/>
            <a:ext cx="2844800" cy="365125"/>
          </a:xfrm>
          <a:prstGeom prst="rect">
            <a:avLst/>
          </a:prstGeom>
        </p:spPr>
        <p:txBody>
          <a:bodyPr/>
          <a:lstStyle/>
          <a:p>
            <a:fld id="{BC020B50-E7B8-432A-ABBA-2FEDA1C48802}" type="slidenum">
              <a:rPr lang="en-US" smtClean="0"/>
              <a:pPr/>
              <a:t>64</a:t>
            </a:fld>
            <a:endParaRPr lang="en-US"/>
          </a:p>
        </p:txBody>
      </p:sp>
      <p:pic>
        <p:nvPicPr>
          <p:cNvPr id="8" name="Afbeelding 10"/>
          <p:cNvPicPr>
            <a:picLocks noChangeAspect="1"/>
          </p:cNvPicPr>
          <p:nvPr/>
        </p:nvPicPr>
        <p:blipFill rotWithShape="1">
          <a:blip r:embed="rId3">
            <a:extLst>
              <a:ext uri="{28A0092B-C50C-407E-A947-70E740481C1C}">
                <a14:useLocalDpi xmlns:a14="http://schemas.microsoft.com/office/drawing/2010/main" val="0"/>
              </a:ext>
            </a:extLst>
          </a:blip>
          <a:srcRect t="35852" b="30290"/>
          <a:stretch/>
        </p:blipFill>
        <p:spPr>
          <a:xfrm>
            <a:off x="9028670" y="6368142"/>
            <a:ext cx="1967757" cy="469290"/>
          </a:xfrm>
          <a:prstGeom prst="rect">
            <a:avLst/>
          </a:prstGeom>
        </p:spPr>
      </p:pic>
      <p:pic>
        <p:nvPicPr>
          <p:cNvPr id="9"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8062" y="6481919"/>
            <a:ext cx="695877" cy="239556"/>
          </a:xfrm>
          <a:prstGeom prst="rect">
            <a:avLst/>
          </a:prstGeom>
        </p:spPr>
      </p:pic>
      <p:sp>
        <p:nvSpPr>
          <p:cNvPr id="10" name="Tijdelijke aanduiding voor inhoud 2"/>
          <p:cNvSpPr txBox="1">
            <a:spLocks/>
          </p:cNvSpPr>
          <p:nvPr/>
        </p:nvSpPr>
        <p:spPr bwMode="auto">
          <a:xfrm>
            <a:off x="746149" y="4167836"/>
            <a:ext cx="8402728" cy="4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i="1" dirty="0"/>
              <a:t>AUC: Area under ROC curve; BLI: blue light imaging; </a:t>
            </a:r>
            <a:r>
              <a:rPr lang="en-US" sz="1100" i="1" dirty="0" err="1"/>
              <a:t>CADx</a:t>
            </a:r>
            <a:r>
              <a:rPr lang="en-US" sz="1100" i="1" dirty="0"/>
              <a:t>:</a:t>
            </a:r>
            <a:r>
              <a:rPr lang="en-US" sz="1100" dirty="0"/>
              <a:t> </a:t>
            </a:r>
            <a:r>
              <a:rPr lang="en-US" sz="1100" i="1" dirty="0"/>
              <a:t>computer-aided diagnosis; HDWL: high-definition white light; NPV: negative predictive value; PPV: positive predictive value</a:t>
            </a:r>
            <a:r>
              <a:rPr lang="en-US" sz="1100" i="1" dirty="0" smtClean="0"/>
              <a:t>.</a:t>
            </a:r>
            <a:endParaRPr lang="en-GB" sz="1100" dirty="0"/>
          </a:p>
        </p:txBody>
      </p:sp>
      <p:sp>
        <p:nvSpPr>
          <p:cNvPr id="11" name="Afgeronde rechthoek 10"/>
          <p:cNvSpPr/>
          <p:nvPr/>
        </p:nvSpPr>
        <p:spPr>
          <a:xfrm>
            <a:off x="746149" y="2318922"/>
            <a:ext cx="8178395" cy="270663"/>
          </a:xfrm>
          <a:prstGeom prst="round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2549" y="822859"/>
            <a:ext cx="2545767" cy="1909325"/>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4593" y="815544"/>
            <a:ext cx="2545767" cy="1909325"/>
          </a:xfrm>
          <a:prstGeom prst="rect">
            <a:avLst/>
          </a:prstGeom>
        </p:spPr>
      </p:pic>
      <p:sp>
        <p:nvSpPr>
          <p:cNvPr id="12" name="Tijdelijke aanduiding voor inhoud 2"/>
          <p:cNvSpPr txBox="1">
            <a:spLocks/>
          </p:cNvSpPr>
          <p:nvPr/>
        </p:nvSpPr>
        <p:spPr bwMode="auto">
          <a:xfrm>
            <a:off x="9275671" y="2267715"/>
            <a:ext cx="2662735" cy="3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1800" dirty="0" smtClean="0"/>
              <a:t> 81.7%          66.7% </a:t>
            </a:r>
          </a:p>
          <a:p>
            <a:pPr marL="0" indent="0">
              <a:buNone/>
            </a:pPr>
            <a:r>
              <a:rPr lang="nl-NL" sz="1800" dirty="0" smtClean="0"/>
              <a:t>p=0.031	  p&lt;0.001 </a:t>
            </a:r>
          </a:p>
        </p:txBody>
      </p:sp>
      <p:sp>
        <p:nvSpPr>
          <p:cNvPr id="13" name="Afgeronde rechthoek 12"/>
          <p:cNvSpPr/>
          <p:nvPr/>
        </p:nvSpPr>
        <p:spPr>
          <a:xfrm>
            <a:off x="9256164" y="1126542"/>
            <a:ext cx="2731011" cy="1945843"/>
          </a:xfrm>
          <a:prstGeom prst="round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896242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a:defRPr/>
            </a:pPr>
            <a:fld id="{2D2F7FFA-51F1-44E4-BBDE-2E2DBBCCDBF6}" type="slidenum">
              <a:rPr lang="nl-NL" smtClean="0"/>
              <a:pPr>
                <a:defRPr/>
              </a:pPr>
              <a:t>65</a:t>
            </a:fld>
            <a:endParaRPr lang="nl-NL" dirty="0"/>
          </a:p>
        </p:txBody>
      </p:sp>
      <p:pic>
        <p:nvPicPr>
          <p:cNvPr id="3" name="Afbeelding 2"/>
          <p:cNvPicPr>
            <a:picLocks noChangeAspect="1"/>
          </p:cNvPicPr>
          <p:nvPr/>
        </p:nvPicPr>
        <p:blipFill>
          <a:blip r:embed="rId2"/>
          <a:stretch>
            <a:fillRect/>
          </a:stretch>
        </p:blipFill>
        <p:spPr>
          <a:xfrm>
            <a:off x="203200" y="438150"/>
            <a:ext cx="11772900" cy="2984500"/>
          </a:xfrm>
          <a:prstGeom prst="rect">
            <a:avLst/>
          </a:prstGeom>
        </p:spPr>
      </p:pic>
      <p:pic>
        <p:nvPicPr>
          <p:cNvPr id="4" name="Afbeelding 3"/>
          <p:cNvPicPr>
            <a:picLocks noChangeAspect="1"/>
          </p:cNvPicPr>
          <p:nvPr/>
        </p:nvPicPr>
        <p:blipFill>
          <a:blip r:embed="rId3"/>
          <a:stretch>
            <a:fillRect/>
          </a:stretch>
        </p:blipFill>
        <p:spPr>
          <a:xfrm>
            <a:off x="9944100" y="5325498"/>
            <a:ext cx="2247900" cy="584200"/>
          </a:xfrm>
          <a:prstGeom prst="rect">
            <a:avLst/>
          </a:prstGeom>
        </p:spPr>
      </p:pic>
      <p:pic>
        <p:nvPicPr>
          <p:cNvPr id="5" name="Afbeelding 4"/>
          <p:cNvPicPr>
            <a:picLocks noChangeAspect="1"/>
          </p:cNvPicPr>
          <p:nvPr/>
        </p:nvPicPr>
        <p:blipFill>
          <a:blip r:embed="rId4"/>
          <a:stretch>
            <a:fillRect/>
          </a:stretch>
        </p:blipFill>
        <p:spPr>
          <a:xfrm>
            <a:off x="2395933" y="3223533"/>
            <a:ext cx="7309783" cy="3465134"/>
          </a:xfrm>
          <a:prstGeom prst="rect">
            <a:avLst/>
          </a:prstGeom>
        </p:spPr>
      </p:pic>
    </p:spTree>
    <p:extLst>
      <p:ext uri="{BB962C8B-B14F-4D97-AF65-F5344CB8AC3E}">
        <p14:creationId xmlns:p14="http://schemas.microsoft.com/office/powerpoint/2010/main" val="3317176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ta science, artificial intelligence, and machine learning: Opportunities  for laboratory medicine and the value of positive regulation - ScienceDirec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03" y="204152"/>
            <a:ext cx="12082997" cy="6785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61177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Drawbacks</a:t>
            </a:r>
            <a:endParaRPr lang="nl-NL" dirty="0"/>
          </a:p>
        </p:txBody>
      </p:sp>
      <p:sp>
        <p:nvSpPr>
          <p:cNvPr id="3" name="Tekstvak 2"/>
          <p:cNvSpPr txBox="1"/>
          <p:nvPr/>
        </p:nvSpPr>
        <p:spPr>
          <a:xfrm>
            <a:off x="916517" y="2138363"/>
            <a:ext cx="10098150" cy="2585323"/>
          </a:xfrm>
          <a:prstGeom prst="rect">
            <a:avLst/>
          </a:prstGeom>
          <a:noFill/>
        </p:spPr>
        <p:txBody>
          <a:bodyPr wrap="square" rtlCol="0">
            <a:spAutoFit/>
          </a:bodyPr>
          <a:lstStyle/>
          <a:p>
            <a:pPr marL="285750" indent="-285750">
              <a:buFont typeface="Arial"/>
              <a:buChar char="•"/>
            </a:pPr>
            <a:r>
              <a:rPr lang="en-GB" dirty="0" smtClean="0"/>
              <a:t>Deskilling of </a:t>
            </a:r>
            <a:r>
              <a:rPr lang="en-GB" dirty="0" err="1" smtClean="0"/>
              <a:t>endoscopists</a:t>
            </a:r>
            <a:endParaRPr lang="en-GB" dirty="0" smtClean="0"/>
          </a:p>
          <a:p>
            <a:pPr marL="285750" indent="-285750">
              <a:buFont typeface="Arial"/>
              <a:buChar char="•"/>
            </a:pPr>
            <a:r>
              <a:rPr lang="en-GB" dirty="0" smtClean="0"/>
              <a:t>Increasing medical expenses</a:t>
            </a:r>
          </a:p>
          <a:p>
            <a:pPr marL="285750" indent="-285750">
              <a:buFont typeface="Arial"/>
              <a:buChar char="•"/>
            </a:pPr>
            <a:r>
              <a:rPr lang="en-GB" dirty="0" smtClean="0"/>
              <a:t>Possible fatigue by extra information(false positive alarms)</a:t>
            </a:r>
          </a:p>
          <a:p>
            <a:pPr marL="285750" indent="-285750">
              <a:buFont typeface="Arial"/>
              <a:buChar char="•"/>
            </a:pPr>
            <a:r>
              <a:rPr lang="en-GB" dirty="0" smtClean="0"/>
              <a:t>Legal responsibilities in case of misdiagnosis</a:t>
            </a:r>
          </a:p>
          <a:p>
            <a:pPr marL="285750" indent="-285750">
              <a:buFont typeface="Arial"/>
              <a:buChar char="•"/>
            </a:pPr>
            <a:endParaRPr lang="en-GB" dirty="0" smtClean="0"/>
          </a:p>
          <a:p>
            <a:pPr marL="285750" indent="-285750">
              <a:buFont typeface="Arial"/>
              <a:buChar char="•"/>
            </a:pPr>
            <a:endParaRPr lang="en-GB" dirty="0"/>
          </a:p>
          <a:p>
            <a:pPr marL="285750" indent="-285750">
              <a:buFont typeface="Arial"/>
              <a:buChar char="•"/>
            </a:pPr>
            <a:endParaRPr lang="en-GB" dirty="0" smtClean="0"/>
          </a:p>
          <a:p>
            <a:endParaRPr lang="en-GB" dirty="0" smtClean="0"/>
          </a:p>
          <a:p>
            <a:pPr marL="285750" indent="-285750">
              <a:buFont typeface="Arial"/>
              <a:buChar char="•"/>
            </a:pPr>
            <a:r>
              <a:rPr lang="en-GB" dirty="0" smtClean="0"/>
              <a:t>Mori et al 2021</a:t>
            </a:r>
            <a:endParaRPr lang="en-GB" dirty="0"/>
          </a:p>
        </p:txBody>
      </p:sp>
      <p:pic>
        <p:nvPicPr>
          <p:cNvPr id="5" name="Afbeelding 4"/>
          <p:cNvPicPr/>
          <p:nvPr/>
        </p:nvPicPr>
        <p:blipFill>
          <a:blip r:embed="rId2">
            <a:extLst>
              <a:ext uri="{28A0092B-C50C-407E-A947-70E740481C1C}">
                <a14:useLocalDpi xmlns:a14="http://schemas.microsoft.com/office/drawing/2010/main" val="0"/>
              </a:ext>
            </a:extLst>
          </a:blip>
          <a:srcRect/>
          <a:stretch>
            <a:fillRect/>
          </a:stretch>
        </p:blipFill>
        <p:spPr bwMode="auto">
          <a:xfrm>
            <a:off x="7366001" y="469091"/>
            <a:ext cx="4326734" cy="5657073"/>
          </a:xfrm>
          <a:prstGeom prst="rect">
            <a:avLst/>
          </a:prstGeom>
          <a:noFill/>
          <a:ln>
            <a:noFill/>
          </a:ln>
        </p:spPr>
      </p:pic>
    </p:spTree>
    <p:extLst>
      <p:ext uri="{BB962C8B-B14F-4D97-AF65-F5344CB8AC3E}">
        <p14:creationId xmlns:p14="http://schemas.microsoft.com/office/powerpoint/2010/main" val="31166900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35132" y="301236"/>
            <a:ext cx="11389575" cy="2377709"/>
          </a:xfrm>
          <a:prstGeom prst="rect">
            <a:avLst/>
          </a:prstGeom>
        </p:spPr>
      </p:pic>
      <p:pic>
        <p:nvPicPr>
          <p:cNvPr id="5" name="Afbeelding 4"/>
          <p:cNvPicPr>
            <a:picLocks noChangeAspect="1"/>
          </p:cNvPicPr>
          <p:nvPr/>
        </p:nvPicPr>
        <p:blipFill>
          <a:blip r:embed="rId3"/>
          <a:stretch>
            <a:fillRect/>
          </a:stretch>
        </p:blipFill>
        <p:spPr>
          <a:xfrm>
            <a:off x="363454" y="2678945"/>
            <a:ext cx="10831450" cy="2148086"/>
          </a:xfrm>
          <a:prstGeom prst="rect">
            <a:avLst/>
          </a:prstGeom>
        </p:spPr>
      </p:pic>
      <p:pic>
        <p:nvPicPr>
          <p:cNvPr id="6" name="Afbeelding 5"/>
          <p:cNvPicPr>
            <a:picLocks noChangeAspect="1"/>
          </p:cNvPicPr>
          <p:nvPr/>
        </p:nvPicPr>
        <p:blipFill>
          <a:blip r:embed="rId4"/>
          <a:stretch>
            <a:fillRect/>
          </a:stretch>
        </p:blipFill>
        <p:spPr>
          <a:xfrm>
            <a:off x="4832347" y="5826034"/>
            <a:ext cx="6684053" cy="557435"/>
          </a:xfrm>
          <a:prstGeom prst="rect">
            <a:avLst/>
          </a:prstGeom>
        </p:spPr>
      </p:pic>
    </p:spTree>
    <p:extLst>
      <p:ext uri="{BB962C8B-B14F-4D97-AF65-F5344CB8AC3E}">
        <p14:creationId xmlns:p14="http://schemas.microsoft.com/office/powerpoint/2010/main" val="416455207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jdelijke aanduiding voor dianumm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8000"/>
                </a:solidFill>
                <a:latin typeface="Arial" charset="0"/>
                <a:ea typeface="ＭＳ Ｐゴシック" charset="0"/>
                <a:cs typeface="ＭＳ Ｐゴシック" charset="0"/>
              </a:defRPr>
            </a:lvl1pPr>
            <a:lvl2pPr marL="742950" indent="-285750">
              <a:defRPr sz="1200">
                <a:solidFill>
                  <a:srgbClr val="008000"/>
                </a:solidFill>
                <a:latin typeface="Arial" charset="0"/>
                <a:ea typeface="ＭＳ Ｐゴシック" charset="0"/>
              </a:defRPr>
            </a:lvl2pPr>
            <a:lvl3pPr marL="1143000" indent="-228600">
              <a:defRPr sz="1200">
                <a:solidFill>
                  <a:srgbClr val="008000"/>
                </a:solidFill>
                <a:latin typeface="Arial" charset="0"/>
                <a:ea typeface="ＭＳ Ｐゴシック" charset="0"/>
              </a:defRPr>
            </a:lvl3pPr>
            <a:lvl4pPr marL="1600200" indent="-228600">
              <a:defRPr sz="1200">
                <a:solidFill>
                  <a:srgbClr val="008000"/>
                </a:solidFill>
                <a:latin typeface="Arial" charset="0"/>
                <a:ea typeface="ＭＳ Ｐゴシック" charset="0"/>
              </a:defRPr>
            </a:lvl4pPr>
            <a:lvl5pPr marL="2057400" indent="-228600">
              <a:defRPr sz="1200">
                <a:solidFill>
                  <a:srgbClr val="008000"/>
                </a:solidFill>
                <a:latin typeface="Arial" charset="0"/>
                <a:ea typeface="ＭＳ Ｐゴシック" charset="0"/>
              </a:defRPr>
            </a:lvl5pPr>
            <a:lvl6pPr marL="2514600" indent="-228600" eaLnBrk="0" fontAlgn="base" hangingPunct="0">
              <a:spcBef>
                <a:spcPct val="0"/>
              </a:spcBef>
              <a:spcAft>
                <a:spcPct val="0"/>
              </a:spcAft>
              <a:defRPr sz="1200">
                <a:solidFill>
                  <a:srgbClr val="008000"/>
                </a:solidFill>
                <a:latin typeface="Arial" charset="0"/>
                <a:ea typeface="ＭＳ Ｐゴシック" charset="0"/>
              </a:defRPr>
            </a:lvl6pPr>
            <a:lvl7pPr marL="2971800" indent="-228600" eaLnBrk="0" fontAlgn="base" hangingPunct="0">
              <a:spcBef>
                <a:spcPct val="0"/>
              </a:spcBef>
              <a:spcAft>
                <a:spcPct val="0"/>
              </a:spcAft>
              <a:defRPr sz="1200">
                <a:solidFill>
                  <a:srgbClr val="008000"/>
                </a:solidFill>
                <a:latin typeface="Arial" charset="0"/>
                <a:ea typeface="ＭＳ Ｐゴシック" charset="0"/>
              </a:defRPr>
            </a:lvl7pPr>
            <a:lvl8pPr marL="3429000" indent="-228600" eaLnBrk="0" fontAlgn="base" hangingPunct="0">
              <a:spcBef>
                <a:spcPct val="0"/>
              </a:spcBef>
              <a:spcAft>
                <a:spcPct val="0"/>
              </a:spcAft>
              <a:defRPr sz="1200">
                <a:solidFill>
                  <a:srgbClr val="008000"/>
                </a:solidFill>
                <a:latin typeface="Arial" charset="0"/>
                <a:ea typeface="ＭＳ Ｐゴシック" charset="0"/>
              </a:defRPr>
            </a:lvl8pPr>
            <a:lvl9pPr marL="3886200" indent="-228600" eaLnBrk="0" fontAlgn="base" hangingPunct="0">
              <a:spcBef>
                <a:spcPct val="0"/>
              </a:spcBef>
              <a:spcAft>
                <a:spcPct val="0"/>
              </a:spcAft>
              <a:defRPr sz="1200">
                <a:solidFill>
                  <a:srgbClr val="008000"/>
                </a:solidFill>
                <a:latin typeface="Arial" charset="0"/>
                <a:ea typeface="ＭＳ Ｐゴシック" charset="0"/>
              </a:defRPr>
            </a:lvl9pPr>
          </a:lstStyle>
          <a:p>
            <a:fld id="{FEAA6385-B62C-F846-98CF-032F5AAD3E2D}" type="slidenum">
              <a:rPr lang="tr-TR">
                <a:solidFill>
                  <a:srgbClr val="4EBED9"/>
                </a:solidFill>
                <a:latin typeface="Calibri" charset="0"/>
                <a:cs typeface="Arial" charset="0"/>
              </a:rPr>
              <a:pPr/>
              <a:t>69</a:t>
            </a:fld>
            <a:endParaRPr lang="tr-TR">
              <a:solidFill>
                <a:srgbClr val="4EBED9"/>
              </a:solidFill>
              <a:latin typeface="Calibri" charset="0"/>
              <a:cs typeface="Arial" charset="0"/>
            </a:endParaRPr>
          </a:p>
        </p:txBody>
      </p:sp>
      <p:pic>
        <p:nvPicPr>
          <p:cNvPr id="119810" name="Tijdelijke aanduiding voor inhoud 9" descr="DSC_3637b-3000pix.jpg"/>
          <p:cNvPicPr>
            <a:picLocks noGrp="1" noChangeAspect="1"/>
          </p:cNvPicPr>
          <p:nvPr>
            <p:ph idx="1"/>
          </p:nvPr>
        </p:nvPicPr>
        <p:blipFill>
          <a:blip r:embed="rId2">
            <a:extLst>
              <a:ext uri="{28A0092B-C50C-407E-A947-70E740481C1C}">
                <a14:useLocalDpi xmlns:a14="http://schemas.microsoft.com/office/drawing/2010/main" val="0"/>
              </a:ext>
            </a:extLst>
          </a:blip>
          <a:srcRect t="2927" b="2927"/>
          <a:stretch>
            <a:fillRect/>
          </a:stretch>
        </p:blipFill>
        <p:spPr>
          <a:xfrm>
            <a:off x="916517" y="835025"/>
            <a:ext cx="10363200" cy="4878388"/>
          </a:xfrm>
        </p:spPr>
      </p:pic>
    </p:spTree>
    <p:extLst>
      <p:ext uri="{BB962C8B-B14F-4D97-AF65-F5344CB8AC3E}">
        <p14:creationId xmlns:p14="http://schemas.microsoft.com/office/powerpoint/2010/main" val="355762325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p:nvPr/>
        </p:nvSpPr>
        <p:spPr>
          <a:xfrm>
            <a:off x="2211387" y="6462736"/>
            <a:ext cx="655639" cy="23807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2200" b="0">
                <a:solidFill>
                  <a:srgbClr val="4EBED9"/>
                </a:solidFill>
                <a:latin typeface="Calibri"/>
                <a:ea typeface="Calibri"/>
                <a:cs typeface="Calibri"/>
                <a:sym typeface="Calibri"/>
              </a:defRPr>
            </a:lvl1pPr>
          </a:lstStyle>
          <a:p>
            <a:pPr>
              <a:defRPr>
                <a:solidFill>
                  <a:srgbClr val="000000"/>
                </a:solidFill>
              </a:defRPr>
            </a:pPr>
            <a:r>
              <a:rPr sz="1547"/>
              <a:t>10</a:t>
            </a:r>
          </a:p>
        </p:txBody>
      </p:sp>
      <p:sp>
        <p:nvSpPr>
          <p:cNvPr id="292" name="Shape 292"/>
          <p:cNvSpPr>
            <a:spLocks noGrp="1"/>
          </p:cNvSpPr>
          <p:nvPr>
            <p:ph type="title" idx="4294967295"/>
          </p:nvPr>
        </p:nvSpPr>
        <p:spPr>
          <a:xfrm>
            <a:off x="819728" y="369091"/>
            <a:ext cx="9162474" cy="1468439"/>
          </a:xfrm>
          <a:prstGeom prst="rect">
            <a:avLst/>
          </a:prstGeom>
        </p:spPr>
        <p:txBody>
          <a:bodyPr vert="horz" wrap="square" lIns="0" tIns="0" rIns="0" bIns="0" numCol="1" anchor="t" anchorCtr="0" compatLnSpc="1">
            <a:prstTxWarp prst="textNoShape">
              <a:avLst/>
            </a:prstTxWarp>
          </a:bodyPr>
          <a:lstStyle>
            <a:lvl1pPr defTabSz="1300480">
              <a:defRPr sz="5000" b="1">
                <a:solidFill>
                  <a:srgbClr val="37D1FF"/>
                </a:solidFill>
                <a:latin typeface="Calibri"/>
                <a:ea typeface="Calibri"/>
                <a:cs typeface="Calibri"/>
                <a:sym typeface="Calibri"/>
              </a:defRPr>
            </a:lvl1pPr>
          </a:lstStyle>
          <a:p>
            <a:pPr>
              <a:defRPr b="0"/>
            </a:pPr>
            <a:r>
              <a:rPr b="1" dirty="0"/>
              <a:t>“Frame shift” in treatment options</a:t>
            </a:r>
          </a:p>
        </p:txBody>
      </p:sp>
      <p:sp>
        <p:nvSpPr>
          <p:cNvPr id="293" name="Shape 293"/>
          <p:cNvSpPr>
            <a:spLocks noGrp="1"/>
          </p:cNvSpPr>
          <p:nvPr>
            <p:ph type="body" idx="4294967295"/>
          </p:nvPr>
        </p:nvSpPr>
        <p:spPr>
          <a:xfrm>
            <a:off x="1804987" y="1771153"/>
            <a:ext cx="7772402" cy="3778252"/>
          </a:xfrm>
          <a:prstGeom prst="rect">
            <a:avLst/>
          </a:prstGeom>
        </p:spPr>
        <p:txBody>
          <a:bodyPr vert="horz" wrap="square" lIns="0" tIns="0" rIns="0" bIns="0" numCol="1" anchor="t" anchorCtr="0" compatLnSpc="1">
            <a:prstTxWarp prst="textNoShape">
              <a:avLst/>
            </a:prstTxWarp>
          </a:bodyPr>
          <a:lstStyle/>
          <a:p>
            <a:pPr marL="229038" indent="-229038" defTabSz="868648">
              <a:spcBef>
                <a:spcPts val="281"/>
              </a:spcBef>
              <a:defRPr sz="3800">
                <a:latin typeface="Calibri"/>
                <a:ea typeface="Calibri"/>
                <a:cs typeface="Calibri"/>
                <a:sym typeface="Calibri"/>
              </a:defRPr>
            </a:pPr>
            <a:endParaRPr dirty="0"/>
          </a:p>
          <a:p>
            <a:pPr marL="229038" indent="-229038" defTabSz="868648">
              <a:spcBef>
                <a:spcPts val="281"/>
              </a:spcBef>
              <a:defRPr sz="3800">
                <a:latin typeface="Calibri"/>
                <a:ea typeface="Calibri"/>
                <a:cs typeface="Calibri"/>
                <a:sym typeface="Calibri"/>
              </a:defRPr>
            </a:pPr>
            <a:r>
              <a:rPr sz="2800" b="1" dirty="0">
                <a:solidFill>
                  <a:srgbClr val="555A5D"/>
                </a:solidFill>
              </a:rPr>
              <a:t>Intestinal metaplasia</a:t>
            </a:r>
            <a:endParaRPr sz="2800" b="1" dirty="0"/>
          </a:p>
          <a:p>
            <a:pPr marL="229038" indent="-229038" defTabSz="868648">
              <a:lnSpc>
                <a:spcPct val="70000"/>
              </a:lnSpc>
              <a:spcBef>
                <a:spcPts val="141"/>
              </a:spcBef>
              <a:defRPr sz="3230">
                <a:latin typeface="Calibri"/>
                <a:ea typeface="Calibri"/>
                <a:cs typeface="Calibri"/>
                <a:sym typeface="Calibri"/>
              </a:defRPr>
            </a:pPr>
            <a:endParaRPr sz="2800" b="1" dirty="0"/>
          </a:p>
          <a:p>
            <a:pPr marL="229038" indent="-229038" defTabSz="868648">
              <a:lnSpc>
                <a:spcPct val="80000"/>
              </a:lnSpc>
              <a:spcBef>
                <a:spcPts val="281"/>
              </a:spcBef>
              <a:defRPr sz="3800">
                <a:latin typeface="Calibri"/>
                <a:ea typeface="Calibri"/>
                <a:cs typeface="Calibri"/>
                <a:sym typeface="Calibri"/>
              </a:defRPr>
            </a:pPr>
            <a:r>
              <a:rPr sz="2800" b="1" dirty="0">
                <a:solidFill>
                  <a:srgbClr val="555A5D"/>
                </a:solidFill>
              </a:rPr>
              <a:t>Low grade dysplasia</a:t>
            </a:r>
            <a:endParaRPr sz="2800" b="1" dirty="0"/>
          </a:p>
          <a:p>
            <a:pPr marL="229038" indent="-229038" defTabSz="868648">
              <a:lnSpc>
                <a:spcPct val="80000"/>
              </a:lnSpc>
              <a:spcBef>
                <a:spcPts val="141"/>
              </a:spcBef>
              <a:defRPr sz="3800">
                <a:latin typeface="Calibri"/>
                <a:ea typeface="Calibri"/>
                <a:cs typeface="Calibri"/>
                <a:sym typeface="Calibri"/>
              </a:defRPr>
            </a:pPr>
            <a:endParaRPr sz="2800" b="1" dirty="0"/>
          </a:p>
          <a:p>
            <a:pPr marL="229038" indent="-229038" defTabSz="868648">
              <a:lnSpc>
                <a:spcPct val="80000"/>
              </a:lnSpc>
              <a:spcBef>
                <a:spcPts val="281"/>
              </a:spcBef>
              <a:defRPr sz="3800">
                <a:latin typeface="Calibri"/>
                <a:ea typeface="Calibri"/>
                <a:cs typeface="Calibri"/>
                <a:sym typeface="Calibri"/>
              </a:defRPr>
            </a:pPr>
            <a:r>
              <a:rPr sz="2800" b="1" dirty="0">
                <a:solidFill>
                  <a:srgbClr val="555A5D"/>
                </a:solidFill>
              </a:rPr>
              <a:t>High grade dysplasia</a:t>
            </a:r>
            <a:endParaRPr sz="2800" b="1" dirty="0"/>
          </a:p>
          <a:p>
            <a:pPr marL="229038" indent="-229038" defTabSz="868648">
              <a:lnSpc>
                <a:spcPct val="80000"/>
              </a:lnSpc>
              <a:spcBef>
                <a:spcPts val="141"/>
              </a:spcBef>
              <a:defRPr sz="3800">
                <a:latin typeface="Calibri"/>
                <a:ea typeface="Calibri"/>
                <a:cs typeface="Calibri"/>
                <a:sym typeface="Calibri"/>
              </a:defRPr>
            </a:pPr>
            <a:endParaRPr sz="2800" b="1" dirty="0"/>
          </a:p>
          <a:p>
            <a:pPr marL="229038" indent="-229038" defTabSz="868648">
              <a:lnSpc>
                <a:spcPct val="80000"/>
              </a:lnSpc>
              <a:spcBef>
                <a:spcPts val="281"/>
              </a:spcBef>
              <a:defRPr sz="3800">
                <a:latin typeface="Calibri"/>
                <a:ea typeface="Calibri"/>
                <a:cs typeface="Calibri"/>
                <a:sym typeface="Calibri"/>
              </a:defRPr>
            </a:pPr>
            <a:r>
              <a:rPr sz="2800" b="1" dirty="0">
                <a:solidFill>
                  <a:srgbClr val="555A5D"/>
                </a:solidFill>
              </a:rPr>
              <a:t>Early carcinoma</a:t>
            </a:r>
            <a:endParaRPr sz="2800" b="1" dirty="0"/>
          </a:p>
          <a:p>
            <a:pPr marL="229038" indent="-229038" defTabSz="868648">
              <a:lnSpc>
                <a:spcPct val="80000"/>
              </a:lnSpc>
              <a:spcBef>
                <a:spcPts val="141"/>
              </a:spcBef>
              <a:defRPr sz="3800">
                <a:latin typeface="Calibri"/>
                <a:ea typeface="Calibri"/>
                <a:cs typeface="Calibri"/>
                <a:sym typeface="Calibri"/>
              </a:defRPr>
            </a:pPr>
            <a:endParaRPr sz="2800" b="1" dirty="0"/>
          </a:p>
          <a:p>
            <a:pPr marL="229038" indent="-229038" defTabSz="868648">
              <a:lnSpc>
                <a:spcPct val="80000"/>
              </a:lnSpc>
              <a:spcBef>
                <a:spcPts val="281"/>
              </a:spcBef>
              <a:defRPr sz="3800">
                <a:latin typeface="Calibri"/>
                <a:ea typeface="Calibri"/>
                <a:cs typeface="Calibri"/>
                <a:sym typeface="Calibri"/>
              </a:defRPr>
            </a:pPr>
            <a:r>
              <a:rPr sz="2800" b="1" dirty="0">
                <a:solidFill>
                  <a:srgbClr val="555A5D"/>
                </a:solidFill>
              </a:rPr>
              <a:t>Advanced carcinoma</a:t>
            </a:r>
          </a:p>
        </p:txBody>
      </p:sp>
      <p:sp>
        <p:nvSpPr>
          <p:cNvPr id="294" name="Shape 294"/>
          <p:cNvSpPr/>
          <p:nvPr/>
        </p:nvSpPr>
        <p:spPr>
          <a:xfrm>
            <a:off x="5053408" y="3551338"/>
            <a:ext cx="936626" cy="25939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3500"/>
                </a:lnTo>
                <a:lnTo>
                  <a:pt x="18000" y="13500"/>
                </a:lnTo>
                <a:lnTo>
                  <a:pt x="18000" y="16200"/>
                </a:lnTo>
                <a:lnTo>
                  <a:pt x="21600" y="10800"/>
                </a:lnTo>
                <a:lnTo>
                  <a:pt x="18000" y="5400"/>
                </a:lnTo>
                <a:lnTo>
                  <a:pt x="18000" y="8100"/>
                </a:lnTo>
                <a:lnTo>
                  <a:pt x="14400" y="8100"/>
                </a:lnTo>
                <a:lnTo>
                  <a:pt x="14400" y="0"/>
                </a:lnTo>
                <a:close/>
              </a:path>
            </a:pathLst>
          </a:custGeom>
          <a:solidFill>
            <a:srgbClr val="FFFF00"/>
          </a:solidFill>
          <a:ln w="12700">
            <a:solidFill>
              <a:srgbClr val="000000"/>
            </a:solidFill>
          </a:ln>
        </p:spPr>
        <p:txBody>
          <a:bodyPr lIns="45719" tIns="45719" rIns="45719" bIns="45719" anchor="ctr"/>
          <a:lstStyle/>
          <a:p>
            <a:pPr defTabSz="321457">
              <a:defRPr b="0">
                <a:solidFill>
                  <a:srgbClr val="000000"/>
                </a:solidFill>
                <a:latin typeface="Calibri"/>
                <a:ea typeface="Calibri"/>
                <a:cs typeface="Calibri"/>
                <a:sym typeface="Calibri"/>
              </a:defRPr>
            </a:pPr>
            <a:endParaRPr/>
          </a:p>
        </p:txBody>
      </p:sp>
      <p:sp>
        <p:nvSpPr>
          <p:cNvPr id="295" name="Shape 295"/>
          <p:cNvSpPr/>
          <p:nvPr/>
        </p:nvSpPr>
        <p:spPr>
          <a:xfrm>
            <a:off x="5421312" y="1103311"/>
            <a:ext cx="1712914" cy="369330"/>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l" defTabSz="1300480">
              <a:spcBef>
                <a:spcPts val="1000"/>
              </a:spcBef>
              <a:defRPr>
                <a:latin typeface="Calibri"/>
                <a:ea typeface="Calibri"/>
                <a:cs typeface="Calibri"/>
                <a:sym typeface="Calibri"/>
              </a:defRPr>
            </a:lvl1pPr>
          </a:lstStyle>
          <a:p>
            <a:pPr>
              <a:defRPr b="0"/>
            </a:pPr>
            <a:r>
              <a:rPr b="1"/>
              <a:t>before 2005</a:t>
            </a:r>
          </a:p>
        </p:txBody>
      </p:sp>
      <p:sp>
        <p:nvSpPr>
          <p:cNvPr id="296" name="Shape 296"/>
          <p:cNvSpPr/>
          <p:nvPr/>
        </p:nvSpPr>
        <p:spPr>
          <a:xfrm>
            <a:off x="7845425" y="1127124"/>
            <a:ext cx="1296989" cy="369330"/>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l" defTabSz="1300480">
              <a:spcBef>
                <a:spcPts val="1000"/>
              </a:spcBef>
              <a:defRPr>
                <a:latin typeface="Calibri"/>
                <a:ea typeface="Calibri"/>
                <a:cs typeface="Calibri"/>
                <a:sym typeface="Calibri"/>
              </a:defRPr>
            </a:lvl1pPr>
          </a:lstStyle>
          <a:p>
            <a:pPr>
              <a:defRPr b="0"/>
            </a:pPr>
            <a:r>
              <a:rPr b="1"/>
              <a:t>after 2005</a:t>
            </a:r>
          </a:p>
        </p:txBody>
      </p:sp>
      <p:sp>
        <p:nvSpPr>
          <p:cNvPr id="297" name="Shape 297"/>
          <p:cNvSpPr/>
          <p:nvPr/>
        </p:nvSpPr>
        <p:spPr>
          <a:xfrm>
            <a:off x="6394846" y="4315619"/>
            <a:ext cx="1655764" cy="532708"/>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p>
            <a:pPr defTabSz="914367">
              <a:lnSpc>
                <a:spcPct val="70000"/>
              </a:lnSpc>
              <a:spcBef>
                <a:spcPts val="633"/>
              </a:spcBef>
              <a:defRPr sz="2400" b="0">
                <a:latin typeface="Calibri"/>
                <a:ea typeface="Calibri"/>
                <a:cs typeface="Calibri"/>
                <a:sym typeface="Calibri"/>
              </a:defRPr>
            </a:pPr>
            <a:r>
              <a:rPr sz="1687" b="1"/>
              <a:t>Surgery</a:t>
            </a:r>
          </a:p>
          <a:p>
            <a:pPr defTabSz="914367">
              <a:lnSpc>
                <a:spcPct val="70000"/>
              </a:lnSpc>
              <a:spcBef>
                <a:spcPts val="633"/>
              </a:spcBef>
              <a:defRPr sz="2400" b="0">
                <a:latin typeface="Calibri"/>
                <a:ea typeface="Calibri"/>
                <a:cs typeface="Calibri"/>
                <a:sym typeface="Calibri"/>
              </a:defRPr>
            </a:pPr>
            <a:r>
              <a:rPr sz="1687" b="1"/>
              <a:t>Radiotherapy</a:t>
            </a:r>
          </a:p>
        </p:txBody>
      </p:sp>
      <p:sp>
        <p:nvSpPr>
          <p:cNvPr id="298" name="Shape 29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Tree>
    <p:extLst>
      <p:ext uri="{BB962C8B-B14F-4D97-AF65-F5344CB8AC3E}">
        <p14:creationId xmlns:p14="http://schemas.microsoft.com/office/powerpoint/2010/main" val="138155924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p:nvPr/>
        </p:nvSpPr>
        <p:spPr>
          <a:xfrm>
            <a:off x="2211387" y="6462736"/>
            <a:ext cx="655639" cy="23807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457200">
              <a:defRPr sz="2200" b="0">
                <a:solidFill>
                  <a:srgbClr val="4EBED9"/>
                </a:solidFill>
                <a:latin typeface="Calibri"/>
                <a:ea typeface="Calibri"/>
                <a:cs typeface="Calibri"/>
                <a:sym typeface="Calibri"/>
              </a:defRPr>
            </a:lvl1pPr>
          </a:lstStyle>
          <a:p>
            <a:pPr>
              <a:defRPr>
                <a:solidFill>
                  <a:srgbClr val="000000"/>
                </a:solidFill>
              </a:defRPr>
            </a:pPr>
            <a:r>
              <a:rPr sz="1547"/>
              <a:t>10</a:t>
            </a:r>
          </a:p>
        </p:txBody>
      </p:sp>
      <p:sp>
        <p:nvSpPr>
          <p:cNvPr id="301" name="Shape 301"/>
          <p:cNvSpPr>
            <a:spLocks noGrp="1"/>
          </p:cNvSpPr>
          <p:nvPr>
            <p:ph type="title" idx="4294967295"/>
          </p:nvPr>
        </p:nvSpPr>
        <p:spPr>
          <a:xfrm>
            <a:off x="508620" y="392470"/>
            <a:ext cx="10051034" cy="1468439"/>
          </a:xfrm>
          <a:prstGeom prst="rect">
            <a:avLst/>
          </a:prstGeom>
        </p:spPr>
        <p:txBody>
          <a:bodyPr vert="horz" wrap="square" lIns="0" tIns="0" rIns="0" bIns="0" numCol="1" anchor="t" anchorCtr="0" compatLnSpc="1">
            <a:prstTxWarp prst="textNoShape">
              <a:avLst/>
            </a:prstTxWarp>
          </a:bodyPr>
          <a:lstStyle>
            <a:lvl1pPr defTabSz="1300480">
              <a:defRPr sz="5000" b="1">
                <a:solidFill>
                  <a:srgbClr val="00CCFF"/>
                </a:solidFill>
                <a:latin typeface="Calibri"/>
                <a:ea typeface="Calibri"/>
                <a:cs typeface="Calibri"/>
                <a:sym typeface="Calibri"/>
              </a:defRPr>
            </a:lvl1pPr>
          </a:lstStyle>
          <a:p>
            <a:pPr>
              <a:defRPr b="0">
                <a:solidFill>
                  <a:srgbClr val="000000"/>
                </a:solidFill>
              </a:defRPr>
            </a:pPr>
            <a:r>
              <a:rPr sz="3200" b="1" dirty="0">
                <a:solidFill>
                  <a:srgbClr val="00CCFF"/>
                </a:solidFill>
              </a:rPr>
              <a:t>“Frame shift” in treatment options</a:t>
            </a:r>
          </a:p>
        </p:txBody>
      </p:sp>
      <p:sp>
        <p:nvSpPr>
          <p:cNvPr id="302" name="Shape 302"/>
          <p:cNvSpPr>
            <a:spLocks noGrp="1"/>
          </p:cNvSpPr>
          <p:nvPr>
            <p:ph type="body" idx="4294967295"/>
          </p:nvPr>
        </p:nvSpPr>
        <p:spPr>
          <a:xfrm>
            <a:off x="1804987" y="2003325"/>
            <a:ext cx="7772402" cy="3778252"/>
          </a:xfrm>
          <a:prstGeom prst="rect">
            <a:avLst/>
          </a:prstGeom>
        </p:spPr>
        <p:txBody>
          <a:bodyPr vert="horz" wrap="square" lIns="0" tIns="0" rIns="0" bIns="0" numCol="1" anchor="t" anchorCtr="0" compatLnSpc="1">
            <a:prstTxWarp prst="textNoShape">
              <a:avLst/>
            </a:prstTxWarp>
          </a:bodyPr>
          <a:lstStyle/>
          <a:p>
            <a:pPr marL="236271" indent="-236271" defTabSz="896080">
              <a:spcBef>
                <a:spcPts val="281"/>
              </a:spcBef>
              <a:defRPr sz="3920">
                <a:latin typeface="Calibri"/>
                <a:ea typeface="Calibri"/>
                <a:cs typeface="Calibri"/>
                <a:sym typeface="Calibri"/>
              </a:defRPr>
            </a:pPr>
            <a:endParaRPr lang="nl-NL" sz="2000" b="1" dirty="0"/>
          </a:p>
          <a:p>
            <a:pPr marL="236271" indent="-236271" defTabSz="896080">
              <a:spcBef>
                <a:spcPts val="281"/>
              </a:spcBef>
              <a:defRPr sz="3920">
                <a:latin typeface="Calibri"/>
                <a:ea typeface="Calibri"/>
                <a:cs typeface="Calibri"/>
                <a:sym typeface="Calibri"/>
              </a:defRPr>
            </a:pPr>
            <a:r>
              <a:rPr sz="2000" b="1" dirty="0" smtClean="0">
                <a:solidFill>
                  <a:srgbClr val="555A5D"/>
                </a:solidFill>
              </a:rPr>
              <a:t>Intestinal </a:t>
            </a:r>
            <a:r>
              <a:rPr sz="2000" b="1" dirty="0">
                <a:solidFill>
                  <a:srgbClr val="555A5D"/>
                </a:solidFill>
              </a:rPr>
              <a:t>metaplasia</a:t>
            </a:r>
            <a:endParaRPr sz="2000" b="1" dirty="0"/>
          </a:p>
          <a:p>
            <a:pPr marL="236271" indent="-236271" defTabSz="896080">
              <a:lnSpc>
                <a:spcPct val="70000"/>
              </a:lnSpc>
              <a:spcBef>
                <a:spcPts val="141"/>
              </a:spcBef>
              <a:defRPr sz="3332">
                <a:latin typeface="Calibri"/>
                <a:ea typeface="Calibri"/>
                <a:cs typeface="Calibri"/>
                <a:sym typeface="Calibri"/>
              </a:defRPr>
            </a:pPr>
            <a:endParaRPr sz="2000" b="1" dirty="0"/>
          </a:p>
          <a:p>
            <a:pPr marL="236271" indent="-236271" defTabSz="896080">
              <a:lnSpc>
                <a:spcPct val="70000"/>
              </a:lnSpc>
              <a:spcBef>
                <a:spcPts val="141"/>
              </a:spcBef>
              <a:defRPr sz="3332">
                <a:latin typeface="Calibri"/>
                <a:ea typeface="Calibri"/>
                <a:cs typeface="Calibri"/>
                <a:sym typeface="Calibri"/>
              </a:defRPr>
            </a:pPr>
            <a:endParaRPr sz="2000" b="1" dirty="0"/>
          </a:p>
          <a:p>
            <a:pPr marL="236271" indent="-236271" defTabSz="896080">
              <a:spcBef>
                <a:spcPts val="281"/>
              </a:spcBef>
              <a:defRPr sz="3920">
                <a:latin typeface="Calibri"/>
                <a:ea typeface="Calibri"/>
                <a:cs typeface="Calibri"/>
                <a:sym typeface="Calibri"/>
              </a:defRPr>
            </a:pPr>
            <a:r>
              <a:rPr sz="2000" b="1" dirty="0">
                <a:solidFill>
                  <a:srgbClr val="555A5D"/>
                </a:solidFill>
              </a:rPr>
              <a:t>Low grade dysplasia</a:t>
            </a:r>
            <a:endParaRPr sz="2000" b="1" dirty="0"/>
          </a:p>
          <a:p>
            <a:pPr marL="236271" indent="-236271" defTabSz="896080">
              <a:lnSpc>
                <a:spcPct val="80000"/>
              </a:lnSpc>
              <a:spcBef>
                <a:spcPts val="141"/>
              </a:spcBef>
              <a:defRPr sz="3920">
                <a:latin typeface="Calibri"/>
                <a:ea typeface="Calibri"/>
                <a:cs typeface="Calibri"/>
                <a:sym typeface="Calibri"/>
              </a:defRPr>
            </a:pPr>
            <a:endParaRPr lang="nl-NL" sz="2000" b="1" dirty="0" smtClean="0"/>
          </a:p>
          <a:p>
            <a:pPr marL="236271" indent="-236271" defTabSz="896080">
              <a:lnSpc>
                <a:spcPct val="80000"/>
              </a:lnSpc>
              <a:spcBef>
                <a:spcPts val="141"/>
              </a:spcBef>
              <a:defRPr sz="3920">
                <a:latin typeface="Calibri"/>
                <a:ea typeface="Calibri"/>
                <a:cs typeface="Calibri"/>
                <a:sym typeface="Calibri"/>
              </a:defRPr>
            </a:pPr>
            <a:endParaRPr sz="2000" b="1" dirty="0"/>
          </a:p>
          <a:p>
            <a:pPr marL="236271" indent="-236271" defTabSz="896080">
              <a:lnSpc>
                <a:spcPct val="80000"/>
              </a:lnSpc>
              <a:spcBef>
                <a:spcPts val="281"/>
              </a:spcBef>
              <a:defRPr sz="3920">
                <a:latin typeface="Calibri"/>
                <a:ea typeface="Calibri"/>
                <a:cs typeface="Calibri"/>
                <a:sym typeface="Calibri"/>
              </a:defRPr>
            </a:pPr>
            <a:r>
              <a:rPr sz="2000" b="1" dirty="0">
                <a:solidFill>
                  <a:srgbClr val="555A5D"/>
                </a:solidFill>
              </a:rPr>
              <a:t>High grade dysplasia</a:t>
            </a:r>
            <a:endParaRPr sz="2000" b="1" dirty="0"/>
          </a:p>
          <a:p>
            <a:pPr marL="236271" indent="-236271" defTabSz="896080">
              <a:lnSpc>
                <a:spcPct val="80000"/>
              </a:lnSpc>
              <a:spcBef>
                <a:spcPts val="141"/>
              </a:spcBef>
              <a:defRPr sz="3920">
                <a:latin typeface="Calibri"/>
                <a:ea typeface="Calibri"/>
                <a:cs typeface="Calibri"/>
                <a:sym typeface="Calibri"/>
              </a:defRPr>
            </a:pPr>
            <a:endParaRPr lang="nl-NL" sz="2000" b="1" dirty="0" smtClean="0"/>
          </a:p>
          <a:p>
            <a:pPr marL="236271" indent="-236271" defTabSz="896080">
              <a:lnSpc>
                <a:spcPct val="80000"/>
              </a:lnSpc>
              <a:spcBef>
                <a:spcPts val="141"/>
              </a:spcBef>
              <a:defRPr sz="3920">
                <a:latin typeface="Calibri"/>
                <a:ea typeface="Calibri"/>
                <a:cs typeface="Calibri"/>
                <a:sym typeface="Calibri"/>
              </a:defRPr>
            </a:pPr>
            <a:endParaRPr sz="2000" b="1" dirty="0"/>
          </a:p>
          <a:p>
            <a:pPr marL="236271" indent="-236271" defTabSz="896080">
              <a:lnSpc>
                <a:spcPct val="80000"/>
              </a:lnSpc>
              <a:spcBef>
                <a:spcPts val="281"/>
              </a:spcBef>
              <a:defRPr sz="3920">
                <a:latin typeface="Calibri"/>
                <a:ea typeface="Calibri"/>
                <a:cs typeface="Calibri"/>
                <a:sym typeface="Calibri"/>
              </a:defRPr>
            </a:pPr>
            <a:r>
              <a:rPr sz="2000" b="1" dirty="0">
                <a:solidFill>
                  <a:srgbClr val="555A5D"/>
                </a:solidFill>
              </a:rPr>
              <a:t>Early carcinoma</a:t>
            </a:r>
            <a:endParaRPr sz="2000" b="1" dirty="0"/>
          </a:p>
          <a:p>
            <a:pPr marL="236271" indent="-236271" defTabSz="896080">
              <a:lnSpc>
                <a:spcPct val="80000"/>
              </a:lnSpc>
              <a:spcBef>
                <a:spcPts val="141"/>
              </a:spcBef>
              <a:defRPr sz="3920">
                <a:latin typeface="Calibri"/>
                <a:ea typeface="Calibri"/>
                <a:cs typeface="Calibri"/>
                <a:sym typeface="Calibri"/>
              </a:defRPr>
            </a:pPr>
            <a:endParaRPr lang="nl-NL" sz="2000" b="1" dirty="0" smtClean="0"/>
          </a:p>
          <a:p>
            <a:pPr marL="236271" indent="-236271" defTabSz="896080">
              <a:lnSpc>
                <a:spcPct val="80000"/>
              </a:lnSpc>
              <a:spcBef>
                <a:spcPts val="141"/>
              </a:spcBef>
              <a:defRPr sz="3920">
                <a:latin typeface="Calibri"/>
                <a:ea typeface="Calibri"/>
                <a:cs typeface="Calibri"/>
                <a:sym typeface="Calibri"/>
              </a:defRPr>
            </a:pPr>
            <a:endParaRPr sz="2000" b="1" dirty="0"/>
          </a:p>
          <a:p>
            <a:pPr marL="236271" indent="-236271" defTabSz="896080">
              <a:lnSpc>
                <a:spcPct val="80000"/>
              </a:lnSpc>
              <a:spcBef>
                <a:spcPts val="281"/>
              </a:spcBef>
              <a:defRPr sz="3920">
                <a:latin typeface="Calibri"/>
                <a:ea typeface="Calibri"/>
                <a:cs typeface="Calibri"/>
                <a:sym typeface="Calibri"/>
              </a:defRPr>
            </a:pPr>
            <a:r>
              <a:rPr sz="2000" b="1" dirty="0">
                <a:solidFill>
                  <a:srgbClr val="555A5D"/>
                </a:solidFill>
              </a:rPr>
              <a:t>Advanced carcinoma</a:t>
            </a:r>
          </a:p>
        </p:txBody>
      </p:sp>
      <p:sp>
        <p:nvSpPr>
          <p:cNvPr id="303" name="Shape 303"/>
          <p:cNvSpPr/>
          <p:nvPr/>
        </p:nvSpPr>
        <p:spPr>
          <a:xfrm>
            <a:off x="5396706" y="3476922"/>
            <a:ext cx="936626" cy="25939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3500"/>
                </a:lnTo>
                <a:lnTo>
                  <a:pt x="18000" y="13500"/>
                </a:lnTo>
                <a:lnTo>
                  <a:pt x="18000" y="16200"/>
                </a:lnTo>
                <a:lnTo>
                  <a:pt x="21600" y="10800"/>
                </a:lnTo>
                <a:lnTo>
                  <a:pt x="18000" y="5400"/>
                </a:lnTo>
                <a:lnTo>
                  <a:pt x="18000" y="8100"/>
                </a:lnTo>
                <a:lnTo>
                  <a:pt x="14400" y="8100"/>
                </a:lnTo>
                <a:lnTo>
                  <a:pt x="14400" y="0"/>
                </a:lnTo>
                <a:close/>
              </a:path>
            </a:pathLst>
          </a:custGeom>
          <a:solidFill>
            <a:srgbClr val="FFFF00"/>
          </a:solidFill>
          <a:ln w="12700">
            <a:solidFill>
              <a:srgbClr val="000000"/>
            </a:solidFill>
          </a:ln>
        </p:spPr>
        <p:txBody>
          <a:bodyPr lIns="45719" tIns="45719" rIns="45719" bIns="45719" anchor="ctr"/>
          <a:lstStyle/>
          <a:p>
            <a:pPr defTabSz="321457">
              <a:defRPr b="0">
                <a:solidFill>
                  <a:srgbClr val="000000"/>
                </a:solidFill>
                <a:latin typeface="Calibri"/>
                <a:ea typeface="Calibri"/>
                <a:cs typeface="Calibri"/>
                <a:sym typeface="Calibri"/>
              </a:defRPr>
            </a:pPr>
            <a:endParaRPr/>
          </a:p>
        </p:txBody>
      </p:sp>
      <p:sp>
        <p:nvSpPr>
          <p:cNvPr id="304" name="Shape 304"/>
          <p:cNvSpPr/>
          <p:nvPr/>
        </p:nvSpPr>
        <p:spPr>
          <a:xfrm>
            <a:off x="5337969" y="1103311"/>
            <a:ext cx="1712914" cy="369330"/>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l" defTabSz="1300480">
              <a:spcBef>
                <a:spcPts val="1000"/>
              </a:spcBef>
              <a:defRPr>
                <a:latin typeface="Calibri"/>
                <a:ea typeface="Calibri"/>
                <a:cs typeface="Calibri"/>
                <a:sym typeface="Calibri"/>
              </a:defRPr>
            </a:lvl1pPr>
          </a:lstStyle>
          <a:p>
            <a:pPr>
              <a:defRPr b="0"/>
            </a:pPr>
            <a:r>
              <a:rPr b="1"/>
              <a:t>before 2005</a:t>
            </a:r>
          </a:p>
        </p:txBody>
      </p:sp>
      <p:sp>
        <p:nvSpPr>
          <p:cNvPr id="305" name="Shape 305"/>
          <p:cNvSpPr/>
          <p:nvPr/>
        </p:nvSpPr>
        <p:spPr>
          <a:xfrm>
            <a:off x="8112124" y="2421758"/>
            <a:ext cx="1079501" cy="28675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3500"/>
                </a:lnTo>
                <a:lnTo>
                  <a:pt x="18000" y="13500"/>
                </a:lnTo>
                <a:lnTo>
                  <a:pt x="18000" y="16200"/>
                </a:lnTo>
                <a:lnTo>
                  <a:pt x="21600" y="10800"/>
                </a:lnTo>
                <a:lnTo>
                  <a:pt x="18000" y="5400"/>
                </a:lnTo>
                <a:lnTo>
                  <a:pt x="18000" y="8100"/>
                </a:lnTo>
                <a:lnTo>
                  <a:pt x="14400" y="8100"/>
                </a:lnTo>
                <a:lnTo>
                  <a:pt x="14400" y="0"/>
                </a:lnTo>
                <a:close/>
              </a:path>
            </a:pathLst>
          </a:custGeom>
          <a:solidFill>
            <a:srgbClr val="66FF33"/>
          </a:solidFill>
          <a:ln w="12700">
            <a:solidFill>
              <a:srgbClr val="000000"/>
            </a:solidFill>
          </a:ln>
        </p:spPr>
        <p:txBody>
          <a:bodyPr lIns="45719" tIns="45719" rIns="45719" bIns="45719" anchor="ctr"/>
          <a:lstStyle/>
          <a:p>
            <a:pPr defTabSz="321457">
              <a:defRPr b="0">
                <a:solidFill>
                  <a:srgbClr val="000000"/>
                </a:solidFill>
                <a:latin typeface="Calibri"/>
                <a:ea typeface="Calibri"/>
                <a:cs typeface="Calibri"/>
                <a:sym typeface="Calibri"/>
              </a:defRPr>
            </a:pPr>
            <a:endParaRPr/>
          </a:p>
        </p:txBody>
      </p:sp>
      <p:sp>
        <p:nvSpPr>
          <p:cNvPr id="306" name="Shape 306"/>
          <p:cNvSpPr/>
          <p:nvPr/>
        </p:nvSpPr>
        <p:spPr>
          <a:xfrm>
            <a:off x="8003380" y="1103311"/>
            <a:ext cx="1296989" cy="369330"/>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l" defTabSz="1300480">
              <a:spcBef>
                <a:spcPts val="1000"/>
              </a:spcBef>
              <a:defRPr>
                <a:latin typeface="Calibri"/>
                <a:ea typeface="Calibri"/>
                <a:cs typeface="Calibri"/>
                <a:sym typeface="Calibri"/>
              </a:defRPr>
            </a:lvl1pPr>
          </a:lstStyle>
          <a:p>
            <a:pPr>
              <a:defRPr b="0"/>
            </a:pPr>
            <a:r>
              <a:rPr b="1"/>
              <a:t>after 2005</a:t>
            </a:r>
          </a:p>
        </p:txBody>
      </p:sp>
      <p:sp>
        <p:nvSpPr>
          <p:cNvPr id="307" name="Shape 307"/>
          <p:cNvSpPr/>
          <p:nvPr/>
        </p:nvSpPr>
        <p:spPr>
          <a:xfrm>
            <a:off x="6394846" y="4475481"/>
            <a:ext cx="1655764" cy="532708"/>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p>
            <a:pPr defTabSz="914367">
              <a:lnSpc>
                <a:spcPct val="70000"/>
              </a:lnSpc>
              <a:spcBef>
                <a:spcPts val="633"/>
              </a:spcBef>
              <a:defRPr sz="2400" b="0">
                <a:latin typeface="Calibri"/>
                <a:ea typeface="Calibri"/>
                <a:cs typeface="Calibri"/>
                <a:sym typeface="Calibri"/>
              </a:defRPr>
            </a:pPr>
            <a:r>
              <a:rPr sz="1687" b="1"/>
              <a:t>Surgery</a:t>
            </a:r>
          </a:p>
          <a:p>
            <a:pPr defTabSz="914367">
              <a:lnSpc>
                <a:spcPct val="70000"/>
              </a:lnSpc>
              <a:spcBef>
                <a:spcPts val="633"/>
              </a:spcBef>
              <a:defRPr sz="2400" b="0">
                <a:latin typeface="Calibri"/>
                <a:ea typeface="Calibri"/>
                <a:cs typeface="Calibri"/>
                <a:sym typeface="Calibri"/>
              </a:defRPr>
            </a:pPr>
            <a:r>
              <a:rPr sz="1687" b="1"/>
              <a:t>Radiotherapy</a:t>
            </a:r>
          </a:p>
        </p:txBody>
      </p:sp>
      <p:sp>
        <p:nvSpPr>
          <p:cNvPr id="308" name="Shape 308"/>
          <p:cNvSpPr/>
          <p:nvPr/>
        </p:nvSpPr>
        <p:spPr>
          <a:xfrm>
            <a:off x="9300766" y="3950247"/>
            <a:ext cx="1258888" cy="351954"/>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lvl1pPr algn="l" defTabSz="1300480">
              <a:spcBef>
                <a:spcPts val="900"/>
              </a:spcBef>
              <a:defRPr sz="2400">
                <a:latin typeface="Calibri"/>
                <a:ea typeface="Calibri"/>
                <a:cs typeface="Calibri"/>
                <a:sym typeface="Calibri"/>
              </a:defRPr>
            </a:lvl1pPr>
          </a:lstStyle>
          <a:p>
            <a:pPr>
              <a:defRPr b="0"/>
            </a:pPr>
            <a:r>
              <a:rPr sz="1687" b="1"/>
              <a:t>EMR/RFA</a:t>
            </a:r>
          </a:p>
        </p:txBody>
      </p:sp>
      <p:sp>
        <p:nvSpPr>
          <p:cNvPr id="309" name="Shape 309"/>
          <p:cNvSpPr/>
          <p:nvPr/>
        </p:nvSpPr>
        <p:spPr>
          <a:xfrm>
            <a:off x="8112124" y="5095201"/>
            <a:ext cx="1079501" cy="11525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3500"/>
                </a:lnTo>
                <a:lnTo>
                  <a:pt x="18000" y="13500"/>
                </a:lnTo>
                <a:lnTo>
                  <a:pt x="18000" y="16200"/>
                </a:lnTo>
                <a:lnTo>
                  <a:pt x="21600" y="10800"/>
                </a:lnTo>
                <a:lnTo>
                  <a:pt x="18000" y="5400"/>
                </a:lnTo>
                <a:lnTo>
                  <a:pt x="18000" y="8100"/>
                </a:lnTo>
                <a:lnTo>
                  <a:pt x="14400" y="8100"/>
                </a:lnTo>
                <a:lnTo>
                  <a:pt x="14400" y="0"/>
                </a:lnTo>
                <a:close/>
              </a:path>
            </a:pathLst>
          </a:custGeom>
          <a:solidFill>
            <a:srgbClr val="FFFF00"/>
          </a:solidFill>
          <a:ln w="12700">
            <a:solidFill>
              <a:srgbClr val="000000"/>
            </a:solidFill>
          </a:ln>
        </p:spPr>
        <p:txBody>
          <a:bodyPr lIns="45719" tIns="45719" rIns="45719" bIns="45719" anchor="ctr"/>
          <a:lstStyle/>
          <a:p>
            <a:pPr defTabSz="321457">
              <a:defRPr b="0">
                <a:solidFill>
                  <a:srgbClr val="000000"/>
                </a:solidFill>
                <a:latin typeface="Calibri"/>
                <a:ea typeface="Calibri"/>
                <a:cs typeface="Calibri"/>
                <a:sym typeface="Calibri"/>
              </a:defRPr>
            </a:pPr>
            <a:endParaRPr/>
          </a:p>
        </p:txBody>
      </p:sp>
      <p:sp>
        <p:nvSpPr>
          <p:cNvPr id="310" name="Shape 310"/>
          <p:cNvSpPr/>
          <p:nvPr/>
        </p:nvSpPr>
        <p:spPr>
          <a:xfrm>
            <a:off x="9191625" y="5095201"/>
            <a:ext cx="1727201" cy="791368"/>
          </a:xfrm>
          <a:prstGeom prst="rect">
            <a:avLst/>
          </a:prstGeom>
          <a:ln w="12700">
            <a:miter lim="400000"/>
          </a:ln>
          <a:extLst>
            <a:ext uri="{C572A759-6A51-4108-AA02-DFA0A04FC94B}">
              <ma14:wrappingTextBoxFlag xmlns:ma14="http://schemas.microsoft.com/office/mac/drawingml/2011/main" val="1"/>
            </a:ext>
          </a:extLst>
        </p:spPr>
        <p:txBody>
          <a:bodyPr lIns="45719" tIns="45719" rIns="45719" bIns="45719">
            <a:spAutoFit/>
          </a:bodyPr>
          <a:lstStyle/>
          <a:p>
            <a:pPr defTabSz="914367">
              <a:lnSpc>
                <a:spcPct val="70000"/>
              </a:lnSpc>
              <a:spcBef>
                <a:spcPts val="633"/>
              </a:spcBef>
              <a:defRPr sz="2400" b="0">
                <a:latin typeface="Calibri"/>
                <a:ea typeface="Calibri"/>
                <a:cs typeface="Calibri"/>
                <a:sym typeface="Calibri"/>
              </a:defRPr>
            </a:pPr>
            <a:r>
              <a:rPr sz="1687" b="1"/>
              <a:t>Surgery</a:t>
            </a:r>
          </a:p>
          <a:p>
            <a:pPr defTabSz="914367">
              <a:lnSpc>
                <a:spcPct val="70000"/>
              </a:lnSpc>
              <a:spcBef>
                <a:spcPts val="633"/>
              </a:spcBef>
              <a:defRPr sz="2400" b="0">
                <a:latin typeface="Calibri"/>
                <a:ea typeface="Calibri"/>
                <a:cs typeface="Calibri"/>
                <a:sym typeface="Calibri"/>
              </a:defRPr>
            </a:pPr>
            <a:r>
              <a:rPr sz="1687" b="1"/>
              <a:t>Radiotherapy</a:t>
            </a:r>
          </a:p>
          <a:p>
            <a:pPr defTabSz="914367">
              <a:lnSpc>
                <a:spcPct val="70000"/>
              </a:lnSpc>
              <a:spcBef>
                <a:spcPts val="633"/>
              </a:spcBef>
              <a:defRPr sz="2400" b="0">
                <a:latin typeface="Calibri"/>
                <a:ea typeface="Calibri"/>
                <a:cs typeface="Calibri"/>
                <a:sym typeface="Calibri"/>
              </a:defRPr>
            </a:pPr>
            <a:r>
              <a:rPr sz="1687" b="1"/>
              <a:t>Chemo Tx</a:t>
            </a:r>
          </a:p>
        </p:txBody>
      </p:sp>
      <p:sp>
        <p:nvSpPr>
          <p:cNvPr id="311" name="Shape 31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
        <p:nvSpPr>
          <p:cNvPr id="14" name="Shape 305"/>
          <p:cNvSpPr/>
          <p:nvPr/>
        </p:nvSpPr>
        <p:spPr>
          <a:xfrm rot="5400000">
            <a:off x="2704644" y="2171881"/>
            <a:ext cx="473432" cy="145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3500"/>
                </a:lnTo>
                <a:lnTo>
                  <a:pt x="18000" y="13500"/>
                </a:lnTo>
                <a:lnTo>
                  <a:pt x="18000" y="16200"/>
                </a:lnTo>
                <a:lnTo>
                  <a:pt x="21600" y="10800"/>
                </a:lnTo>
                <a:lnTo>
                  <a:pt x="18000" y="5400"/>
                </a:lnTo>
                <a:lnTo>
                  <a:pt x="18000" y="8100"/>
                </a:lnTo>
                <a:lnTo>
                  <a:pt x="14400" y="8100"/>
                </a:lnTo>
                <a:lnTo>
                  <a:pt x="14400" y="0"/>
                </a:lnTo>
                <a:close/>
              </a:path>
            </a:pathLst>
          </a:custGeom>
          <a:solidFill>
            <a:srgbClr val="66FF33"/>
          </a:solidFill>
          <a:ln w="12700">
            <a:solidFill>
              <a:srgbClr val="000000"/>
            </a:solidFill>
          </a:ln>
        </p:spPr>
        <p:txBody>
          <a:bodyPr lIns="45719" tIns="45719" rIns="45719" bIns="45719" anchor="ctr"/>
          <a:lstStyle/>
          <a:p>
            <a:pPr defTabSz="321457">
              <a:defRPr b="0">
                <a:solidFill>
                  <a:srgbClr val="000000"/>
                </a:solidFill>
                <a:latin typeface="Calibri"/>
                <a:ea typeface="Calibri"/>
                <a:cs typeface="Calibri"/>
                <a:sym typeface="Calibri"/>
              </a:defRPr>
            </a:pPr>
            <a:endParaRPr/>
          </a:p>
        </p:txBody>
      </p:sp>
      <p:sp>
        <p:nvSpPr>
          <p:cNvPr id="15" name="Shape 305"/>
          <p:cNvSpPr/>
          <p:nvPr/>
        </p:nvSpPr>
        <p:spPr>
          <a:xfrm rot="5400000">
            <a:off x="2822285" y="4752127"/>
            <a:ext cx="323292" cy="13008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3500"/>
                </a:lnTo>
                <a:lnTo>
                  <a:pt x="18000" y="13500"/>
                </a:lnTo>
                <a:lnTo>
                  <a:pt x="18000" y="16200"/>
                </a:lnTo>
                <a:lnTo>
                  <a:pt x="21600" y="10800"/>
                </a:lnTo>
                <a:lnTo>
                  <a:pt x="18000" y="5400"/>
                </a:lnTo>
                <a:lnTo>
                  <a:pt x="18000" y="8100"/>
                </a:lnTo>
                <a:lnTo>
                  <a:pt x="14400" y="8100"/>
                </a:lnTo>
                <a:lnTo>
                  <a:pt x="14400" y="0"/>
                </a:lnTo>
                <a:close/>
              </a:path>
            </a:pathLst>
          </a:custGeom>
          <a:solidFill>
            <a:srgbClr val="66FF33"/>
          </a:solidFill>
          <a:ln w="12700">
            <a:solidFill>
              <a:srgbClr val="000000"/>
            </a:solidFill>
          </a:ln>
        </p:spPr>
        <p:txBody>
          <a:bodyPr lIns="45719" tIns="45719" rIns="45719" bIns="45719" anchor="ctr"/>
          <a:lstStyle/>
          <a:p>
            <a:pPr defTabSz="321457">
              <a:defRPr b="0">
                <a:solidFill>
                  <a:srgbClr val="000000"/>
                </a:solidFill>
                <a:latin typeface="Calibri"/>
                <a:ea typeface="Calibri"/>
                <a:cs typeface="Calibri"/>
                <a:sym typeface="Calibri"/>
              </a:defRPr>
            </a:pPr>
            <a:endParaRPr/>
          </a:p>
        </p:txBody>
      </p:sp>
      <p:sp>
        <p:nvSpPr>
          <p:cNvPr id="16" name="Shape 305"/>
          <p:cNvSpPr/>
          <p:nvPr/>
        </p:nvSpPr>
        <p:spPr>
          <a:xfrm rot="16200000" flipH="1">
            <a:off x="2831583" y="3146407"/>
            <a:ext cx="290311" cy="12823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3500"/>
                </a:lnTo>
                <a:lnTo>
                  <a:pt x="18000" y="13500"/>
                </a:lnTo>
                <a:lnTo>
                  <a:pt x="18000" y="16200"/>
                </a:lnTo>
                <a:lnTo>
                  <a:pt x="21600" y="10800"/>
                </a:lnTo>
                <a:lnTo>
                  <a:pt x="18000" y="5400"/>
                </a:lnTo>
                <a:lnTo>
                  <a:pt x="18000" y="8100"/>
                </a:lnTo>
                <a:lnTo>
                  <a:pt x="14400" y="8100"/>
                </a:lnTo>
                <a:lnTo>
                  <a:pt x="14400" y="0"/>
                </a:lnTo>
                <a:close/>
              </a:path>
            </a:pathLst>
          </a:custGeom>
          <a:solidFill>
            <a:srgbClr val="66FF33"/>
          </a:solidFill>
          <a:ln w="12700">
            <a:solidFill>
              <a:srgbClr val="000000"/>
            </a:solidFill>
          </a:ln>
        </p:spPr>
        <p:txBody>
          <a:bodyPr lIns="45719" tIns="45719" rIns="45719" bIns="45719" anchor="ctr"/>
          <a:lstStyle/>
          <a:p>
            <a:pPr defTabSz="321457">
              <a:defRPr b="0">
                <a:solidFill>
                  <a:srgbClr val="000000"/>
                </a:solidFill>
                <a:latin typeface="Calibri"/>
                <a:ea typeface="Calibri"/>
                <a:cs typeface="Calibri"/>
                <a:sym typeface="Calibri"/>
              </a:defRPr>
            </a:pPr>
            <a:endParaRPr/>
          </a:p>
        </p:txBody>
      </p:sp>
      <p:sp>
        <p:nvSpPr>
          <p:cNvPr id="17" name="Shape 305"/>
          <p:cNvSpPr/>
          <p:nvPr/>
        </p:nvSpPr>
        <p:spPr>
          <a:xfrm rot="5400000">
            <a:off x="2829550" y="3883367"/>
            <a:ext cx="214313" cy="12823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3500"/>
                </a:lnTo>
                <a:lnTo>
                  <a:pt x="18000" y="13500"/>
                </a:lnTo>
                <a:lnTo>
                  <a:pt x="18000" y="16200"/>
                </a:lnTo>
                <a:lnTo>
                  <a:pt x="21600" y="10800"/>
                </a:lnTo>
                <a:lnTo>
                  <a:pt x="18000" y="5400"/>
                </a:lnTo>
                <a:lnTo>
                  <a:pt x="18000" y="8100"/>
                </a:lnTo>
                <a:lnTo>
                  <a:pt x="14400" y="8100"/>
                </a:lnTo>
                <a:lnTo>
                  <a:pt x="14400" y="0"/>
                </a:lnTo>
                <a:close/>
              </a:path>
            </a:pathLst>
          </a:custGeom>
          <a:solidFill>
            <a:srgbClr val="66FF33"/>
          </a:solidFill>
          <a:ln w="12700">
            <a:solidFill>
              <a:srgbClr val="000000"/>
            </a:solidFill>
          </a:ln>
        </p:spPr>
        <p:txBody>
          <a:bodyPr lIns="45719" tIns="45719" rIns="45719" bIns="45719" anchor="ctr"/>
          <a:lstStyle/>
          <a:p>
            <a:pPr defTabSz="321457">
              <a:defRPr b="0">
                <a:solidFill>
                  <a:srgbClr val="000000"/>
                </a:solidFill>
                <a:latin typeface="Calibri"/>
                <a:ea typeface="Calibri"/>
                <a:cs typeface="Calibri"/>
                <a:sym typeface="Calibri"/>
              </a:defRPr>
            </a:pPr>
            <a:endParaRPr/>
          </a:p>
        </p:txBody>
      </p:sp>
    </p:spTree>
    <p:extLst>
      <p:ext uri="{BB962C8B-B14F-4D97-AF65-F5344CB8AC3E}">
        <p14:creationId xmlns:p14="http://schemas.microsoft.com/office/powerpoint/2010/main" val="333083655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9" name="Line 18"/>
          <p:cNvSpPr>
            <a:spLocks noChangeShapeType="1"/>
          </p:cNvSpPr>
          <p:nvPr/>
        </p:nvSpPr>
        <p:spPr bwMode="auto">
          <a:xfrm>
            <a:off x="3860801" y="3886200"/>
            <a:ext cx="48683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4280" name="Line 16"/>
          <p:cNvSpPr>
            <a:spLocks noChangeShapeType="1"/>
          </p:cNvSpPr>
          <p:nvPr/>
        </p:nvSpPr>
        <p:spPr bwMode="auto">
          <a:xfrm flipH="1">
            <a:off x="8534401" y="2667000"/>
            <a:ext cx="74083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nvGrpSpPr>
          <p:cNvPr id="54281" name="Group 28"/>
          <p:cNvGrpSpPr>
            <a:grpSpLocks/>
          </p:cNvGrpSpPr>
          <p:nvPr/>
        </p:nvGrpSpPr>
        <p:grpSpPr bwMode="auto">
          <a:xfrm>
            <a:off x="4470400" y="152400"/>
            <a:ext cx="3860800" cy="6457950"/>
            <a:chOff x="3733800" y="0"/>
            <a:chExt cx="2895600" cy="6457950"/>
          </a:xfrm>
        </p:grpSpPr>
        <p:pic>
          <p:nvPicPr>
            <p:cNvPr id="54298" name="Picture 2"/>
            <p:cNvPicPr>
              <a:picLocks noChangeAspect="1" noChangeArrowheads="1"/>
            </p:cNvPicPr>
            <p:nvPr/>
          </p:nvPicPr>
          <p:blipFill>
            <a:blip r:embed="rId3">
              <a:lum bright="-38000" contrast="18000"/>
              <a:extLst>
                <a:ext uri="{28A0092B-C50C-407E-A947-70E740481C1C}">
                  <a14:useLocalDpi xmlns:a14="http://schemas.microsoft.com/office/drawing/2010/main" val="0"/>
                </a:ext>
              </a:extLst>
            </a:blip>
            <a:srcRect b="13077"/>
            <a:stretch>
              <a:fillRect/>
            </a:stretch>
          </p:blipFill>
          <p:spPr bwMode="auto">
            <a:xfrm>
              <a:off x="3733800" y="0"/>
              <a:ext cx="2784475"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9" name="Line 19"/>
            <p:cNvSpPr>
              <a:spLocks noChangeShapeType="1"/>
            </p:cNvSpPr>
            <p:nvPr/>
          </p:nvSpPr>
          <p:spPr bwMode="auto">
            <a:xfrm>
              <a:off x="3733800" y="1676400"/>
              <a:ext cx="2895600" cy="0"/>
            </a:xfrm>
            <a:prstGeom prst="line">
              <a:avLst/>
            </a:prstGeom>
            <a:noFill/>
            <a:ln w="38100">
              <a:solidFill>
                <a:schemeClr val="bg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54300" name="Line 20"/>
            <p:cNvSpPr>
              <a:spLocks noChangeShapeType="1"/>
            </p:cNvSpPr>
            <p:nvPr/>
          </p:nvSpPr>
          <p:spPr bwMode="auto">
            <a:xfrm flipV="1">
              <a:off x="3733800" y="914400"/>
              <a:ext cx="2797175" cy="0"/>
            </a:xfrm>
            <a:prstGeom prst="line">
              <a:avLst/>
            </a:prstGeom>
            <a:noFill/>
            <a:ln w="38100">
              <a:solidFill>
                <a:srgbClr val="FFCC00"/>
              </a:solidFill>
              <a:prstDash val="dashDot"/>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54282" name="Text Box 17"/>
          <p:cNvSpPr txBox="1">
            <a:spLocks noChangeArrowheads="1"/>
          </p:cNvSpPr>
          <p:nvPr/>
        </p:nvSpPr>
        <p:spPr bwMode="auto">
          <a:xfrm>
            <a:off x="8636000" y="533400"/>
            <a:ext cx="3352800" cy="307777"/>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latin typeface="Times New Roman" charset="0"/>
                <a:cs typeface="ＭＳ Ｐゴシック" charset="0"/>
              </a:rPr>
              <a:t>Esophageal epithelium ~500µm</a:t>
            </a:r>
          </a:p>
        </p:txBody>
      </p:sp>
      <p:sp>
        <p:nvSpPr>
          <p:cNvPr id="54283" name="Text Box 17"/>
          <p:cNvSpPr txBox="1">
            <a:spLocks noChangeArrowheads="1"/>
          </p:cNvSpPr>
          <p:nvPr/>
        </p:nvSpPr>
        <p:spPr bwMode="auto">
          <a:xfrm>
            <a:off x="9448800" y="1104900"/>
            <a:ext cx="2032000" cy="307777"/>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latin typeface="Times New Roman" charset="0"/>
                <a:cs typeface="ＭＳ Ｐゴシック" charset="0"/>
              </a:rPr>
              <a:t>Lamina Propria</a:t>
            </a:r>
          </a:p>
        </p:txBody>
      </p:sp>
      <p:sp>
        <p:nvSpPr>
          <p:cNvPr id="54284" name="Text Box 17"/>
          <p:cNvSpPr txBox="1">
            <a:spLocks noChangeArrowheads="1"/>
          </p:cNvSpPr>
          <p:nvPr/>
        </p:nvSpPr>
        <p:spPr bwMode="auto">
          <a:xfrm>
            <a:off x="9448800" y="1676401"/>
            <a:ext cx="1422400" cy="52322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latin typeface="Times New Roman" charset="0"/>
                <a:cs typeface="ＭＳ Ｐゴシック" charset="0"/>
              </a:rPr>
              <a:t>Muscularis Mucosae</a:t>
            </a:r>
          </a:p>
        </p:txBody>
      </p:sp>
      <p:sp>
        <p:nvSpPr>
          <p:cNvPr id="54285" name="Text Box 17"/>
          <p:cNvSpPr txBox="1">
            <a:spLocks noChangeArrowheads="1"/>
          </p:cNvSpPr>
          <p:nvPr/>
        </p:nvSpPr>
        <p:spPr bwMode="auto">
          <a:xfrm>
            <a:off x="9448800" y="2514600"/>
            <a:ext cx="1727200" cy="307777"/>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latin typeface="Times New Roman" charset="0"/>
                <a:cs typeface="ＭＳ Ｐゴシック" charset="0"/>
              </a:rPr>
              <a:t>Submucosa</a:t>
            </a:r>
          </a:p>
        </p:txBody>
      </p:sp>
      <p:sp>
        <p:nvSpPr>
          <p:cNvPr id="54286" name="Text Box 17"/>
          <p:cNvSpPr txBox="1">
            <a:spLocks noChangeArrowheads="1"/>
          </p:cNvSpPr>
          <p:nvPr/>
        </p:nvSpPr>
        <p:spPr bwMode="auto">
          <a:xfrm>
            <a:off x="9347200" y="4419600"/>
            <a:ext cx="2235200" cy="307777"/>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latin typeface="Times New Roman" charset="0"/>
                <a:cs typeface="ＭＳ Ｐゴシック" charset="0"/>
              </a:rPr>
              <a:t>Muscularis Propria</a:t>
            </a:r>
          </a:p>
        </p:txBody>
      </p:sp>
      <p:sp>
        <p:nvSpPr>
          <p:cNvPr id="34" name="Right Bracket 33"/>
          <p:cNvSpPr/>
          <p:nvPr/>
        </p:nvSpPr>
        <p:spPr>
          <a:xfrm>
            <a:off x="8229600" y="304800"/>
            <a:ext cx="203200" cy="685800"/>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 name="Right Bracket 34"/>
          <p:cNvSpPr/>
          <p:nvPr/>
        </p:nvSpPr>
        <p:spPr>
          <a:xfrm>
            <a:off x="8229600" y="1066801"/>
            <a:ext cx="203200" cy="639763"/>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 name="Right Bracket 35"/>
          <p:cNvSpPr/>
          <p:nvPr/>
        </p:nvSpPr>
        <p:spPr>
          <a:xfrm>
            <a:off x="8229600" y="1752601"/>
            <a:ext cx="203200" cy="182563"/>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 name="Right Bracket 36"/>
          <p:cNvSpPr/>
          <p:nvPr/>
        </p:nvSpPr>
        <p:spPr>
          <a:xfrm>
            <a:off x="8229600" y="2057401"/>
            <a:ext cx="203200" cy="1279525"/>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 name="Right Bracket 38"/>
          <p:cNvSpPr/>
          <p:nvPr/>
        </p:nvSpPr>
        <p:spPr>
          <a:xfrm>
            <a:off x="8229600" y="3429001"/>
            <a:ext cx="203200" cy="3108325"/>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4292" name="Line 16"/>
          <p:cNvSpPr>
            <a:spLocks noChangeShapeType="1"/>
          </p:cNvSpPr>
          <p:nvPr/>
        </p:nvSpPr>
        <p:spPr bwMode="auto">
          <a:xfrm flipH="1">
            <a:off x="8636000" y="4572000"/>
            <a:ext cx="609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4293" name="Line 16"/>
          <p:cNvSpPr>
            <a:spLocks noChangeShapeType="1"/>
          </p:cNvSpPr>
          <p:nvPr/>
        </p:nvSpPr>
        <p:spPr bwMode="auto">
          <a:xfrm flipH="1">
            <a:off x="8534401" y="1828800"/>
            <a:ext cx="73236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4294" name="Line 16"/>
          <p:cNvSpPr>
            <a:spLocks noChangeShapeType="1"/>
          </p:cNvSpPr>
          <p:nvPr/>
        </p:nvSpPr>
        <p:spPr bwMode="auto">
          <a:xfrm flipH="1">
            <a:off x="8636001" y="1295400"/>
            <a:ext cx="73236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3" name="Right Bracket 42"/>
          <p:cNvSpPr/>
          <p:nvPr/>
        </p:nvSpPr>
        <p:spPr>
          <a:xfrm flipH="1">
            <a:off x="4267200" y="609600"/>
            <a:ext cx="203200" cy="549275"/>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 name="Right Bracket 44"/>
          <p:cNvSpPr/>
          <p:nvPr/>
        </p:nvSpPr>
        <p:spPr>
          <a:xfrm flipH="1">
            <a:off x="4267200" y="1219200"/>
            <a:ext cx="203200" cy="685800"/>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 name="Titel 1"/>
          <p:cNvSpPr>
            <a:spLocks noGrp="1"/>
          </p:cNvSpPr>
          <p:nvPr>
            <p:ph type="title"/>
          </p:nvPr>
        </p:nvSpPr>
        <p:spPr>
          <a:xfrm>
            <a:off x="513976" y="484981"/>
            <a:ext cx="10363200" cy="1468438"/>
          </a:xfrm>
        </p:spPr>
        <p:txBody>
          <a:bodyPr/>
          <a:lstStyle/>
          <a:p>
            <a:r>
              <a:rPr lang="nl-NL" dirty="0" err="1" smtClean="0"/>
              <a:t>Anatomy</a:t>
            </a:r>
            <a:endParaRPr lang="nl-NL" dirty="0"/>
          </a:p>
        </p:txBody>
      </p:sp>
      <p:sp>
        <p:nvSpPr>
          <p:cNvPr id="3" name="Tijdelijke aanduiding voor inhoud 2"/>
          <p:cNvSpPr>
            <a:spLocks noGrp="1"/>
          </p:cNvSpPr>
          <p:nvPr>
            <p:ph idx="1"/>
          </p:nvPr>
        </p:nvSpPr>
        <p:spPr/>
        <p:txBody>
          <a:bodyPr/>
          <a:lstStyle/>
          <a:p>
            <a:endParaRPr lang="nl-NL" dirty="0"/>
          </a:p>
        </p:txBody>
      </p:sp>
    </p:spTree>
    <p:extLst>
      <p:ext uri="{BB962C8B-B14F-4D97-AF65-F5344CB8AC3E}">
        <p14:creationId xmlns:p14="http://schemas.microsoft.com/office/powerpoint/2010/main" val="2005571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edrijvendagCatharina-Ziekenhuis-Sjabloon-Breedbeeld">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Breedbeeld-16-9-sjabloon.pptx" id="{DF1357F9-B3EC-47AF-871B-6121B75E852E}" vid="{A2C9FB9E-3133-4727-9874-E9C486C1AA99}"/>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BedrijvendagCatharina-Ziekenhuis-Sjabloon-Breedbeeld</Template>
  <TotalTime>7981</TotalTime>
  <Words>2513</Words>
  <Application>Microsoft Macintosh PowerPoint</Application>
  <PresentationFormat>Aangepast</PresentationFormat>
  <Paragraphs>531</Paragraphs>
  <Slides>69</Slides>
  <Notes>30</Notes>
  <HiddenSlides>0</HiddenSlides>
  <MMClips>0</MMClips>
  <ScaleCrop>false</ScaleCrop>
  <HeadingPairs>
    <vt:vector size="4" baseType="variant">
      <vt:variant>
        <vt:lpstr>Thema</vt:lpstr>
      </vt:variant>
      <vt:variant>
        <vt:i4>1</vt:i4>
      </vt:variant>
      <vt:variant>
        <vt:lpstr>Diatitels</vt:lpstr>
      </vt:variant>
      <vt:variant>
        <vt:i4>69</vt:i4>
      </vt:variant>
    </vt:vector>
  </HeadingPairs>
  <TitlesOfParts>
    <vt:vector size="70" baseType="lpstr">
      <vt:lpstr>BedrijvendagCatharina-Ziekenhuis-Sjabloon-Breedbeeld</vt:lpstr>
      <vt:lpstr>Doel presentatie</vt:lpstr>
      <vt:lpstr>‘Artificial Intelligence; de toekomst voor de endoscopie?</vt:lpstr>
      <vt:lpstr>Barrett slokdarm</vt:lpstr>
      <vt:lpstr>Barrett  Slokdarm</vt:lpstr>
      <vt:lpstr>Risk factors esophaguscarcinoma</vt:lpstr>
      <vt:lpstr>PowerPoint-presentatie</vt:lpstr>
      <vt:lpstr>“Frame shift” in treatment options</vt:lpstr>
      <vt:lpstr>“Frame shift” in treatment options</vt:lpstr>
      <vt:lpstr>Anatomy</vt:lpstr>
      <vt:lpstr>Malignant progression</vt:lpstr>
      <vt:lpstr>Barrett surveillance endoscopie</vt:lpstr>
      <vt:lpstr>PowerPoint-presentatie</vt:lpstr>
      <vt:lpstr>Surgery vs. Endoscopic Tx</vt:lpstr>
      <vt:lpstr>PowerPoint-presentatie</vt:lpstr>
      <vt:lpstr>PowerPoint-presentatie</vt:lpstr>
      <vt:lpstr>PowerPoint-presentatie</vt:lpstr>
      <vt:lpstr>I-DATE   www.Barrett.nl</vt:lpstr>
      <vt:lpstr>Artificial intelligence</vt:lpstr>
      <vt:lpstr>To Err is Human!</vt:lpstr>
      <vt:lpstr>Detectie van vroege vormen van slokdarmkanker is moeilijk</vt:lpstr>
      <vt:lpstr>PowerPoint-presentatie</vt:lpstr>
      <vt:lpstr>PowerPoint-presentatie</vt:lpstr>
      <vt:lpstr>Artificial intelligence</vt:lpstr>
      <vt:lpstr>Definitie</vt:lpstr>
      <vt:lpstr>PowerPoint-presentatie</vt:lpstr>
      <vt:lpstr>Computer aided detection: How does it work?</vt:lpstr>
      <vt:lpstr>Endoscopic detection of BE neoplasia is challenging</vt:lpstr>
      <vt:lpstr>Choice of the right features is paramount for a succesful algorithm:  oranges and lemons</vt:lpstr>
      <vt:lpstr>How did we quantify our features color and texture?</vt:lpstr>
      <vt:lpstr>How did we quantify our features color and texture?</vt:lpstr>
      <vt:lpstr>For BE neoplasia we have chosen the features  color and texture </vt:lpstr>
      <vt:lpstr>For BE neoplasia we have chosen the features  color and texture </vt:lpstr>
      <vt:lpstr>Early cancer detection in Barrett’s esophagus</vt:lpstr>
      <vt:lpstr>In this feasibility study we used high-quality endoscopic images of BE neoplasia</vt:lpstr>
      <vt:lpstr>PowerPoint-presentatie</vt:lpstr>
      <vt:lpstr>PowerPoint-presentatie</vt:lpstr>
      <vt:lpstr>Machine Learning in Endoscopy </vt:lpstr>
      <vt:lpstr>PowerPoint-presentatie</vt:lpstr>
      <vt:lpstr>PowerPoint-presentatie</vt:lpstr>
      <vt:lpstr>PowerPoint-presentatie</vt:lpstr>
      <vt:lpstr>Quick critical appraisal of CAD studies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How big is the CRC problem in NL?</vt:lpstr>
      <vt:lpstr>PowerPoint-presentatie</vt:lpstr>
      <vt:lpstr>FIT-based CRC screening</vt:lpstr>
      <vt:lpstr>PowerPoint-presentatie</vt:lpstr>
      <vt:lpstr>PowerPoint-presentatie</vt:lpstr>
      <vt:lpstr>PowerPoint-presentatie</vt:lpstr>
      <vt:lpstr>PowerPoint-presentatie</vt:lpstr>
      <vt:lpstr>PowerPoint-presentatie</vt:lpstr>
      <vt:lpstr>PowerPoint-presentatie</vt:lpstr>
      <vt:lpstr>Why classify polyps?</vt:lpstr>
      <vt:lpstr>Improving optical diagnosis of colorectal polyps  using computer-aided diagnosis (CADx)  and the BLI adenoma serrated international classification (BASIC)  versus intuition.</vt:lpstr>
      <vt:lpstr>Background and methods </vt:lpstr>
      <vt:lpstr>Results - BASIC</vt:lpstr>
      <vt:lpstr>Results - CADx</vt:lpstr>
      <vt:lpstr>PowerPoint-presentatie</vt:lpstr>
      <vt:lpstr>PowerPoint-presentatie</vt:lpstr>
      <vt:lpstr>Drawbacks</vt:lpstr>
      <vt:lpstr>PowerPoint-presentatie</vt:lpstr>
      <vt:lpstr>PowerPoint-presentatie</vt:lpstr>
    </vt:vector>
  </TitlesOfParts>
  <Company>Catharina Ziekenhuis Eindhoven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Erik Schoon</dc:creator>
  <cp:keywords>Sjabloon Catharina Ziekenhuis</cp:keywords>
  <cp:lastModifiedBy>Erik Schoon</cp:lastModifiedBy>
  <cp:revision>112</cp:revision>
  <cp:lastPrinted>2018-05-30T12:56:51Z</cp:lastPrinted>
  <dcterms:created xsi:type="dcterms:W3CDTF">2018-06-19T09:00:54Z</dcterms:created>
  <dcterms:modified xsi:type="dcterms:W3CDTF">2021-03-09T20:24:36Z</dcterms:modified>
</cp:coreProperties>
</file>