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257" r:id="rId2"/>
    <p:sldId id="260" r:id="rId3"/>
    <p:sldId id="281" r:id="rId4"/>
    <p:sldId id="261" r:id="rId5"/>
    <p:sldId id="262" r:id="rId6"/>
    <p:sldId id="266" r:id="rId7"/>
    <p:sldId id="289" r:id="rId8"/>
    <p:sldId id="264" r:id="rId9"/>
    <p:sldId id="278" r:id="rId10"/>
    <p:sldId id="275" r:id="rId11"/>
    <p:sldId id="291" r:id="rId12"/>
    <p:sldId id="290" r:id="rId13"/>
    <p:sldId id="273" r:id="rId14"/>
    <p:sldId id="274" r:id="rId15"/>
    <p:sldId id="276" r:id="rId16"/>
    <p:sldId id="287" r:id="rId17"/>
    <p:sldId id="286" r:id="rId18"/>
    <p:sldId id="288" r:id="rId1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-1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300"/>
    <a:srgbClr val="FF9933"/>
    <a:srgbClr val="33CCFF"/>
    <a:srgbClr val="0066FF"/>
    <a:srgbClr val="FF99FF"/>
    <a:srgbClr val="FFCC00"/>
    <a:srgbClr val="00FFFF"/>
    <a:srgbClr val="66FFFF"/>
    <a:srgbClr val="FF99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1" autoAdjust="0"/>
    <p:restoredTop sz="94700" autoAdjust="0"/>
  </p:normalViewPr>
  <p:slideViewPr>
    <p:cSldViewPr showGuides="1">
      <p:cViewPr varScale="1">
        <p:scale>
          <a:sx n="59" d="100"/>
          <a:sy n="59" d="100"/>
        </p:scale>
        <p:origin x="14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CD9E8-942E-4279-9061-ECECF88436ED}" type="datetimeFigureOut">
              <a:rPr lang="nl-NL" smtClean="0"/>
              <a:t>21-9-2013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5D67C-AE06-429F-851E-B23D139930A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244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678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985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985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475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8985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5D67C-AE06-429F-851E-B23D139930A1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6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2EA8F2-CC02-4450-9479-E28621D4319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15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1A660-16AA-411C-A624-AF7D0DD792A2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00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F6F8C-CA28-4334-BAA4-90FBF085369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59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855E-840B-468F-A6DE-F4C3BCD58D3A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7568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2E24-8429-437D-9E3F-A04676EC8404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537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001C8-318C-43FE-9A8E-8684D73ECB9E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68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BF9D0E-A8C0-4098-8CED-967EAB3DFA6C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3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37C3F-D472-4633-987D-843F6A535E35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96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8CCA7-0FA9-4A45-8478-8B8D1B0275A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44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5F50A-24BD-448F-A8D3-5B05732DEA31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62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1E8BB-311F-4BC4-B74E-C6D588981AC8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546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fabrie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A43C77D-C917-4B50-8567-AB060A139AE9}" type="slidenum">
              <a:rPr lang="nl-NL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400">
          <a:solidFill>
            <a:srgbClr val="FF1300"/>
          </a:solidFill>
          <a:latin typeface="Gotham Bold" pitchFamily="-16" charset="0"/>
          <a:ea typeface="ＭＳ Ｐゴシック" pitchFamily="-16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9.png"/><Relationship Id="rId3" Type="http://schemas.openxmlformats.org/officeDocument/2006/relationships/image" Target="../media/image7.wmf"/><Relationship Id="rId7" Type="http://schemas.openxmlformats.org/officeDocument/2006/relationships/image" Target="../media/image14.wmf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image" Target="../media/image20.wmf"/><Relationship Id="rId5" Type="http://schemas.openxmlformats.org/officeDocument/2006/relationships/image" Target="../media/image9.wmf"/><Relationship Id="rId10" Type="http://schemas.openxmlformats.org/officeDocument/2006/relationships/image" Target="../media/image19.wmf"/><Relationship Id="rId4" Type="http://schemas.openxmlformats.org/officeDocument/2006/relationships/image" Target="../media/image8.wmf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.uk/url?sa=i&amp;rct=j&amp;q=&amp;esrc=s&amp;frm=1&amp;source=images&amp;cd=&amp;cad=rja&amp;docid=ucv-Nc2k0g5ZVM&amp;tbnid=0v5wzXWTHhXItM:&amp;ved=0CAUQjRw&amp;url=http://blogs.browardpalmbeach.com/cleanplatecharlie/wtf_is_it/&amp;ei=Scw5UrTbB6iP0AXw5ICYDw&amp;psig=AFQjCNEPM6Jln9iec6w7g9rx1d-a4de1Hg&amp;ust=1379605920893341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35.wmf"/><Relationship Id="rId18" Type="http://schemas.openxmlformats.org/officeDocument/2006/relationships/image" Target="../media/image40.tiff"/><Relationship Id="rId3" Type="http://schemas.openxmlformats.org/officeDocument/2006/relationships/image" Target="../media/image7.wmf"/><Relationship Id="rId7" Type="http://schemas.openxmlformats.org/officeDocument/2006/relationships/image" Target="../media/image14.wmf"/><Relationship Id="rId12" Type="http://schemas.openxmlformats.org/officeDocument/2006/relationships/image" Target="../media/image34.wmf"/><Relationship Id="rId17" Type="http://schemas.openxmlformats.org/officeDocument/2006/relationships/image" Target="../media/image39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wmf"/><Relationship Id="rId11" Type="http://schemas.openxmlformats.org/officeDocument/2006/relationships/image" Target="../media/image20.wmf"/><Relationship Id="rId5" Type="http://schemas.openxmlformats.org/officeDocument/2006/relationships/image" Target="../media/image9.wmf"/><Relationship Id="rId15" Type="http://schemas.openxmlformats.org/officeDocument/2006/relationships/image" Target="../media/image37.wmf"/><Relationship Id="rId10" Type="http://schemas.openxmlformats.org/officeDocument/2006/relationships/image" Target="../media/image19.wmf"/><Relationship Id="rId4" Type="http://schemas.openxmlformats.org/officeDocument/2006/relationships/image" Target="../media/image8.wmf"/><Relationship Id="rId9" Type="http://schemas.openxmlformats.org/officeDocument/2006/relationships/image" Target="../media/image18.wmf"/><Relationship Id="rId1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17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1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12" Type="http://schemas.openxmlformats.org/officeDocument/2006/relationships/image" Target="../media/image1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wmf"/><Relationship Id="rId11" Type="http://schemas.openxmlformats.org/officeDocument/2006/relationships/image" Target="../media/image15.wmf"/><Relationship Id="rId5" Type="http://schemas.openxmlformats.org/officeDocument/2006/relationships/image" Target="../media/image9.wmf"/><Relationship Id="rId15" Type="http://schemas.openxmlformats.org/officeDocument/2006/relationships/image" Target="../media/image26.png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Relationship Id="rId14" Type="http://schemas.openxmlformats.org/officeDocument/2006/relationships/image" Target="../media/image18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1030" descr="molecuu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521" y="2268585"/>
            <a:ext cx="7633593" cy="19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322460" y="557808"/>
            <a:ext cx="8281988" cy="1143000"/>
          </a:xfrm>
          <a:noFill/>
        </p:spPr>
        <p:txBody>
          <a:bodyPr/>
          <a:lstStyle/>
          <a:p>
            <a:pPr algn="ctr"/>
            <a:r>
              <a:rPr lang="nl-NL" sz="3600" b="1" dirty="0"/>
              <a:t>LOCAL CONTROL OF</a:t>
            </a:r>
            <a:br>
              <a:rPr lang="nl-NL" sz="3600" b="1" dirty="0"/>
            </a:br>
            <a:r>
              <a:rPr lang="nl-NL" sz="3600" b="1" dirty="0"/>
              <a:t>STEROID HORMONE </a:t>
            </a:r>
            <a:r>
              <a:rPr lang="nl-NL" sz="3600" b="1" dirty="0" smtClean="0"/>
              <a:t>BIOSYNTHESIS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5058" name="Picture 2" descr="\\tsclient\D\Research\PhD\Proefschrift\Presentatie\verf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-108520" y="3977564"/>
            <a:ext cx="1224136" cy="89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9" name="Picture 3" descr="\\tsclient\D\Research\PhD\Proefschrift\Presentatie\hel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127" y="1728629"/>
            <a:ext cx="794129" cy="148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54" y="5530006"/>
            <a:ext cx="6609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Hans </a:t>
            </a:r>
            <a:r>
              <a:rPr lang="en-GB" sz="1800" dirty="0" err="1" smtClean="0"/>
              <a:t>Hofland</a:t>
            </a:r>
            <a:endParaRPr lang="en-GB" sz="1800" dirty="0" smtClean="0"/>
          </a:p>
          <a:p>
            <a:r>
              <a:rPr lang="en-GB" sz="1800" dirty="0"/>
              <a:t>Steven </a:t>
            </a:r>
            <a:r>
              <a:rPr lang="en-GB" sz="1800" dirty="0" err="1"/>
              <a:t>Hoogendijk</a:t>
            </a:r>
            <a:r>
              <a:rPr lang="en-GB" sz="1800" dirty="0"/>
              <a:t> </a:t>
            </a:r>
            <a:r>
              <a:rPr lang="en-GB" sz="1800" dirty="0" err="1"/>
              <a:t>Prijs</a:t>
            </a:r>
            <a:r>
              <a:rPr lang="en-GB" sz="1800" dirty="0"/>
              <a:t> 2013 </a:t>
            </a:r>
            <a:endParaRPr lang="en-GB" sz="1800" dirty="0" smtClean="0"/>
          </a:p>
          <a:p>
            <a:r>
              <a:rPr lang="en-GB" sz="1800" dirty="0" err="1"/>
              <a:t>Bataafsch</a:t>
            </a:r>
            <a:r>
              <a:rPr lang="en-GB" sz="1800" dirty="0"/>
              <a:t> </a:t>
            </a:r>
            <a:r>
              <a:rPr lang="en-GB" sz="1800" dirty="0" err="1"/>
              <a:t>Genootschap</a:t>
            </a:r>
            <a:r>
              <a:rPr lang="en-GB" sz="1800" dirty="0"/>
              <a:t> der </a:t>
            </a:r>
            <a:r>
              <a:rPr lang="en-GB" sz="1800" dirty="0" err="1"/>
              <a:t>Proefondervindelijke</a:t>
            </a:r>
            <a:r>
              <a:rPr lang="en-GB" sz="1800" dirty="0"/>
              <a:t> </a:t>
            </a:r>
            <a:r>
              <a:rPr lang="en-GB" sz="1800" dirty="0" err="1"/>
              <a:t>Wijsbegeerte</a:t>
            </a:r>
            <a:endParaRPr lang="en-GB" sz="1800" dirty="0"/>
          </a:p>
        </p:txBody>
      </p:sp>
      <p:pic>
        <p:nvPicPr>
          <p:cNvPr id="45061" name="Picture 5" descr="http://www.bataafschgenootschap.nl/html_bataafsch/img/zeg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229200"/>
            <a:ext cx="1547664" cy="15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600"/>
              <a:t>Prostaatkanker</a:t>
            </a: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3995738" y="2924175"/>
            <a:ext cx="3889375" cy="36036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tabLst>
                <a:tab pos="1166813" algn="l"/>
                <a:tab pos="1439863" algn="l"/>
                <a:tab pos="1524000" algn="l"/>
              </a:tabLst>
            </a:pPr>
            <a:r>
              <a:rPr lang="en-US" sz="1800" b="1"/>
              <a:t>Lokale behandeling</a:t>
            </a:r>
            <a:r>
              <a:rPr lang="en-US" sz="1800"/>
              <a:t> (operatie, radiotherapie)</a:t>
            </a:r>
          </a:p>
        </p:txBody>
      </p:sp>
      <p:cxnSp>
        <p:nvCxnSpPr>
          <p:cNvPr id="32775" name="AutoShape 7"/>
          <p:cNvCxnSpPr>
            <a:cxnSpLocks noChangeShapeType="1"/>
            <a:stCxn id="32814" idx="2"/>
            <a:endCxn id="32816" idx="0"/>
          </p:cNvCxnSpPr>
          <p:nvPr/>
        </p:nvCxnSpPr>
        <p:spPr bwMode="auto">
          <a:xfrm>
            <a:off x="2051050" y="3500438"/>
            <a:ext cx="273" cy="2159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95738" y="3789363"/>
            <a:ext cx="2952750" cy="360362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tabLst>
                <a:tab pos="1166813" algn="l"/>
                <a:tab pos="1439863" algn="l"/>
                <a:tab pos="1524000" algn="l"/>
              </a:tabLst>
            </a:pPr>
            <a:r>
              <a:rPr lang="en-US" sz="1800" b="1" dirty="0" err="1" smtClean="0"/>
              <a:t>Hormonale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behandeling</a:t>
            </a:r>
            <a:r>
              <a:rPr lang="en-US" sz="1800" b="1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castratie</a:t>
            </a:r>
            <a:r>
              <a:rPr lang="en-US" sz="1800" dirty="0"/>
              <a:t>)				</a:t>
            </a:r>
          </a:p>
        </p:txBody>
      </p:sp>
      <p:sp>
        <p:nvSpPr>
          <p:cNvPr id="32779" name="AutoShape 11"/>
          <p:cNvSpPr>
            <a:spLocks noChangeArrowheads="1"/>
          </p:cNvSpPr>
          <p:nvPr/>
        </p:nvSpPr>
        <p:spPr bwMode="auto">
          <a:xfrm>
            <a:off x="3995738" y="4508500"/>
            <a:ext cx="1584325" cy="360363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tabLst>
                <a:tab pos="1166813" algn="l"/>
                <a:tab pos="1439863" algn="l"/>
                <a:tab pos="1524000" algn="l"/>
              </a:tabLst>
            </a:pPr>
            <a:r>
              <a:rPr lang="en-US" sz="1800" b="1"/>
              <a:t>Chemotherapie</a:t>
            </a:r>
            <a:r>
              <a:rPr lang="en-US" sz="1800"/>
              <a:t>				</a:t>
            </a:r>
          </a:p>
        </p:txBody>
      </p:sp>
      <p:sp>
        <p:nvSpPr>
          <p:cNvPr id="32812" name="Rectangle 44"/>
          <p:cNvSpPr>
            <a:spLocks noChangeArrowheads="1"/>
          </p:cNvSpPr>
          <p:nvPr/>
        </p:nvSpPr>
        <p:spPr bwMode="auto">
          <a:xfrm>
            <a:off x="395288" y="1341438"/>
            <a:ext cx="79930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2000" dirty="0">
                <a:latin typeface="Gotham Book" pitchFamily="-16" charset="0"/>
              </a:rPr>
              <a:t> Meest voorkomende kanker bij mannen </a:t>
            </a:r>
            <a:endParaRPr lang="nl-NL" sz="2000" dirty="0" smtClean="0">
              <a:latin typeface="Gotham Book" pitchFamily="-16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nl-NL" sz="2000" dirty="0">
                <a:latin typeface="Gotham Book" pitchFamily="-16" charset="0"/>
              </a:rPr>
              <a:t> </a:t>
            </a:r>
            <a:r>
              <a:rPr lang="nl-NL" sz="2000" dirty="0" smtClean="0">
                <a:latin typeface="Gotham Book" pitchFamily="-16" charset="0"/>
              </a:rPr>
              <a:t>Tumorgroei </a:t>
            </a:r>
            <a:r>
              <a:rPr lang="nl-NL" sz="2000" dirty="0">
                <a:latin typeface="Gotham Book" pitchFamily="-16" charset="0"/>
              </a:rPr>
              <a:t>is afhankelijk van </a:t>
            </a:r>
            <a:r>
              <a:rPr lang="nl-NL" sz="2000" dirty="0" smtClean="0">
                <a:latin typeface="Gotham Book" pitchFamily="-16" charset="0"/>
              </a:rPr>
              <a:t>dihydrotestosteron en testosteron</a:t>
            </a:r>
            <a:endParaRPr lang="nl-NL" sz="2000" dirty="0">
              <a:latin typeface="Gotham Book" pitchFamily="-16" charset="0"/>
            </a:endParaRPr>
          </a:p>
        </p:txBody>
      </p:sp>
      <p:sp>
        <p:nvSpPr>
          <p:cNvPr id="32814" name="AutoShape 46"/>
          <p:cNvSpPr>
            <a:spLocks noChangeArrowheads="1"/>
          </p:cNvSpPr>
          <p:nvPr/>
        </p:nvSpPr>
        <p:spPr bwMode="auto">
          <a:xfrm>
            <a:off x="466725" y="2852738"/>
            <a:ext cx="3168650" cy="647700"/>
          </a:xfrm>
          <a:prstGeom prst="roundRect">
            <a:avLst>
              <a:gd name="adj" fmla="val 16667"/>
            </a:avLst>
          </a:prstGeom>
          <a:solidFill>
            <a:srgbClr val="FF1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Lokale prostaatkanker</a:t>
            </a:r>
          </a:p>
        </p:txBody>
      </p:sp>
      <p:sp>
        <p:nvSpPr>
          <p:cNvPr id="32817" name="AutoShape 49"/>
          <p:cNvSpPr>
            <a:spLocks noChangeArrowheads="1"/>
          </p:cNvSpPr>
          <p:nvPr/>
        </p:nvSpPr>
        <p:spPr bwMode="auto">
          <a:xfrm>
            <a:off x="216545" y="4579938"/>
            <a:ext cx="3635375" cy="720725"/>
          </a:xfrm>
          <a:prstGeom prst="roundRect">
            <a:avLst>
              <a:gd name="adj" fmla="val 16667"/>
            </a:avLst>
          </a:prstGeom>
          <a:solidFill>
            <a:srgbClr val="FF1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 dirty="0" smtClean="0">
                <a:solidFill>
                  <a:schemeClr val="bg1"/>
                </a:solidFill>
              </a:rPr>
              <a:t>Castratie-resistente </a:t>
            </a:r>
            <a:endParaRPr lang="nl-NL" sz="2400" dirty="0">
              <a:solidFill>
                <a:schemeClr val="bg1"/>
              </a:solidFill>
            </a:endParaRPr>
          </a:p>
          <a:p>
            <a:pPr algn="ctr"/>
            <a:r>
              <a:rPr lang="nl-NL" sz="2400" dirty="0">
                <a:solidFill>
                  <a:schemeClr val="bg1"/>
                </a:solidFill>
              </a:rPr>
              <a:t>prostaatkanker</a:t>
            </a:r>
          </a:p>
        </p:txBody>
      </p:sp>
      <p:cxnSp>
        <p:nvCxnSpPr>
          <p:cNvPr id="32819" name="AutoShape 51"/>
          <p:cNvCxnSpPr>
            <a:cxnSpLocks noChangeShapeType="1"/>
            <a:stCxn id="32817" idx="2"/>
          </p:cNvCxnSpPr>
          <p:nvPr/>
        </p:nvCxnSpPr>
        <p:spPr bwMode="auto">
          <a:xfrm flipH="1">
            <a:off x="2034232" y="5300663"/>
            <a:ext cx="1" cy="43259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/>
            <a:tailEnd type="diamond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20" name="AutoShape 52"/>
          <p:cNvSpPr>
            <a:spLocks noChangeArrowheads="1"/>
          </p:cNvSpPr>
          <p:nvPr/>
        </p:nvSpPr>
        <p:spPr bwMode="auto">
          <a:xfrm>
            <a:off x="3995738" y="4868863"/>
            <a:ext cx="2087562" cy="360362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tabLst>
                <a:tab pos="1166813" algn="l"/>
                <a:tab pos="1439863" algn="l"/>
                <a:tab pos="1524000" algn="l"/>
              </a:tabLst>
            </a:pPr>
            <a:r>
              <a:rPr lang="en-US" sz="1800" b="1" dirty="0" err="1" smtClean="0"/>
              <a:t>Hormonale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behandeling</a:t>
            </a:r>
            <a:r>
              <a:rPr lang="en-US" sz="1800" b="1" dirty="0"/>
              <a:t>?</a:t>
            </a:r>
            <a:r>
              <a:rPr lang="en-US" sz="1800" dirty="0"/>
              <a:t>				</a:t>
            </a:r>
          </a:p>
        </p:txBody>
      </p:sp>
      <p:cxnSp>
        <p:nvCxnSpPr>
          <p:cNvPr id="6" name="Rechte verbindingslijn met pijl 5"/>
          <p:cNvCxnSpPr/>
          <p:nvPr/>
        </p:nvCxnSpPr>
        <p:spPr bwMode="auto">
          <a:xfrm>
            <a:off x="2051720" y="4258072"/>
            <a:ext cx="0" cy="323056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816" name="AutoShape 48"/>
          <p:cNvSpPr>
            <a:spLocks noChangeArrowheads="1"/>
          </p:cNvSpPr>
          <p:nvPr/>
        </p:nvSpPr>
        <p:spPr bwMode="auto">
          <a:xfrm>
            <a:off x="898798" y="3716338"/>
            <a:ext cx="2305050" cy="576262"/>
          </a:xfrm>
          <a:prstGeom prst="roundRect">
            <a:avLst>
              <a:gd name="adj" fmla="val 16667"/>
            </a:avLst>
          </a:prstGeom>
          <a:solidFill>
            <a:srgbClr val="FF1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Uitzaaiingen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9" grpId="0"/>
      <p:bldP spid="32817" grpId="0" animBg="1"/>
      <p:bldP spid="32820" grpId="0"/>
      <p:bldP spid="328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1598" y="-267654"/>
            <a:ext cx="9433048" cy="7169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699792" y="5744290"/>
            <a:ext cx="2952328" cy="11410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2855216" y="6474822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t</a:t>
            </a:r>
            <a:r>
              <a:rPr lang="en-US" sz="1600" dirty="0" smtClean="0">
                <a:latin typeface="Cambria" panose="02040503050406030204" pitchFamily="18" charset="0"/>
              </a:rPr>
              <a:t>estosterone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4716016" y="6470383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DHT</a:t>
            </a:r>
            <a:endParaRPr lang="en-US" sz="1600" dirty="0">
              <a:latin typeface="Cambria" panose="02040503050406030204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49542"/>
            <a:ext cx="1586419" cy="1192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5749542"/>
            <a:ext cx="1606500" cy="1207850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 bwMode="auto">
          <a:xfrm>
            <a:off x="4073208" y="606112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79912" y="574428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SRD5A1/2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44008" y="54452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androgens</a:t>
            </a:r>
            <a:endParaRPr lang="en-GB" sz="1400" b="1" i="1" dirty="0"/>
          </a:p>
        </p:txBody>
      </p:sp>
      <p:sp>
        <p:nvSpPr>
          <p:cNvPr id="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-27384"/>
            <a:ext cx="8281988" cy="1143000"/>
          </a:xfrm>
          <a:noFill/>
          <a:ln/>
        </p:spPr>
        <p:txBody>
          <a:bodyPr/>
          <a:lstStyle/>
          <a:p>
            <a:pPr algn="r"/>
            <a:r>
              <a:rPr lang="en-US" sz="3200" dirty="0" err="1" smtClean="0"/>
              <a:t>Steroïdogenese</a:t>
            </a:r>
            <a:r>
              <a:rPr lang="en-US" sz="3200" dirty="0" smtClean="0"/>
              <a:t> in </a:t>
            </a:r>
            <a:r>
              <a:rPr lang="en-US" sz="3200" dirty="0" err="1" smtClean="0"/>
              <a:t>prostaatkanker</a:t>
            </a:r>
            <a:endParaRPr lang="en-US" sz="3200" dirty="0"/>
          </a:p>
        </p:txBody>
      </p:sp>
      <p:pic>
        <p:nvPicPr>
          <p:cNvPr id="112" name="Picture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903801" cy="13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3" name="Cilinder 35"/>
          <p:cNvSpPr/>
          <p:nvPr/>
        </p:nvSpPr>
        <p:spPr bwMode="auto">
          <a:xfrm rot="5160611">
            <a:off x="2111710" y="5815133"/>
            <a:ext cx="201213" cy="1005704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14" name="Line 62"/>
          <p:cNvSpPr>
            <a:spLocks noChangeShapeType="1"/>
          </p:cNvSpPr>
          <p:nvPr/>
        </p:nvSpPr>
        <p:spPr bwMode="auto">
          <a:xfrm flipV="1">
            <a:off x="1691680" y="6265689"/>
            <a:ext cx="1120885" cy="8777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3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71598" y="-267654"/>
            <a:ext cx="9433048" cy="7169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699792" y="5744290"/>
            <a:ext cx="2952328" cy="11410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84299" y="123725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1300"/>
                </a:solidFill>
                <a:latin typeface="+mn-lt"/>
              </a:rPr>
              <a:t>CYP11</a:t>
            </a:r>
            <a:r>
              <a:rPr lang="en-US" sz="1200" b="1" dirty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394370" y="887671"/>
            <a:ext cx="1657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holesterol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591791" y="2185120"/>
            <a:ext cx="1531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p</a:t>
            </a:r>
            <a:r>
              <a:rPr lang="en-US" sz="1200" dirty="0" err="1" smtClean="0">
                <a:latin typeface="Cambria" panose="02040503050406030204" pitchFamily="18" charset="0"/>
              </a:rPr>
              <a:t>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4" name="Text Box 76"/>
          <p:cNvSpPr txBox="1">
            <a:spLocks noChangeArrowheads="1"/>
          </p:cNvSpPr>
          <p:nvPr/>
        </p:nvSpPr>
        <p:spPr bwMode="auto">
          <a:xfrm>
            <a:off x="488064" y="3713569"/>
            <a:ext cx="18699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48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844106" y="2185120"/>
            <a:ext cx="1439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p</a:t>
            </a:r>
            <a:r>
              <a:rPr lang="en-US" sz="1200" dirty="0" smtClean="0">
                <a:latin typeface="Cambria" panose="02040503050406030204" pitchFamily="18" charset="0"/>
              </a:rPr>
              <a:t>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6" name="Text Box 78"/>
          <p:cNvSpPr txBox="1">
            <a:spLocks noChangeArrowheads="1"/>
          </p:cNvSpPr>
          <p:nvPr/>
        </p:nvSpPr>
        <p:spPr bwMode="auto">
          <a:xfrm>
            <a:off x="2555776" y="3713569"/>
            <a:ext cx="2089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1" name="Text Box 80"/>
          <p:cNvSpPr txBox="1">
            <a:spLocks noChangeArrowheads="1"/>
          </p:cNvSpPr>
          <p:nvPr/>
        </p:nvSpPr>
        <p:spPr bwMode="auto">
          <a:xfrm>
            <a:off x="2700784" y="5085184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ndrostenedione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39552" y="5096217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DHEA</a:t>
            </a:r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2855216" y="6474822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t</a:t>
            </a:r>
            <a:r>
              <a:rPr lang="en-US" sz="1600" dirty="0" smtClean="0">
                <a:latin typeface="Cambria" panose="02040503050406030204" pitchFamily="18" charset="0"/>
              </a:rPr>
              <a:t>estosterone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4716016" y="6470383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DHT</a:t>
            </a:r>
            <a:endParaRPr lang="en-US" sz="1600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8359" y="1226225"/>
            <a:ext cx="252115" cy="3305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585727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683568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2201000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032688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201000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2032688" y="295113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2201000" y="4982688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2032688" y="4672553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6" name="Straight Arrow Connector 95"/>
          <p:cNvCxnSpPr/>
          <p:nvPr/>
        </p:nvCxnSpPr>
        <p:spPr bwMode="auto">
          <a:xfrm>
            <a:off x="1581609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45"/>
          <p:cNvSpPr txBox="1">
            <a:spLocks noChangeArrowheads="1"/>
          </p:cNvSpPr>
          <p:nvPr/>
        </p:nvSpPr>
        <p:spPr bwMode="auto">
          <a:xfrm>
            <a:off x="717513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" y="195734"/>
            <a:ext cx="2173796" cy="1289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1412776"/>
            <a:ext cx="1711927" cy="1304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1616542" cy="1304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2879891"/>
            <a:ext cx="1807313" cy="1304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79891"/>
            <a:ext cx="1706906" cy="13042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2718"/>
            <a:ext cx="1646663" cy="11926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42718"/>
            <a:ext cx="1546256" cy="12129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49542"/>
            <a:ext cx="1586419" cy="1192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5749542"/>
            <a:ext cx="1606500" cy="1207850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 bwMode="auto">
          <a:xfrm>
            <a:off x="3347864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2483768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347864" y="537321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45"/>
          <p:cNvSpPr txBox="1">
            <a:spLocks noChangeArrowheads="1"/>
          </p:cNvSpPr>
          <p:nvPr/>
        </p:nvSpPr>
        <p:spPr bwMode="auto">
          <a:xfrm>
            <a:off x="2339752" y="5466515"/>
            <a:ext cx="974167" cy="194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4073208" y="606112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79912" y="574428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SRD5A1/2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3351982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2449823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644008" y="54452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androgens</a:t>
            </a:r>
            <a:endParaRPr lang="en-GB" sz="1400" b="1" i="1" dirty="0"/>
          </a:p>
        </p:txBody>
      </p:sp>
      <p:sp>
        <p:nvSpPr>
          <p:cNvPr id="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-27384"/>
            <a:ext cx="8281988" cy="1143000"/>
          </a:xfrm>
          <a:noFill/>
          <a:ln/>
        </p:spPr>
        <p:txBody>
          <a:bodyPr/>
          <a:lstStyle/>
          <a:p>
            <a:pPr algn="r"/>
            <a:r>
              <a:rPr lang="en-US" sz="3200" dirty="0" err="1" smtClean="0"/>
              <a:t>Steroïdogenese</a:t>
            </a:r>
            <a:r>
              <a:rPr lang="en-US" sz="3200" dirty="0" smtClean="0"/>
              <a:t> in </a:t>
            </a:r>
            <a:r>
              <a:rPr lang="en-US" sz="3200" dirty="0" err="1" smtClean="0"/>
              <a:t>prostaatkanker</a:t>
            </a:r>
            <a:endParaRPr lang="en-US" sz="3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732240" y="6381328"/>
            <a:ext cx="2370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Hofland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Res 2010</a:t>
            </a:r>
          </a:p>
          <a:p>
            <a:pPr algn="r"/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Kumagai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Prostate 2013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Picture 6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794" y="2983005"/>
            <a:ext cx="1599398" cy="1382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" name="Cilinder 36"/>
          <p:cNvSpPr/>
          <p:nvPr/>
        </p:nvSpPr>
        <p:spPr bwMode="auto">
          <a:xfrm rot="14720204">
            <a:off x="4641748" y="3616932"/>
            <a:ext cx="197139" cy="1558671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11" name="Line 64"/>
          <p:cNvSpPr>
            <a:spLocks noChangeShapeType="1"/>
          </p:cNvSpPr>
          <p:nvPr/>
        </p:nvSpPr>
        <p:spPr bwMode="auto">
          <a:xfrm flipH="1">
            <a:off x="3851918" y="3981486"/>
            <a:ext cx="1800202" cy="82956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112" name="Picture 6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903801" cy="135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611560" y="5661248"/>
            <a:ext cx="1080959" cy="914400"/>
            <a:chOff x="-2483945" y="5754960"/>
            <a:chExt cx="1080959" cy="914400"/>
          </a:xfrm>
        </p:grpSpPr>
        <p:grpSp>
          <p:nvGrpSpPr>
            <p:cNvPr id="6" name="Group 5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5" name="Oval 4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4" name="Donut 3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-2483945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 smtClean="0">
                  <a:latin typeface="Rockwell" panose="02060603020205020403" pitchFamily="18" charset="0"/>
                </a:rPr>
                <a:t>castratie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93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63" grpId="0"/>
      <p:bldP spid="64" grpId="0"/>
      <p:bldP spid="65" grpId="0"/>
      <p:bldP spid="66" grpId="0"/>
      <p:bldP spid="72" grpId="0"/>
      <p:bldP spid="85" grpId="0"/>
      <p:bldP spid="87" grpId="0"/>
      <p:bldP spid="89" grpId="0"/>
      <p:bldP spid="91" grpId="0"/>
      <p:bldP spid="97" grpId="0"/>
      <p:bldP spid="104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600" dirty="0" err="1"/>
              <a:t>Omzetting</a:t>
            </a:r>
            <a:r>
              <a:rPr lang="en-US" sz="3600" dirty="0"/>
              <a:t> van </a:t>
            </a:r>
            <a:r>
              <a:rPr lang="en-US" sz="3600" dirty="0" err="1"/>
              <a:t>bijniersteroïden</a:t>
            </a:r>
            <a:r>
              <a:rPr lang="en-US" sz="3600" dirty="0"/>
              <a:t> in </a:t>
            </a:r>
            <a:r>
              <a:rPr lang="en-US" sz="3600" dirty="0" err="1"/>
              <a:t>prostaatkanker</a:t>
            </a:r>
            <a:endParaRPr lang="en-US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3890" y="2908300"/>
            <a:ext cx="19390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+mn-lt"/>
                <a:cs typeface="Times New Roman" panose="02020603050405020304" pitchFamily="18" charset="0"/>
              </a:rPr>
              <a:t>Androsteendion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5508079" y="3778250"/>
            <a:ext cx="1800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 err="1">
                <a:latin typeface="+mn-lt"/>
                <a:cs typeface="Times New Roman" panose="02020603050405020304" pitchFamily="18" charset="0"/>
              </a:rPr>
              <a:t>Testosteron</a:t>
            </a:r>
            <a:endParaRPr lang="en-US" sz="18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" name="Picture 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484" y="1196752"/>
            <a:ext cx="1296988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ilinder 20"/>
          <p:cNvSpPr/>
          <p:nvPr/>
        </p:nvSpPr>
        <p:spPr bwMode="auto">
          <a:xfrm rot="13250319">
            <a:off x="7696706" y="1955257"/>
            <a:ext cx="218974" cy="864096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 flipH="1">
            <a:off x="7308304" y="1988841"/>
            <a:ext cx="863251" cy="93610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6898797" y="6525344"/>
            <a:ext cx="2209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Hofland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Cancer Res 2010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73" y="1916832"/>
            <a:ext cx="1835939" cy="144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5184"/>
            <a:ext cx="2029957" cy="1526064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 bwMode="auto">
          <a:xfrm>
            <a:off x="6228184" y="331445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5037993" y="3462923"/>
            <a:ext cx="1118183" cy="18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FF1300"/>
                </a:solidFill>
                <a:latin typeface="+mn-lt"/>
              </a:rPr>
              <a:t>AKR1C3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210840"/>
              </p:ext>
            </p:extLst>
          </p:nvPr>
        </p:nvGraphicFramePr>
        <p:xfrm>
          <a:off x="142267" y="1528474"/>
          <a:ext cx="5077805" cy="413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Prism Project" r:id="rId6" imgW="4068000" imgH="3312000" progId="Prism5.Document">
                  <p:embed/>
                </p:oleObj>
              </mc:Choice>
              <mc:Fallback>
                <p:oleObj name="Prism Project" r:id="rId6" imgW="4068000" imgH="331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267" y="1528474"/>
                        <a:ext cx="5077805" cy="4132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600"/>
              <a:t>Activine stimuleert steroïdomzetting</a:t>
            </a:r>
            <a:br>
              <a:rPr lang="en-US" sz="3600"/>
            </a:br>
            <a:r>
              <a:rPr lang="en-US" sz="3600"/>
              <a:t>in prostaatkanker</a:t>
            </a:r>
            <a:endParaRPr lang="en-US" b="1"/>
          </a:p>
        </p:txBody>
      </p:sp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238071"/>
            <a:ext cx="1296987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8" name="AutoShape 4"/>
          <p:cNvSpPr>
            <a:spLocks noChangeArrowheads="1"/>
          </p:cNvSpPr>
          <p:nvPr/>
        </p:nvSpPr>
        <p:spPr bwMode="auto">
          <a:xfrm>
            <a:off x="827584" y="2060575"/>
            <a:ext cx="4537075" cy="43211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6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eaLnBrk="1" hangingPunct="1"/>
            <a:endParaRPr lang="nl-NL" sz="1800">
              <a:latin typeface="+mn-lt"/>
            </a:endParaRPr>
          </a:p>
        </p:txBody>
      </p:sp>
      <p:sp>
        <p:nvSpPr>
          <p:cNvPr id="31767" name="Text Box 9"/>
          <p:cNvSpPr txBox="1">
            <a:spLocks noChangeArrowheads="1"/>
          </p:cNvSpPr>
          <p:nvPr/>
        </p:nvSpPr>
        <p:spPr bwMode="auto">
          <a:xfrm>
            <a:off x="2355328" y="2492375"/>
            <a:ext cx="2106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Androsteendion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412182" y="3278188"/>
            <a:ext cx="1655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prstDash val="lgDashDot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Testosteron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1773" name="Line 30"/>
          <p:cNvSpPr>
            <a:spLocks noChangeShapeType="1"/>
          </p:cNvSpPr>
          <p:nvPr/>
        </p:nvSpPr>
        <p:spPr bwMode="auto">
          <a:xfrm>
            <a:off x="3347864" y="2924175"/>
            <a:ext cx="0" cy="358775"/>
          </a:xfrm>
          <a:prstGeom prst="line">
            <a:avLst/>
          </a:prstGeom>
          <a:noFill/>
          <a:ln w="762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31776" name="Line 43"/>
          <p:cNvSpPr>
            <a:spLocks noChangeShapeType="1"/>
          </p:cNvSpPr>
          <p:nvPr/>
        </p:nvSpPr>
        <p:spPr bwMode="auto">
          <a:xfrm>
            <a:off x="2711030" y="3067049"/>
            <a:ext cx="1140890" cy="15875"/>
          </a:xfrm>
          <a:prstGeom prst="line">
            <a:avLst/>
          </a:prstGeom>
          <a:noFill/>
          <a:ln w="12700">
            <a:solidFill>
              <a:srgbClr val="4D4D4D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2123902" y="2952750"/>
            <a:ext cx="12239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i="1" dirty="0">
                <a:solidFill>
                  <a:srgbClr val="FF1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AKR1C3</a:t>
            </a:r>
            <a:endParaRPr lang="el-GR" sz="1100" b="1" i="1" dirty="0">
              <a:solidFill>
                <a:srgbClr val="FF1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31831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3372644"/>
            <a:ext cx="833437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10"/>
          <p:cNvSpPr>
            <a:spLocks noChangeArrowheads="1"/>
          </p:cNvSpPr>
          <p:nvPr/>
        </p:nvSpPr>
        <p:spPr bwMode="auto">
          <a:xfrm>
            <a:off x="1187475" y="4797896"/>
            <a:ext cx="1584325" cy="129540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nl-NL" sz="2000" i="1">
              <a:solidFill>
                <a:srgbClr val="0D1F74"/>
              </a:solidFill>
              <a:latin typeface="+mn-lt"/>
            </a:endParaRPr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>
            <a:off x="1474813" y="5302721"/>
            <a:ext cx="1184275" cy="215900"/>
          </a:xfrm>
          <a:custGeom>
            <a:avLst/>
            <a:gdLst>
              <a:gd name="T0" fmla="*/ 0 w 576"/>
              <a:gd name="T1" fmla="*/ 48 h 104"/>
              <a:gd name="T2" fmla="*/ 48 w 576"/>
              <a:gd name="T3" fmla="*/ 96 h 104"/>
              <a:gd name="T4" fmla="*/ 96 w 576"/>
              <a:gd name="T5" fmla="*/ 0 h 104"/>
              <a:gd name="T6" fmla="*/ 144 w 576"/>
              <a:gd name="T7" fmla="*/ 96 h 104"/>
              <a:gd name="T8" fmla="*/ 192 w 576"/>
              <a:gd name="T9" fmla="*/ 0 h 104"/>
              <a:gd name="T10" fmla="*/ 240 w 576"/>
              <a:gd name="T11" fmla="*/ 96 h 104"/>
              <a:gd name="T12" fmla="*/ 288 w 576"/>
              <a:gd name="T13" fmla="*/ 0 h 104"/>
              <a:gd name="T14" fmla="*/ 336 w 576"/>
              <a:gd name="T15" fmla="*/ 96 h 104"/>
              <a:gd name="T16" fmla="*/ 384 w 576"/>
              <a:gd name="T17" fmla="*/ 0 h 104"/>
              <a:gd name="T18" fmla="*/ 432 w 576"/>
              <a:gd name="T19" fmla="*/ 96 h 104"/>
              <a:gd name="T20" fmla="*/ 480 w 576"/>
              <a:gd name="T21" fmla="*/ 0 h 104"/>
              <a:gd name="T22" fmla="*/ 528 w 576"/>
              <a:gd name="T23" fmla="*/ 96 h 104"/>
              <a:gd name="T24" fmla="*/ 576 w 576"/>
              <a:gd name="T25" fmla="*/ 48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104"/>
              <a:gd name="T41" fmla="*/ 576 w 576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104">
                <a:moveTo>
                  <a:pt x="0" y="48"/>
                </a:moveTo>
                <a:cubicBezTo>
                  <a:pt x="16" y="76"/>
                  <a:pt x="32" y="104"/>
                  <a:pt x="48" y="96"/>
                </a:cubicBezTo>
                <a:cubicBezTo>
                  <a:pt x="64" y="88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16" y="96"/>
                  <a:pt x="432" y="96"/>
                </a:cubicBezTo>
                <a:cubicBezTo>
                  <a:pt x="448" y="96"/>
                  <a:pt x="464" y="0"/>
                  <a:pt x="480" y="0"/>
                </a:cubicBezTo>
                <a:cubicBezTo>
                  <a:pt x="496" y="0"/>
                  <a:pt x="512" y="88"/>
                  <a:pt x="528" y="96"/>
                </a:cubicBezTo>
                <a:cubicBezTo>
                  <a:pt x="544" y="104"/>
                  <a:pt x="568" y="56"/>
                  <a:pt x="576" y="4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>
              <a:latin typeface="+mn-lt"/>
            </a:endParaRPr>
          </a:p>
        </p:txBody>
      </p:sp>
      <p:sp>
        <p:nvSpPr>
          <p:cNvPr id="38" name="Tekstvak 37"/>
          <p:cNvSpPr txBox="1"/>
          <p:nvPr/>
        </p:nvSpPr>
        <p:spPr>
          <a:xfrm>
            <a:off x="1331640" y="5543654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smtClean="0">
                <a:solidFill>
                  <a:srgbClr val="FF0000"/>
                </a:solidFill>
                <a:latin typeface="+mn-lt"/>
              </a:rPr>
              <a:t>DNA</a:t>
            </a:r>
            <a:endParaRPr lang="nl-NL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12"/>
          <p:cNvSpPr>
            <a:spLocks/>
          </p:cNvSpPr>
          <p:nvPr/>
        </p:nvSpPr>
        <p:spPr bwMode="auto">
          <a:xfrm>
            <a:off x="1386484" y="5302249"/>
            <a:ext cx="1184275" cy="215900"/>
          </a:xfrm>
          <a:custGeom>
            <a:avLst/>
            <a:gdLst>
              <a:gd name="T0" fmla="*/ 0 w 576"/>
              <a:gd name="T1" fmla="*/ 48 h 104"/>
              <a:gd name="T2" fmla="*/ 48 w 576"/>
              <a:gd name="T3" fmla="*/ 96 h 104"/>
              <a:gd name="T4" fmla="*/ 96 w 576"/>
              <a:gd name="T5" fmla="*/ 0 h 104"/>
              <a:gd name="T6" fmla="*/ 144 w 576"/>
              <a:gd name="T7" fmla="*/ 96 h 104"/>
              <a:gd name="T8" fmla="*/ 192 w 576"/>
              <a:gd name="T9" fmla="*/ 0 h 104"/>
              <a:gd name="T10" fmla="*/ 240 w 576"/>
              <a:gd name="T11" fmla="*/ 96 h 104"/>
              <a:gd name="T12" fmla="*/ 288 w 576"/>
              <a:gd name="T13" fmla="*/ 0 h 104"/>
              <a:gd name="T14" fmla="*/ 336 w 576"/>
              <a:gd name="T15" fmla="*/ 96 h 104"/>
              <a:gd name="T16" fmla="*/ 384 w 576"/>
              <a:gd name="T17" fmla="*/ 0 h 104"/>
              <a:gd name="T18" fmla="*/ 432 w 576"/>
              <a:gd name="T19" fmla="*/ 96 h 104"/>
              <a:gd name="T20" fmla="*/ 480 w 576"/>
              <a:gd name="T21" fmla="*/ 0 h 104"/>
              <a:gd name="T22" fmla="*/ 528 w 576"/>
              <a:gd name="T23" fmla="*/ 96 h 104"/>
              <a:gd name="T24" fmla="*/ 576 w 576"/>
              <a:gd name="T25" fmla="*/ 48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104"/>
              <a:gd name="T41" fmla="*/ 576 w 576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104">
                <a:moveTo>
                  <a:pt x="0" y="48"/>
                </a:moveTo>
                <a:cubicBezTo>
                  <a:pt x="16" y="76"/>
                  <a:pt x="32" y="104"/>
                  <a:pt x="48" y="96"/>
                </a:cubicBezTo>
                <a:cubicBezTo>
                  <a:pt x="64" y="88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16" y="96"/>
                  <a:pt x="432" y="96"/>
                </a:cubicBezTo>
                <a:cubicBezTo>
                  <a:pt x="448" y="96"/>
                  <a:pt x="464" y="0"/>
                  <a:pt x="480" y="0"/>
                </a:cubicBezTo>
                <a:cubicBezTo>
                  <a:pt x="496" y="0"/>
                  <a:pt x="512" y="88"/>
                  <a:pt x="528" y="96"/>
                </a:cubicBezTo>
                <a:cubicBezTo>
                  <a:pt x="544" y="104"/>
                  <a:pt x="568" y="56"/>
                  <a:pt x="576" y="4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>
              <a:latin typeface="+mn-lt"/>
            </a:endParaRPr>
          </a:p>
        </p:txBody>
      </p:sp>
      <p:sp>
        <p:nvSpPr>
          <p:cNvPr id="35" name="Cilinder 34"/>
          <p:cNvSpPr/>
          <p:nvPr/>
        </p:nvSpPr>
        <p:spPr bwMode="auto">
          <a:xfrm>
            <a:off x="5967248" y="1341413"/>
            <a:ext cx="505344" cy="5616623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0" name="Cilinder 39"/>
          <p:cNvSpPr/>
          <p:nvPr/>
        </p:nvSpPr>
        <p:spPr bwMode="auto">
          <a:xfrm rot="4357194">
            <a:off x="6451718" y="1773725"/>
            <a:ext cx="162363" cy="42371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6" charset="-128"/>
            </a:endParaRPr>
          </a:p>
        </p:txBody>
      </p:sp>
      <p:sp>
        <p:nvSpPr>
          <p:cNvPr id="42" name="Cilinder 41"/>
          <p:cNvSpPr/>
          <p:nvPr/>
        </p:nvSpPr>
        <p:spPr bwMode="auto">
          <a:xfrm rot="6378164">
            <a:off x="6387766" y="3686229"/>
            <a:ext cx="312264" cy="601234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6" charset="-128"/>
            </a:endParaRPr>
          </a:p>
        </p:txBody>
      </p:sp>
      <p:sp>
        <p:nvSpPr>
          <p:cNvPr id="43" name="Cilinder 42"/>
          <p:cNvSpPr/>
          <p:nvPr/>
        </p:nvSpPr>
        <p:spPr bwMode="auto">
          <a:xfrm rot="16200000">
            <a:off x="5826872" y="3113010"/>
            <a:ext cx="265428" cy="614932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-16" charset="-128"/>
            </a:endParaRPr>
          </a:p>
        </p:txBody>
      </p:sp>
      <p:sp>
        <p:nvSpPr>
          <p:cNvPr id="11" name="Vrije vorm 10"/>
          <p:cNvSpPr/>
          <p:nvPr/>
        </p:nvSpPr>
        <p:spPr bwMode="auto">
          <a:xfrm>
            <a:off x="4448907" y="1793629"/>
            <a:ext cx="2602523" cy="1572312"/>
          </a:xfrm>
          <a:custGeom>
            <a:avLst/>
            <a:gdLst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448408 w 1820008"/>
              <a:gd name="connsiteY17" fmla="*/ 1063869 h 1345223"/>
              <a:gd name="connsiteX18" fmla="*/ 422031 w 1820008"/>
              <a:gd name="connsiteY18" fmla="*/ 1081454 h 1345223"/>
              <a:gd name="connsiteX19" fmla="*/ 395654 w 1820008"/>
              <a:gd name="connsiteY19" fmla="*/ 1107831 h 1345223"/>
              <a:gd name="connsiteX20" fmla="*/ 360485 w 1820008"/>
              <a:gd name="connsiteY20" fmla="*/ 1134208 h 1345223"/>
              <a:gd name="connsiteX21" fmla="*/ 325315 w 1820008"/>
              <a:gd name="connsiteY21" fmla="*/ 1169377 h 1345223"/>
              <a:gd name="connsiteX22" fmla="*/ 290146 w 1820008"/>
              <a:gd name="connsiteY22" fmla="*/ 1178169 h 1345223"/>
              <a:gd name="connsiteX23" fmla="*/ 237392 w 1820008"/>
              <a:gd name="connsiteY23" fmla="*/ 1204546 h 1345223"/>
              <a:gd name="connsiteX24" fmla="*/ 202223 w 1820008"/>
              <a:gd name="connsiteY24" fmla="*/ 1230923 h 1345223"/>
              <a:gd name="connsiteX25" fmla="*/ 140677 w 1820008"/>
              <a:gd name="connsiteY25" fmla="*/ 1257300 h 1345223"/>
              <a:gd name="connsiteX26" fmla="*/ 70339 w 1820008"/>
              <a:gd name="connsiteY26" fmla="*/ 1301261 h 1345223"/>
              <a:gd name="connsiteX27" fmla="*/ 0 w 1820008"/>
              <a:gd name="connsiteY27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448408 w 1820008"/>
              <a:gd name="connsiteY17" fmla="*/ 1063869 h 1345223"/>
              <a:gd name="connsiteX18" fmla="*/ 395654 w 1820008"/>
              <a:gd name="connsiteY18" fmla="*/ 1107831 h 1345223"/>
              <a:gd name="connsiteX19" fmla="*/ 360485 w 1820008"/>
              <a:gd name="connsiteY19" fmla="*/ 1134208 h 1345223"/>
              <a:gd name="connsiteX20" fmla="*/ 325315 w 1820008"/>
              <a:gd name="connsiteY20" fmla="*/ 1169377 h 1345223"/>
              <a:gd name="connsiteX21" fmla="*/ 290146 w 1820008"/>
              <a:gd name="connsiteY21" fmla="*/ 1178169 h 1345223"/>
              <a:gd name="connsiteX22" fmla="*/ 237392 w 1820008"/>
              <a:gd name="connsiteY22" fmla="*/ 1204546 h 1345223"/>
              <a:gd name="connsiteX23" fmla="*/ 202223 w 1820008"/>
              <a:gd name="connsiteY23" fmla="*/ 1230923 h 1345223"/>
              <a:gd name="connsiteX24" fmla="*/ 140677 w 1820008"/>
              <a:gd name="connsiteY24" fmla="*/ 1257300 h 1345223"/>
              <a:gd name="connsiteX25" fmla="*/ 70339 w 1820008"/>
              <a:gd name="connsiteY25" fmla="*/ 1301261 h 1345223"/>
              <a:gd name="connsiteX26" fmla="*/ 0 w 1820008"/>
              <a:gd name="connsiteY26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95654 w 1820008"/>
              <a:gd name="connsiteY17" fmla="*/ 1107831 h 1345223"/>
              <a:gd name="connsiteX18" fmla="*/ 360485 w 1820008"/>
              <a:gd name="connsiteY18" fmla="*/ 1134208 h 1345223"/>
              <a:gd name="connsiteX19" fmla="*/ 325315 w 1820008"/>
              <a:gd name="connsiteY19" fmla="*/ 1169377 h 1345223"/>
              <a:gd name="connsiteX20" fmla="*/ 290146 w 1820008"/>
              <a:gd name="connsiteY20" fmla="*/ 1178169 h 1345223"/>
              <a:gd name="connsiteX21" fmla="*/ 237392 w 1820008"/>
              <a:gd name="connsiteY21" fmla="*/ 1204546 h 1345223"/>
              <a:gd name="connsiteX22" fmla="*/ 202223 w 1820008"/>
              <a:gd name="connsiteY22" fmla="*/ 1230923 h 1345223"/>
              <a:gd name="connsiteX23" fmla="*/ 140677 w 1820008"/>
              <a:gd name="connsiteY23" fmla="*/ 1257300 h 1345223"/>
              <a:gd name="connsiteX24" fmla="*/ 70339 w 1820008"/>
              <a:gd name="connsiteY24" fmla="*/ 1301261 h 1345223"/>
              <a:gd name="connsiteX25" fmla="*/ 0 w 1820008"/>
              <a:gd name="connsiteY25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60485 w 1820008"/>
              <a:gd name="connsiteY17" fmla="*/ 1134208 h 1345223"/>
              <a:gd name="connsiteX18" fmla="*/ 325315 w 1820008"/>
              <a:gd name="connsiteY18" fmla="*/ 1169377 h 1345223"/>
              <a:gd name="connsiteX19" fmla="*/ 290146 w 1820008"/>
              <a:gd name="connsiteY19" fmla="*/ 1178169 h 1345223"/>
              <a:gd name="connsiteX20" fmla="*/ 237392 w 1820008"/>
              <a:gd name="connsiteY20" fmla="*/ 1204546 h 1345223"/>
              <a:gd name="connsiteX21" fmla="*/ 202223 w 1820008"/>
              <a:gd name="connsiteY21" fmla="*/ 1230923 h 1345223"/>
              <a:gd name="connsiteX22" fmla="*/ 140677 w 1820008"/>
              <a:gd name="connsiteY22" fmla="*/ 1257300 h 1345223"/>
              <a:gd name="connsiteX23" fmla="*/ 70339 w 1820008"/>
              <a:gd name="connsiteY23" fmla="*/ 1301261 h 1345223"/>
              <a:gd name="connsiteX24" fmla="*/ 0 w 1820008"/>
              <a:gd name="connsiteY2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38554 w 1820008"/>
              <a:gd name="connsiteY13" fmla="*/ 1063870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60485 w 1820008"/>
              <a:gd name="connsiteY17" fmla="*/ 1134208 h 1345223"/>
              <a:gd name="connsiteX18" fmla="*/ 325315 w 1820008"/>
              <a:gd name="connsiteY18" fmla="*/ 1169377 h 1345223"/>
              <a:gd name="connsiteX19" fmla="*/ 290146 w 1820008"/>
              <a:gd name="connsiteY19" fmla="*/ 1178169 h 1345223"/>
              <a:gd name="connsiteX20" fmla="*/ 237392 w 1820008"/>
              <a:gd name="connsiteY20" fmla="*/ 1204546 h 1345223"/>
              <a:gd name="connsiteX21" fmla="*/ 202223 w 1820008"/>
              <a:gd name="connsiteY21" fmla="*/ 1230923 h 1345223"/>
              <a:gd name="connsiteX22" fmla="*/ 140677 w 1820008"/>
              <a:gd name="connsiteY22" fmla="*/ 1257300 h 1345223"/>
              <a:gd name="connsiteX23" fmla="*/ 70339 w 1820008"/>
              <a:gd name="connsiteY23" fmla="*/ 1301261 h 1345223"/>
              <a:gd name="connsiteX24" fmla="*/ 0 w 1820008"/>
              <a:gd name="connsiteY2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501162 w 1820008"/>
              <a:gd name="connsiteY15" fmla="*/ 1019908 h 1345223"/>
              <a:gd name="connsiteX16" fmla="*/ 360485 w 1820008"/>
              <a:gd name="connsiteY16" fmla="*/ 1134208 h 1345223"/>
              <a:gd name="connsiteX17" fmla="*/ 325315 w 1820008"/>
              <a:gd name="connsiteY17" fmla="*/ 1169377 h 1345223"/>
              <a:gd name="connsiteX18" fmla="*/ 290146 w 1820008"/>
              <a:gd name="connsiteY18" fmla="*/ 1178169 h 1345223"/>
              <a:gd name="connsiteX19" fmla="*/ 237392 w 1820008"/>
              <a:gd name="connsiteY19" fmla="*/ 1204546 h 1345223"/>
              <a:gd name="connsiteX20" fmla="*/ 202223 w 1820008"/>
              <a:gd name="connsiteY20" fmla="*/ 1230923 h 1345223"/>
              <a:gd name="connsiteX21" fmla="*/ 140677 w 1820008"/>
              <a:gd name="connsiteY21" fmla="*/ 1257300 h 1345223"/>
              <a:gd name="connsiteX22" fmla="*/ 70339 w 1820008"/>
              <a:gd name="connsiteY22" fmla="*/ 1301261 h 1345223"/>
              <a:gd name="connsiteX23" fmla="*/ 0 w 1820008"/>
              <a:gd name="connsiteY23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90146 w 1820008"/>
              <a:gd name="connsiteY17" fmla="*/ 1178169 h 1345223"/>
              <a:gd name="connsiteX18" fmla="*/ 237392 w 1820008"/>
              <a:gd name="connsiteY18" fmla="*/ 1204546 h 1345223"/>
              <a:gd name="connsiteX19" fmla="*/ 202223 w 1820008"/>
              <a:gd name="connsiteY19" fmla="*/ 1230923 h 1345223"/>
              <a:gd name="connsiteX20" fmla="*/ 140677 w 1820008"/>
              <a:gd name="connsiteY20" fmla="*/ 1257300 h 1345223"/>
              <a:gd name="connsiteX21" fmla="*/ 70339 w 1820008"/>
              <a:gd name="connsiteY21" fmla="*/ 1301261 h 1345223"/>
              <a:gd name="connsiteX22" fmla="*/ 0 w 1820008"/>
              <a:gd name="connsiteY22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90146 w 1820008"/>
              <a:gd name="connsiteY17" fmla="*/ 1178169 h 1345223"/>
              <a:gd name="connsiteX18" fmla="*/ 237392 w 1820008"/>
              <a:gd name="connsiteY18" fmla="*/ 1204546 h 1345223"/>
              <a:gd name="connsiteX19" fmla="*/ 140677 w 1820008"/>
              <a:gd name="connsiteY19" fmla="*/ 1257300 h 1345223"/>
              <a:gd name="connsiteX20" fmla="*/ 70339 w 1820008"/>
              <a:gd name="connsiteY20" fmla="*/ 1301261 h 1345223"/>
              <a:gd name="connsiteX21" fmla="*/ 0 w 1820008"/>
              <a:gd name="connsiteY21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37392 w 1820008"/>
              <a:gd name="connsiteY17" fmla="*/ 1204546 h 1345223"/>
              <a:gd name="connsiteX18" fmla="*/ 140677 w 1820008"/>
              <a:gd name="connsiteY18" fmla="*/ 1257300 h 1345223"/>
              <a:gd name="connsiteX19" fmla="*/ 70339 w 1820008"/>
              <a:gd name="connsiteY19" fmla="*/ 1301261 h 1345223"/>
              <a:gd name="connsiteX20" fmla="*/ 0 w 1820008"/>
              <a:gd name="connsiteY20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237392 w 1820008"/>
              <a:gd name="connsiteY16" fmla="*/ 1204546 h 1345223"/>
              <a:gd name="connsiteX17" fmla="*/ 140677 w 1820008"/>
              <a:gd name="connsiteY17" fmla="*/ 1257300 h 1345223"/>
              <a:gd name="connsiteX18" fmla="*/ 70339 w 1820008"/>
              <a:gd name="connsiteY18" fmla="*/ 1301261 h 1345223"/>
              <a:gd name="connsiteX19" fmla="*/ 0 w 1820008"/>
              <a:gd name="connsiteY19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237392 w 1820008"/>
              <a:gd name="connsiteY15" fmla="*/ 1204546 h 1345223"/>
              <a:gd name="connsiteX16" fmla="*/ 140677 w 1820008"/>
              <a:gd name="connsiteY16" fmla="*/ 1257300 h 1345223"/>
              <a:gd name="connsiteX17" fmla="*/ 70339 w 1820008"/>
              <a:gd name="connsiteY17" fmla="*/ 1301261 h 1345223"/>
              <a:gd name="connsiteX18" fmla="*/ 0 w 1820008"/>
              <a:gd name="connsiteY18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237392 w 1820008"/>
              <a:gd name="connsiteY15" fmla="*/ 1204546 h 1345223"/>
              <a:gd name="connsiteX16" fmla="*/ 70339 w 1820008"/>
              <a:gd name="connsiteY16" fmla="*/ 1301261 h 1345223"/>
              <a:gd name="connsiteX17" fmla="*/ 0 w 1820008"/>
              <a:gd name="connsiteY17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879231 w 1820008"/>
              <a:gd name="connsiteY9" fmla="*/ 729761 h 1345223"/>
              <a:gd name="connsiteX10" fmla="*/ 817685 w 1820008"/>
              <a:gd name="connsiteY10" fmla="*/ 773723 h 1345223"/>
              <a:gd name="connsiteX11" fmla="*/ 764931 w 1820008"/>
              <a:gd name="connsiteY11" fmla="*/ 808892 h 1345223"/>
              <a:gd name="connsiteX12" fmla="*/ 615462 w 1820008"/>
              <a:gd name="connsiteY12" fmla="*/ 914400 h 1345223"/>
              <a:gd name="connsiteX13" fmla="*/ 527539 w 1820008"/>
              <a:gd name="connsiteY13" fmla="*/ 993531 h 1345223"/>
              <a:gd name="connsiteX14" fmla="*/ 237392 w 1820008"/>
              <a:gd name="connsiteY14" fmla="*/ 1204546 h 1345223"/>
              <a:gd name="connsiteX15" fmla="*/ 70339 w 1820008"/>
              <a:gd name="connsiteY15" fmla="*/ 1301261 h 1345223"/>
              <a:gd name="connsiteX16" fmla="*/ 0 w 1820008"/>
              <a:gd name="connsiteY16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817685 w 1820008"/>
              <a:gd name="connsiteY9" fmla="*/ 773723 h 1345223"/>
              <a:gd name="connsiteX10" fmla="*/ 764931 w 1820008"/>
              <a:gd name="connsiteY10" fmla="*/ 808892 h 1345223"/>
              <a:gd name="connsiteX11" fmla="*/ 615462 w 1820008"/>
              <a:gd name="connsiteY11" fmla="*/ 914400 h 1345223"/>
              <a:gd name="connsiteX12" fmla="*/ 527539 w 1820008"/>
              <a:gd name="connsiteY12" fmla="*/ 993531 h 1345223"/>
              <a:gd name="connsiteX13" fmla="*/ 237392 w 1820008"/>
              <a:gd name="connsiteY13" fmla="*/ 1204546 h 1345223"/>
              <a:gd name="connsiteX14" fmla="*/ 70339 w 1820008"/>
              <a:gd name="connsiteY14" fmla="*/ 1301261 h 1345223"/>
              <a:gd name="connsiteX15" fmla="*/ 0 w 1820008"/>
              <a:gd name="connsiteY15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817685 w 1820008"/>
              <a:gd name="connsiteY8" fmla="*/ 773723 h 1345223"/>
              <a:gd name="connsiteX9" fmla="*/ 764931 w 1820008"/>
              <a:gd name="connsiteY9" fmla="*/ 808892 h 1345223"/>
              <a:gd name="connsiteX10" fmla="*/ 615462 w 1820008"/>
              <a:gd name="connsiteY10" fmla="*/ 914400 h 1345223"/>
              <a:gd name="connsiteX11" fmla="*/ 527539 w 1820008"/>
              <a:gd name="connsiteY11" fmla="*/ 993531 h 1345223"/>
              <a:gd name="connsiteX12" fmla="*/ 237392 w 1820008"/>
              <a:gd name="connsiteY12" fmla="*/ 1204546 h 1345223"/>
              <a:gd name="connsiteX13" fmla="*/ 70339 w 1820008"/>
              <a:gd name="connsiteY13" fmla="*/ 1301261 h 1345223"/>
              <a:gd name="connsiteX14" fmla="*/ 0 w 1820008"/>
              <a:gd name="connsiteY1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817685 w 1820008"/>
              <a:gd name="connsiteY7" fmla="*/ 773723 h 1345223"/>
              <a:gd name="connsiteX8" fmla="*/ 764931 w 1820008"/>
              <a:gd name="connsiteY8" fmla="*/ 808892 h 1345223"/>
              <a:gd name="connsiteX9" fmla="*/ 615462 w 1820008"/>
              <a:gd name="connsiteY9" fmla="*/ 914400 h 1345223"/>
              <a:gd name="connsiteX10" fmla="*/ 527539 w 1820008"/>
              <a:gd name="connsiteY10" fmla="*/ 993531 h 1345223"/>
              <a:gd name="connsiteX11" fmla="*/ 237392 w 1820008"/>
              <a:gd name="connsiteY11" fmla="*/ 1204546 h 1345223"/>
              <a:gd name="connsiteX12" fmla="*/ 70339 w 1820008"/>
              <a:gd name="connsiteY12" fmla="*/ 1301261 h 1345223"/>
              <a:gd name="connsiteX13" fmla="*/ 0 w 1820008"/>
              <a:gd name="connsiteY13" fmla="*/ 1345223 h 1345223"/>
              <a:gd name="connsiteX0" fmla="*/ 1820008 w 1820008"/>
              <a:gd name="connsiteY0" fmla="*/ 564 h 1345787"/>
              <a:gd name="connsiteX1" fmla="*/ 1776046 w 1820008"/>
              <a:gd name="connsiteY1" fmla="*/ 9356 h 1345787"/>
              <a:gd name="connsiteX2" fmla="*/ 1661746 w 1820008"/>
              <a:gd name="connsiteY2" fmla="*/ 97279 h 1345787"/>
              <a:gd name="connsiteX3" fmla="*/ 1494692 w 1820008"/>
              <a:gd name="connsiteY3" fmla="*/ 246749 h 1345787"/>
              <a:gd name="connsiteX4" fmla="*/ 1178169 w 1820008"/>
              <a:gd name="connsiteY4" fmla="*/ 484141 h 1345787"/>
              <a:gd name="connsiteX5" fmla="*/ 1072662 w 1820008"/>
              <a:gd name="connsiteY5" fmla="*/ 563272 h 1345787"/>
              <a:gd name="connsiteX6" fmla="*/ 817685 w 1820008"/>
              <a:gd name="connsiteY6" fmla="*/ 774287 h 1345787"/>
              <a:gd name="connsiteX7" fmla="*/ 764931 w 1820008"/>
              <a:gd name="connsiteY7" fmla="*/ 809456 h 1345787"/>
              <a:gd name="connsiteX8" fmla="*/ 615462 w 1820008"/>
              <a:gd name="connsiteY8" fmla="*/ 914964 h 1345787"/>
              <a:gd name="connsiteX9" fmla="*/ 527539 w 1820008"/>
              <a:gd name="connsiteY9" fmla="*/ 994095 h 1345787"/>
              <a:gd name="connsiteX10" fmla="*/ 237392 w 1820008"/>
              <a:gd name="connsiteY10" fmla="*/ 1205110 h 1345787"/>
              <a:gd name="connsiteX11" fmla="*/ 70339 w 1820008"/>
              <a:gd name="connsiteY11" fmla="*/ 1301825 h 1345787"/>
              <a:gd name="connsiteX12" fmla="*/ 0 w 1820008"/>
              <a:gd name="connsiteY12" fmla="*/ 1345787 h 1345787"/>
              <a:gd name="connsiteX0" fmla="*/ 1820008 w 1820008"/>
              <a:gd name="connsiteY0" fmla="*/ 0 h 1345223"/>
              <a:gd name="connsiteX1" fmla="*/ 1661746 w 1820008"/>
              <a:gd name="connsiteY1" fmla="*/ 96715 h 1345223"/>
              <a:gd name="connsiteX2" fmla="*/ 1494692 w 1820008"/>
              <a:gd name="connsiteY2" fmla="*/ 246185 h 1345223"/>
              <a:gd name="connsiteX3" fmla="*/ 1178169 w 1820008"/>
              <a:gd name="connsiteY3" fmla="*/ 483577 h 1345223"/>
              <a:gd name="connsiteX4" fmla="*/ 1072662 w 1820008"/>
              <a:gd name="connsiteY4" fmla="*/ 562708 h 1345223"/>
              <a:gd name="connsiteX5" fmla="*/ 817685 w 1820008"/>
              <a:gd name="connsiteY5" fmla="*/ 773723 h 1345223"/>
              <a:gd name="connsiteX6" fmla="*/ 764931 w 1820008"/>
              <a:gd name="connsiteY6" fmla="*/ 808892 h 1345223"/>
              <a:gd name="connsiteX7" fmla="*/ 615462 w 1820008"/>
              <a:gd name="connsiteY7" fmla="*/ 914400 h 1345223"/>
              <a:gd name="connsiteX8" fmla="*/ 527539 w 1820008"/>
              <a:gd name="connsiteY8" fmla="*/ 993531 h 1345223"/>
              <a:gd name="connsiteX9" fmla="*/ 237392 w 1820008"/>
              <a:gd name="connsiteY9" fmla="*/ 1204546 h 1345223"/>
              <a:gd name="connsiteX10" fmla="*/ 70339 w 1820008"/>
              <a:gd name="connsiteY10" fmla="*/ 1301261 h 1345223"/>
              <a:gd name="connsiteX11" fmla="*/ 0 w 1820008"/>
              <a:gd name="connsiteY11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615462 w 1820008"/>
              <a:gd name="connsiteY6" fmla="*/ 914400 h 1345223"/>
              <a:gd name="connsiteX7" fmla="*/ 527539 w 1820008"/>
              <a:gd name="connsiteY7" fmla="*/ 993531 h 1345223"/>
              <a:gd name="connsiteX8" fmla="*/ 237392 w 1820008"/>
              <a:gd name="connsiteY8" fmla="*/ 1204546 h 1345223"/>
              <a:gd name="connsiteX9" fmla="*/ 70339 w 1820008"/>
              <a:gd name="connsiteY9" fmla="*/ 1301261 h 1345223"/>
              <a:gd name="connsiteX10" fmla="*/ 0 w 1820008"/>
              <a:gd name="connsiteY10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527539 w 1820008"/>
              <a:gd name="connsiteY6" fmla="*/ 993531 h 1345223"/>
              <a:gd name="connsiteX7" fmla="*/ 237392 w 1820008"/>
              <a:gd name="connsiteY7" fmla="*/ 1204546 h 1345223"/>
              <a:gd name="connsiteX8" fmla="*/ 70339 w 1820008"/>
              <a:gd name="connsiteY8" fmla="*/ 1301261 h 1345223"/>
              <a:gd name="connsiteX9" fmla="*/ 0 w 1820008"/>
              <a:gd name="connsiteY9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527539 w 1820008"/>
              <a:gd name="connsiteY6" fmla="*/ 993531 h 1345223"/>
              <a:gd name="connsiteX7" fmla="*/ 237392 w 1820008"/>
              <a:gd name="connsiteY7" fmla="*/ 1204546 h 1345223"/>
              <a:gd name="connsiteX8" fmla="*/ 0 w 1820008"/>
              <a:gd name="connsiteY8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527539 w 1820008"/>
              <a:gd name="connsiteY5" fmla="*/ 993531 h 1345223"/>
              <a:gd name="connsiteX6" fmla="*/ 237392 w 1820008"/>
              <a:gd name="connsiteY6" fmla="*/ 1204546 h 1345223"/>
              <a:gd name="connsiteX7" fmla="*/ 0 w 1820008"/>
              <a:gd name="connsiteY7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072662 w 1820008"/>
              <a:gd name="connsiteY2" fmla="*/ 562708 h 1345223"/>
              <a:gd name="connsiteX3" fmla="*/ 817685 w 1820008"/>
              <a:gd name="connsiteY3" fmla="*/ 773723 h 1345223"/>
              <a:gd name="connsiteX4" fmla="*/ 527539 w 1820008"/>
              <a:gd name="connsiteY4" fmla="*/ 993531 h 1345223"/>
              <a:gd name="connsiteX5" fmla="*/ 237392 w 1820008"/>
              <a:gd name="connsiteY5" fmla="*/ 1204546 h 1345223"/>
              <a:gd name="connsiteX6" fmla="*/ 0 w 1820008"/>
              <a:gd name="connsiteY6" fmla="*/ 1345223 h 1345223"/>
              <a:gd name="connsiteX0" fmla="*/ 1934308 w 1934308"/>
              <a:gd name="connsiteY0" fmla="*/ 0 h 1635370"/>
              <a:gd name="connsiteX1" fmla="*/ 1494692 w 1934308"/>
              <a:gd name="connsiteY1" fmla="*/ 536332 h 1635370"/>
              <a:gd name="connsiteX2" fmla="*/ 1072662 w 1934308"/>
              <a:gd name="connsiteY2" fmla="*/ 852855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72662 w 1934308"/>
              <a:gd name="connsiteY2" fmla="*/ 852855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703385 w 1934308"/>
              <a:gd name="connsiteY4" fmla="*/ 1617786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703385 w 1934308"/>
              <a:gd name="connsiteY4" fmla="*/ 1617786 h 1635370"/>
              <a:gd name="connsiteX5" fmla="*/ 167054 w 1934308"/>
              <a:gd name="connsiteY5" fmla="*/ 1512278 h 1635370"/>
              <a:gd name="connsiteX6" fmla="*/ 0 w 1934308"/>
              <a:gd name="connsiteY6" fmla="*/ 1635370 h 1635370"/>
              <a:gd name="connsiteX0" fmla="*/ 2602523 w 2602523"/>
              <a:gd name="connsiteY0" fmla="*/ 0 h 1634303"/>
              <a:gd name="connsiteX1" fmla="*/ 2048607 w 2602523"/>
              <a:gd name="connsiteY1" fmla="*/ 237393 h 1634303"/>
              <a:gd name="connsiteX2" fmla="*/ 1767254 w 2602523"/>
              <a:gd name="connsiteY2" fmla="*/ 580294 h 1634303"/>
              <a:gd name="connsiteX3" fmla="*/ 1740877 w 2602523"/>
              <a:gd name="connsiteY3" fmla="*/ 1257300 h 1634303"/>
              <a:gd name="connsiteX4" fmla="*/ 1371600 w 2602523"/>
              <a:gd name="connsiteY4" fmla="*/ 1617786 h 1634303"/>
              <a:gd name="connsiteX5" fmla="*/ 835269 w 2602523"/>
              <a:gd name="connsiteY5" fmla="*/ 1512278 h 1634303"/>
              <a:gd name="connsiteX6" fmla="*/ 0 w 2602523"/>
              <a:gd name="connsiteY6" fmla="*/ 975947 h 1634303"/>
              <a:gd name="connsiteX0" fmla="*/ 2602523 w 2602523"/>
              <a:gd name="connsiteY0" fmla="*/ 0 h 1628969"/>
              <a:gd name="connsiteX1" fmla="*/ 2048607 w 2602523"/>
              <a:gd name="connsiteY1" fmla="*/ 237393 h 1628969"/>
              <a:gd name="connsiteX2" fmla="*/ 1767254 w 2602523"/>
              <a:gd name="connsiteY2" fmla="*/ 580294 h 1628969"/>
              <a:gd name="connsiteX3" fmla="*/ 1740877 w 2602523"/>
              <a:gd name="connsiteY3" fmla="*/ 1257300 h 1628969"/>
              <a:gd name="connsiteX4" fmla="*/ 1371600 w 2602523"/>
              <a:gd name="connsiteY4" fmla="*/ 1617786 h 1628969"/>
              <a:gd name="connsiteX5" fmla="*/ 756139 w 2602523"/>
              <a:gd name="connsiteY5" fmla="*/ 1485901 h 1628969"/>
              <a:gd name="connsiteX6" fmla="*/ 0 w 2602523"/>
              <a:gd name="connsiteY6" fmla="*/ 975947 h 1628969"/>
              <a:gd name="connsiteX0" fmla="*/ 2602523 w 2602523"/>
              <a:gd name="connsiteY0" fmla="*/ 0 h 1583338"/>
              <a:gd name="connsiteX1" fmla="*/ 2048607 w 2602523"/>
              <a:gd name="connsiteY1" fmla="*/ 237393 h 1583338"/>
              <a:gd name="connsiteX2" fmla="*/ 1767254 w 2602523"/>
              <a:gd name="connsiteY2" fmla="*/ 580294 h 1583338"/>
              <a:gd name="connsiteX3" fmla="*/ 1740877 w 2602523"/>
              <a:gd name="connsiteY3" fmla="*/ 1257300 h 1583338"/>
              <a:gd name="connsiteX4" fmla="*/ 1371600 w 2602523"/>
              <a:gd name="connsiteY4" fmla="*/ 1565033 h 1583338"/>
              <a:gd name="connsiteX5" fmla="*/ 756139 w 2602523"/>
              <a:gd name="connsiteY5" fmla="*/ 1485901 h 1583338"/>
              <a:gd name="connsiteX6" fmla="*/ 0 w 2602523"/>
              <a:gd name="connsiteY6" fmla="*/ 975947 h 1583338"/>
              <a:gd name="connsiteX0" fmla="*/ 2602523 w 2602523"/>
              <a:gd name="connsiteY0" fmla="*/ 0 h 1572312"/>
              <a:gd name="connsiteX1" fmla="*/ 2048607 w 2602523"/>
              <a:gd name="connsiteY1" fmla="*/ 237393 h 1572312"/>
              <a:gd name="connsiteX2" fmla="*/ 1767254 w 2602523"/>
              <a:gd name="connsiteY2" fmla="*/ 580294 h 1572312"/>
              <a:gd name="connsiteX3" fmla="*/ 1740877 w 2602523"/>
              <a:gd name="connsiteY3" fmla="*/ 1257300 h 1572312"/>
              <a:gd name="connsiteX4" fmla="*/ 1732085 w 2602523"/>
              <a:gd name="connsiteY4" fmla="*/ 1406771 h 1572312"/>
              <a:gd name="connsiteX5" fmla="*/ 1371600 w 2602523"/>
              <a:gd name="connsiteY5" fmla="*/ 1565033 h 1572312"/>
              <a:gd name="connsiteX6" fmla="*/ 756139 w 2602523"/>
              <a:gd name="connsiteY6" fmla="*/ 1485901 h 1572312"/>
              <a:gd name="connsiteX7" fmla="*/ 0 w 2602523"/>
              <a:gd name="connsiteY7" fmla="*/ 975947 h 1572312"/>
              <a:gd name="connsiteX0" fmla="*/ 2602523 w 2602523"/>
              <a:gd name="connsiteY0" fmla="*/ 0 h 1572312"/>
              <a:gd name="connsiteX1" fmla="*/ 2048607 w 2602523"/>
              <a:gd name="connsiteY1" fmla="*/ 237393 h 1572312"/>
              <a:gd name="connsiteX2" fmla="*/ 1767254 w 2602523"/>
              <a:gd name="connsiteY2" fmla="*/ 580294 h 1572312"/>
              <a:gd name="connsiteX3" fmla="*/ 1732085 w 2602523"/>
              <a:gd name="connsiteY3" fmla="*/ 1406771 h 1572312"/>
              <a:gd name="connsiteX4" fmla="*/ 1371600 w 2602523"/>
              <a:gd name="connsiteY4" fmla="*/ 1565033 h 1572312"/>
              <a:gd name="connsiteX5" fmla="*/ 756139 w 2602523"/>
              <a:gd name="connsiteY5" fmla="*/ 1485901 h 1572312"/>
              <a:gd name="connsiteX6" fmla="*/ 0 w 2602523"/>
              <a:gd name="connsiteY6" fmla="*/ 975947 h 157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02523" h="1572312">
                <a:moveTo>
                  <a:pt x="2602523" y="0"/>
                </a:moveTo>
                <a:cubicBezTo>
                  <a:pt x="2455984" y="178777"/>
                  <a:pt x="2187819" y="140677"/>
                  <a:pt x="2048607" y="237393"/>
                </a:cubicBezTo>
                <a:cubicBezTo>
                  <a:pt x="1909396" y="334109"/>
                  <a:pt x="1820008" y="385398"/>
                  <a:pt x="1767254" y="580294"/>
                </a:cubicBezTo>
                <a:cubicBezTo>
                  <a:pt x="1714500" y="775190"/>
                  <a:pt x="1798027" y="1242648"/>
                  <a:pt x="1732085" y="1406771"/>
                </a:cubicBezTo>
                <a:cubicBezTo>
                  <a:pt x="1666143" y="1570894"/>
                  <a:pt x="1534258" y="1551845"/>
                  <a:pt x="1371600" y="1565033"/>
                </a:cubicBezTo>
                <a:cubicBezTo>
                  <a:pt x="1208942" y="1578221"/>
                  <a:pt x="984739" y="1584082"/>
                  <a:pt x="756139" y="1485901"/>
                </a:cubicBezTo>
                <a:cubicBezTo>
                  <a:pt x="527539" y="1387720"/>
                  <a:pt x="49457" y="946639"/>
                  <a:pt x="0" y="97594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0" name="Vrije vorm 49"/>
          <p:cNvSpPr/>
          <p:nvPr/>
        </p:nvSpPr>
        <p:spPr bwMode="auto">
          <a:xfrm flipV="1">
            <a:off x="3951496" y="3433015"/>
            <a:ext cx="3208371" cy="682914"/>
          </a:xfrm>
          <a:custGeom>
            <a:avLst/>
            <a:gdLst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448408 w 1820008"/>
              <a:gd name="connsiteY17" fmla="*/ 1063869 h 1345223"/>
              <a:gd name="connsiteX18" fmla="*/ 422031 w 1820008"/>
              <a:gd name="connsiteY18" fmla="*/ 1081454 h 1345223"/>
              <a:gd name="connsiteX19" fmla="*/ 395654 w 1820008"/>
              <a:gd name="connsiteY19" fmla="*/ 1107831 h 1345223"/>
              <a:gd name="connsiteX20" fmla="*/ 360485 w 1820008"/>
              <a:gd name="connsiteY20" fmla="*/ 1134208 h 1345223"/>
              <a:gd name="connsiteX21" fmla="*/ 325315 w 1820008"/>
              <a:gd name="connsiteY21" fmla="*/ 1169377 h 1345223"/>
              <a:gd name="connsiteX22" fmla="*/ 290146 w 1820008"/>
              <a:gd name="connsiteY22" fmla="*/ 1178169 h 1345223"/>
              <a:gd name="connsiteX23" fmla="*/ 237392 w 1820008"/>
              <a:gd name="connsiteY23" fmla="*/ 1204546 h 1345223"/>
              <a:gd name="connsiteX24" fmla="*/ 202223 w 1820008"/>
              <a:gd name="connsiteY24" fmla="*/ 1230923 h 1345223"/>
              <a:gd name="connsiteX25" fmla="*/ 140677 w 1820008"/>
              <a:gd name="connsiteY25" fmla="*/ 1257300 h 1345223"/>
              <a:gd name="connsiteX26" fmla="*/ 70339 w 1820008"/>
              <a:gd name="connsiteY26" fmla="*/ 1301261 h 1345223"/>
              <a:gd name="connsiteX27" fmla="*/ 0 w 1820008"/>
              <a:gd name="connsiteY27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448408 w 1820008"/>
              <a:gd name="connsiteY17" fmla="*/ 1063869 h 1345223"/>
              <a:gd name="connsiteX18" fmla="*/ 395654 w 1820008"/>
              <a:gd name="connsiteY18" fmla="*/ 1107831 h 1345223"/>
              <a:gd name="connsiteX19" fmla="*/ 360485 w 1820008"/>
              <a:gd name="connsiteY19" fmla="*/ 1134208 h 1345223"/>
              <a:gd name="connsiteX20" fmla="*/ 325315 w 1820008"/>
              <a:gd name="connsiteY20" fmla="*/ 1169377 h 1345223"/>
              <a:gd name="connsiteX21" fmla="*/ 290146 w 1820008"/>
              <a:gd name="connsiteY21" fmla="*/ 1178169 h 1345223"/>
              <a:gd name="connsiteX22" fmla="*/ 237392 w 1820008"/>
              <a:gd name="connsiteY22" fmla="*/ 1204546 h 1345223"/>
              <a:gd name="connsiteX23" fmla="*/ 202223 w 1820008"/>
              <a:gd name="connsiteY23" fmla="*/ 1230923 h 1345223"/>
              <a:gd name="connsiteX24" fmla="*/ 140677 w 1820008"/>
              <a:gd name="connsiteY24" fmla="*/ 1257300 h 1345223"/>
              <a:gd name="connsiteX25" fmla="*/ 70339 w 1820008"/>
              <a:gd name="connsiteY25" fmla="*/ 1301261 h 1345223"/>
              <a:gd name="connsiteX26" fmla="*/ 0 w 1820008"/>
              <a:gd name="connsiteY26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95654 w 1820008"/>
              <a:gd name="connsiteY17" fmla="*/ 1107831 h 1345223"/>
              <a:gd name="connsiteX18" fmla="*/ 360485 w 1820008"/>
              <a:gd name="connsiteY18" fmla="*/ 1134208 h 1345223"/>
              <a:gd name="connsiteX19" fmla="*/ 325315 w 1820008"/>
              <a:gd name="connsiteY19" fmla="*/ 1169377 h 1345223"/>
              <a:gd name="connsiteX20" fmla="*/ 290146 w 1820008"/>
              <a:gd name="connsiteY20" fmla="*/ 1178169 h 1345223"/>
              <a:gd name="connsiteX21" fmla="*/ 237392 w 1820008"/>
              <a:gd name="connsiteY21" fmla="*/ 1204546 h 1345223"/>
              <a:gd name="connsiteX22" fmla="*/ 202223 w 1820008"/>
              <a:gd name="connsiteY22" fmla="*/ 1230923 h 1345223"/>
              <a:gd name="connsiteX23" fmla="*/ 140677 w 1820008"/>
              <a:gd name="connsiteY23" fmla="*/ 1257300 h 1345223"/>
              <a:gd name="connsiteX24" fmla="*/ 70339 w 1820008"/>
              <a:gd name="connsiteY24" fmla="*/ 1301261 h 1345223"/>
              <a:gd name="connsiteX25" fmla="*/ 0 w 1820008"/>
              <a:gd name="connsiteY25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29762 w 1820008"/>
              <a:gd name="connsiteY13" fmla="*/ 826477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60485 w 1820008"/>
              <a:gd name="connsiteY17" fmla="*/ 1134208 h 1345223"/>
              <a:gd name="connsiteX18" fmla="*/ 325315 w 1820008"/>
              <a:gd name="connsiteY18" fmla="*/ 1169377 h 1345223"/>
              <a:gd name="connsiteX19" fmla="*/ 290146 w 1820008"/>
              <a:gd name="connsiteY19" fmla="*/ 1178169 h 1345223"/>
              <a:gd name="connsiteX20" fmla="*/ 237392 w 1820008"/>
              <a:gd name="connsiteY20" fmla="*/ 1204546 h 1345223"/>
              <a:gd name="connsiteX21" fmla="*/ 202223 w 1820008"/>
              <a:gd name="connsiteY21" fmla="*/ 1230923 h 1345223"/>
              <a:gd name="connsiteX22" fmla="*/ 140677 w 1820008"/>
              <a:gd name="connsiteY22" fmla="*/ 1257300 h 1345223"/>
              <a:gd name="connsiteX23" fmla="*/ 70339 w 1820008"/>
              <a:gd name="connsiteY23" fmla="*/ 1301261 h 1345223"/>
              <a:gd name="connsiteX24" fmla="*/ 0 w 1820008"/>
              <a:gd name="connsiteY2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738554 w 1820008"/>
              <a:gd name="connsiteY13" fmla="*/ 1063870 h 1345223"/>
              <a:gd name="connsiteX14" fmla="*/ 615462 w 1820008"/>
              <a:gd name="connsiteY14" fmla="*/ 914400 h 1345223"/>
              <a:gd name="connsiteX15" fmla="*/ 527539 w 1820008"/>
              <a:gd name="connsiteY15" fmla="*/ 993531 h 1345223"/>
              <a:gd name="connsiteX16" fmla="*/ 501162 w 1820008"/>
              <a:gd name="connsiteY16" fmla="*/ 1019908 h 1345223"/>
              <a:gd name="connsiteX17" fmla="*/ 360485 w 1820008"/>
              <a:gd name="connsiteY17" fmla="*/ 1134208 h 1345223"/>
              <a:gd name="connsiteX18" fmla="*/ 325315 w 1820008"/>
              <a:gd name="connsiteY18" fmla="*/ 1169377 h 1345223"/>
              <a:gd name="connsiteX19" fmla="*/ 290146 w 1820008"/>
              <a:gd name="connsiteY19" fmla="*/ 1178169 h 1345223"/>
              <a:gd name="connsiteX20" fmla="*/ 237392 w 1820008"/>
              <a:gd name="connsiteY20" fmla="*/ 1204546 h 1345223"/>
              <a:gd name="connsiteX21" fmla="*/ 202223 w 1820008"/>
              <a:gd name="connsiteY21" fmla="*/ 1230923 h 1345223"/>
              <a:gd name="connsiteX22" fmla="*/ 140677 w 1820008"/>
              <a:gd name="connsiteY22" fmla="*/ 1257300 h 1345223"/>
              <a:gd name="connsiteX23" fmla="*/ 70339 w 1820008"/>
              <a:gd name="connsiteY23" fmla="*/ 1301261 h 1345223"/>
              <a:gd name="connsiteX24" fmla="*/ 0 w 1820008"/>
              <a:gd name="connsiteY2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501162 w 1820008"/>
              <a:gd name="connsiteY15" fmla="*/ 1019908 h 1345223"/>
              <a:gd name="connsiteX16" fmla="*/ 360485 w 1820008"/>
              <a:gd name="connsiteY16" fmla="*/ 1134208 h 1345223"/>
              <a:gd name="connsiteX17" fmla="*/ 325315 w 1820008"/>
              <a:gd name="connsiteY17" fmla="*/ 1169377 h 1345223"/>
              <a:gd name="connsiteX18" fmla="*/ 290146 w 1820008"/>
              <a:gd name="connsiteY18" fmla="*/ 1178169 h 1345223"/>
              <a:gd name="connsiteX19" fmla="*/ 237392 w 1820008"/>
              <a:gd name="connsiteY19" fmla="*/ 1204546 h 1345223"/>
              <a:gd name="connsiteX20" fmla="*/ 202223 w 1820008"/>
              <a:gd name="connsiteY20" fmla="*/ 1230923 h 1345223"/>
              <a:gd name="connsiteX21" fmla="*/ 140677 w 1820008"/>
              <a:gd name="connsiteY21" fmla="*/ 1257300 h 1345223"/>
              <a:gd name="connsiteX22" fmla="*/ 70339 w 1820008"/>
              <a:gd name="connsiteY22" fmla="*/ 1301261 h 1345223"/>
              <a:gd name="connsiteX23" fmla="*/ 0 w 1820008"/>
              <a:gd name="connsiteY23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90146 w 1820008"/>
              <a:gd name="connsiteY17" fmla="*/ 1178169 h 1345223"/>
              <a:gd name="connsiteX18" fmla="*/ 237392 w 1820008"/>
              <a:gd name="connsiteY18" fmla="*/ 1204546 h 1345223"/>
              <a:gd name="connsiteX19" fmla="*/ 202223 w 1820008"/>
              <a:gd name="connsiteY19" fmla="*/ 1230923 h 1345223"/>
              <a:gd name="connsiteX20" fmla="*/ 140677 w 1820008"/>
              <a:gd name="connsiteY20" fmla="*/ 1257300 h 1345223"/>
              <a:gd name="connsiteX21" fmla="*/ 70339 w 1820008"/>
              <a:gd name="connsiteY21" fmla="*/ 1301261 h 1345223"/>
              <a:gd name="connsiteX22" fmla="*/ 0 w 1820008"/>
              <a:gd name="connsiteY22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90146 w 1820008"/>
              <a:gd name="connsiteY17" fmla="*/ 1178169 h 1345223"/>
              <a:gd name="connsiteX18" fmla="*/ 237392 w 1820008"/>
              <a:gd name="connsiteY18" fmla="*/ 1204546 h 1345223"/>
              <a:gd name="connsiteX19" fmla="*/ 140677 w 1820008"/>
              <a:gd name="connsiteY19" fmla="*/ 1257300 h 1345223"/>
              <a:gd name="connsiteX20" fmla="*/ 70339 w 1820008"/>
              <a:gd name="connsiteY20" fmla="*/ 1301261 h 1345223"/>
              <a:gd name="connsiteX21" fmla="*/ 0 w 1820008"/>
              <a:gd name="connsiteY21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325315 w 1820008"/>
              <a:gd name="connsiteY16" fmla="*/ 1169377 h 1345223"/>
              <a:gd name="connsiteX17" fmla="*/ 237392 w 1820008"/>
              <a:gd name="connsiteY17" fmla="*/ 1204546 h 1345223"/>
              <a:gd name="connsiteX18" fmla="*/ 140677 w 1820008"/>
              <a:gd name="connsiteY18" fmla="*/ 1257300 h 1345223"/>
              <a:gd name="connsiteX19" fmla="*/ 70339 w 1820008"/>
              <a:gd name="connsiteY19" fmla="*/ 1301261 h 1345223"/>
              <a:gd name="connsiteX20" fmla="*/ 0 w 1820008"/>
              <a:gd name="connsiteY20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360485 w 1820008"/>
              <a:gd name="connsiteY15" fmla="*/ 1134208 h 1345223"/>
              <a:gd name="connsiteX16" fmla="*/ 237392 w 1820008"/>
              <a:gd name="connsiteY16" fmla="*/ 1204546 h 1345223"/>
              <a:gd name="connsiteX17" fmla="*/ 140677 w 1820008"/>
              <a:gd name="connsiteY17" fmla="*/ 1257300 h 1345223"/>
              <a:gd name="connsiteX18" fmla="*/ 70339 w 1820008"/>
              <a:gd name="connsiteY18" fmla="*/ 1301261 h 1345223"/>
              <a:gd name="connsiteX19" fmla="*/ 0 w 1820008"/>
              <a:gd name="connsiteY19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237392 w 1820008"/>
              <a:gd name="connsiteY15" fmla="*/ 1204546 h 1345223"/>
              <a:gd name="connsiteX16" fmla="*/ 140677 w 1820008"/>
              <a:gd name="connsiteY16" fmla="*/ 1257300 h 1345223"/>
              <a:gd name="connsiteX17" fmla="*/ 70339 w 1820008"/>
              <a:gd name="connsiteY17" fmla="*/ 1301261 h 1345223"/>
              <a:gd name="connsiteX18" fmla="*/ 0 w 1820008"/>
              <a:gd name="connsiteY18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914400 w 1820008"/>
              <a:gd name="connsiteY9" fmla="*/ 703385 h 1345223"/>
              <a:gd name="connsiteX10" fmla="*/ 879231 w 1820008"/>
              <a:gd name="connsiteY10" fmla="*/ 729761 h 1345223"/>
              <a:gd name="connsiteX11" fmla="*/ 817685 w 1820008"/>
              <a:gd name="connsiteY11" fmla="*/ 773723 h 1345223"/>
              <a:gd name="connsiteX12" fmla="*/ 764931 w 1820008"/>
              <a:gd name="connsiteY12" fmla="*/ 808892 h 1345223"/>
              <a:gd name="connsiteX13" fmla="*/ 615462 w 1820008"/>
              <a:gd name="connsiteY13" fmla="*/ 914400 h 1345223"/>
              <a:gd name="connsiteX14" fmla="*/ 527539 w 1820008"/>
              <a:gd name="connsiteY14" fmla="*/ 993531 h 1345223"/>
              <a:gd name="connsiteX15" fmla="*/ 237392 w 1820008"/>
              <a:gd name="connsiteY15" fmla="*/ 1204546 h 1345223"/>
              <a:gd name="connsiteX16" fmla="*/ 70339 w 1820008"/>
              <a:gd name="connsiteY16" fmla="*/ 1301261 h 1345223"/>
              <a:gd name="connsiteX17" fmla="*/ 0 w 1820008"/>
              <a:gd name="connsiteY17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879231 w 1820008"/>
              <a:gd name="connsiteY9" fmla="*/ 729761 h 1345223"/>
              <a:gd name="connsiteX10" fmla="*/ 817685 w 1820008"/>
              <a:gd name="connsiteY10" fmla="*/ 773723 h 1345223"/>
              <a:gd name="connsiteX11" fmla="*/ 764931 w 1820008"/>
              <a:gd name="connsiteY11" fmla="*/ 808892 h 1345223"/>
              <a:gd name="connsiteX12" fmla="*/ 615462 w 1820008"/>
              <a:gd name="connsiteY12" fmla="*/ 914400 h 1345223"/>
              <a:gd name="connsiteX13" fmla="*/ 527539 w 1820008"/>
              <a:gd name="connsiteY13" fmla="*/ 993531 h 1345223"/>
              <a:gd name="connsiteX14" fmla="*/ 237392 w 1820008"/>
              <a:gd name="connsiteY14" fmla="*/ 1204546 h 1345223"/>
              <a:gd name="connsiteX15" fmla="*/ 70339 w 1820008"/>
              <a:gd name="connsiteY15" fmla="*/ 1301261 h 1345223"/>
              <a:gd name="connsiteX16" fmla="*/ 0 w 1820008"/>
              <a:gd name="connsiteY16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931985 w 1820008"/>
              <a:gd name="connsiteY8" fmla="*/ 677008 h 1345223"/>
              <a:gd name="connsiteX9" fmla="*/ 817685 w 1820008"/>
              <a:gd name="connsiteY9" fmla="*/ 773723 h 1345223"/>
              <a:gd name="connsiteX10" fmla="*/ 764931 w 1820008"/>
              <a:gd name="connsiteY10" fmla="*/ 808892 h 1345223"/>
              <a:gd name="connsiteX11" fmla="*/ 615462 w 1820008"/>
              <a:gd name="connsiteY11" fmla="*/ 914400 h 1345223"/>
              <a:gd name="connsiteX12" fmla="*/ 527539 w 1820008"/>
              <a:gd name="connsiteY12" fmla="*/ 993531 h 1345223"/>
              <a:gd name="connsiteX13" fmla="*/ 237392 w 1820008"/>
              <a:gd name="connsiteY13" fmla="*/ 1204546 h 1345223"/>
              <a:gd name="connsiteX14" fmla="*/ 70339 w 1820008"/>
              <a:gd name="connsiteY14" fmla="*/ 1301261 h 1345223"/>
              <a:gd name="connsiteX15" fmla="*/ 0 w 1820008"/>
              <a:gd name="connsiteY15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984739 w 1820008"/>
              <a:gd name="connsiteY7" fmla="*/ 624254 h 1345223"/>
              <a:gd name="connsiteX8" fmla="*/ 817685 w 1820008"/>
              <a:gd name="connsiteY8" fmla="*/ 773723 h 1345223"/>
              <a:gd name="connsiteX9" fmla="*/ 764931 w 1820008"/>
              <a:gd name="connsiteY9" fmla="*/ 808892 h 1345223"/>
              <a:gd name="connsiteX10" fmla="*/ 615462 w 1820008"/>
              <a:gd name="connsiteY10" fmla="*/ 914400 h 1345223"/>
              <a:gd name="connsiteX11" fmla="*/ 527539 w 1820008"/>
              <a:gd name="connsiteY11" fmla="*/ 993531 h 1345223"/>
              <a:gd name="connsiteX12" fmla="*/ 237392 w 1820008"/>
              <a:gd name="connsiteY12" fmla="*/ 1204546 h 1345223"/>
              <a:gd name="connsiteX13" fmla="*/ 70339 w 1820008"/>
              <a:gd name="connsiteY13" fmla="*/ 1301261 h 1345223"/>
              <a:gd name="connsiteX14" fmla="*/ 0 w 1820008"/>
              <a:gd name="connsiteY14" fmla="*/ 1345223 h 1345223"/>
              <a:gd name="connsiteX0" fmla="*/ 1820008 w 1820008"/>
              <a:gd name="connsiteY0" fmla="*/ 0 h 1345223"/>
              <a:gd name="connsiteX1" fmla="*/ 1776046 w 1820008"/>
              <a:gd name="connsiteY1" fmla="*/ 8792 h 1345223"/>
              <a:gd name="connsiteX2" fmla="*/ 1696915 w 1820008"/>
              <a:gd name="connsiteY2" fmla="*/ 70338 h 1345223"/>
              <a:gd name="connsiteX3" fmla="*/ 1661746 w 1820008"/>
              <a:gd name="connsiteY3" fmla="*/ 96715 h 1345223"/>
              <a:gd name="connsiteX4" fmla="*/ 1494692 w 1820008"/>
              <a:gd name="connsiteY4" fmla="*/ 246185 h 1345223"/>
              <a:gd name="connsiteX5" fmla="*/ 1178169 w 1820008"/>
              <a:gd name="connsiteY5" fmla="*/ 483577 h 1345223"/>
              <a:gd name="connsiteX6" fmla="*/ 1072662 w 1820008"/>
              <a:gd name="connsiteY6" fmla="*/ 562708 h 1345223"/>
              <a:gd name="connsiteX7" fmla="*/ 817685 w 1820008"/>
              <a:gd name="connsiteY7" fmla="*/ 773723 h 1345223"/>
              <a:gd name="connsiteX8" fmla="*/ 764931 w 1820008"/>
              <a:gd name="connsiteY8" fmla="*/ 808892 h 1345223"/>
              <a:gd name="connsiteX9" fmla="*/ 615462 w 1820008"/>
              <a:gd name="connsiteY9" fmla="*/ 914400 h 1345223"/>
              <a:gd name="connsiteX10" fmla="*/ 527539 w 1820008"/>
              <a:gd name="connsiteY10" fmla="*/ 993531 h 1345223"/>
              <a:gd name="connsiteX11" fmla="*/ 237392 w 1820008"/>
              <a:gd name="connsiteY11" fmla="*/ 1204546 h 1345223"/>
              <a:gd name="connsiteX12" fmla="*/ 70339 w 1820008"/>
              <a:gd name="connsiteY12" fmla="*/ 1301261 h 1345223"/>
              <a:gd name="connsiteX13" fmla="*/ 0 w 1820008"/>
              <a:gd name="connsiteY13" fmla="*/ 1345223 h 1345223"/>
              <a:gd name="connsiteX0" fmla="*/ 1820008 w 1820008"/>
              <a:gd name="connsiteY0" fmla="*/ 564 h 1345787"/>
              <a:gd name="connsiteX1" fmla="*/ 1776046 w 1820008"/>
              <a:gd name="connsiteY1" fmla="*/ 9356 h 1345787"/>
              <a:gd name="connsiteX2" fmla="*/ 1661746 w 1820008"/>
              <a:gd name="connsiteY2" fmla="*/ 97279 h 1345787"/>
              <a:gd name="connsiteX3" fmla="*/ 1494692 w 1820008"/>
              <a:gd name="connsiteY3" fmla="*/ 246749 h 1345787"/>
              <a:gd name="connsiteX4" fmla="*/ 1178169 w 1820008"/>
              <a:gd name="connsiteY4" fmla="*/ 484141 h 1345787"/>
              <a:gd name="connsiteX5" fmla="*/ 1072662 w 1820008"/>
              <a:gd name="connsiteY5" fmla="*/ 563272 h 1345787"/>
              <a:gd name="connsiteX6" fmla="*/ 817685 w 1820008"/>
              <a:gd name="connsiteY6" fmla="*/ 774287 h 1345787"/>
              <a:gd name="connsiteX7" fmla="*/ 764931 w 1820008"/>
              <a:gd name="connsiteY7" fmla="*/ 809456 h 1345787"/>
              <a:gd name="connsiteX8" fmla="*/ 615462 w 1820008"/>
              <a:gd name="connsiteY8" fmla="*/ 914964 h 1345787"/>
              <a:gd name="connsiteX9" fmla="*/ 527539 w 1820008"/>
              <a:gd name="connsiteY9" fmla="*/ 994095 h 1345787"/>
              <a:gd name="connsiteX10" fmla="*/ 237392 w 1820008"/>
              <a:gd name="connsiteY10" fmla="*/ 1205110 h 1345787"/>
              <a:gd name="connsiteX11" fmla="*/ 70339 w 1820008"/>
              <a:gd name="connsiteY11" fmla="*/ 1301825 h 1345787"/>
              <a:gd name="connsiteX12" fmla="*/ 0 w 1820008"/>
              <a:gd name="connsiteY12" fmla="*/ 1345787 h 1345787"/>
              <a:gd name="connsiteX0" fmla="*/ 1820008 w 1820008"/>
              <a:gd name="connsiteY0" fmla="*/ 0 h 1345223"/>
              <a:gd name="connsiteX1" fmla="*/ 1661746 w 1820008"/>
              <a:gd name="connsiteY1" fmla="*/ 96715 h 1345223"/>
              <a:gd name="connsiteX2" fmla="*/ 1494692 w 1820008"/>
              <a:gd name="connsiteY2" fmla="*/ 246185 h 1345223"/>
              <a:gd name="connsiteX3" fmla="*/ 1178169 w 1820008"/>
              <a:gd name="connsiteY3" fmla="*/ 483577 h 1345223"/>
              <a:gd name="connsiteX4" fmla="*/ 1072662 w 1820008"/>
              <a:gd name="connsiteY4" fmla="*/ 562708 h 1345223"/>
              <a:gd name="connsiteX5" fmla="*/ 817685 w 1820008"/>
              <a:gd name="connsiteY5" fmla="*/ 773723 h 1345223"/>
              <a:gd name="connsiteX6" fmla="*/ 764931 w 1820008"/>
              <a:gd name="connsiteY6" fmla="*/ 808892 h 1345223"/>
              <a:gd name="connsiteX7" fmla="*/ 615462 w 1820008"/>
              <a:gd name="connsiteY7" fmla="*/ 914400 h 1345223"/>
              <a:gd name="connsiteX8" fmla="*/ 527539 w 1820008"/>
              <a:gd name="connsiteY8" fmla="*/ 993531 h 1345223"/>
              <a:gd name="connsiteX9" fmla="*/ 237392 w 1820008"/>
              <a:gd name="connsiteY9" fmla="*/ 1204546 h 1345223"/>
              <a:gd name="connsiteX10" fmla="*/ 70339 w 1820008"/>
              <a:gd name="connsiteY10" fmla="*/ 1301261 h 1345223"/>
              <a:gd name="connsiteX11" fmla="*/ 0 w 1820008"/>
              <a:gd name="connsiteY11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615462 w 1820008"/>
              <a:gd name="connsiteY6" fmla="*/ 914400 h 1345223"/>
              <a:gd name="connsiteX7" fmla="*/ 527539 w 1820008"/>
              <a:gd name="connsiteY7" fmla="*/ 993531 h 1345223"/>
              <a:gd name="connsiteX8" fmla="*/ 237392 w 1820008"/>
              <a:gd name="connsiteY8" fmla="*/ 1204546 h 1345223"/>
              <a:gd name="connsiteX9" fmla="*/ 70339 w 1820008"/>
              <a:gd name="connsiteY9" fmla="*/ 1301261 h 1345223"/>
              <a:gd name="connsiteX10" fmla="*/ 0 w 1820008"/>
              <a:gd name="connsiteY10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527539 w 1820008"/>
              <a:gd name="connsiteY6" fmla="*/ 993531 h 1345223"/>
              <a:gd name="connsiteX7" fmla="*/ 237392 w 1820008"/>
              <a:gd name="connsiteY7" fmla="*/ 1204546 h 1345223"/>
              <a:gd name="connsiteX8" fmla="*/ 70339 w 1820008"/>
              <a:gd name="connsiteY8" fmla="*/ 1301261 h 1345223"/>
              <a:gd name="connsiteX9" fmla="*/ 0 w 1820008"/>
              <a:gd name="connsiteY9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764931 w 1820008"/>
              <a:gd name="connsiteY5" fmla="*/ 808892 h 1345223"/>
              <a:gd name="connsiteX6" fmla="*/ 527539 w 1820008"/>
              <a:gd name="connsiteY6" fmla="*/ 993531 h 1345223"/>
              <a:gd name="connsiteX7" fmla="*/ 237392 w 1820008"/>
              <a:gd name="connsiteY7" fmla="*/ 1204546 h 1345223"/>
              <a:gd name="connsiteX8" fmla="*/ 0 w 1820008"/>
              <a:gd name="connsiteY8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178169 w 1820008"/>
              <a:gd name="connsiteY2" fmla="*/ 483577 h 1345223"/>
              <a:gd name="connsiteX3" fmla="*/ 1072662 w 1820008"/>
              <a:gd name="connsiteY3" fmla="*/ 562708 h 1345223"/>
              <a:gd name="connsiteX4" fmla="*/ 817685 w 1820008"/>
              <a:gd name="connsiteY4" fmla="*/ 773723 h 1345223"/>
              <a:gd name="connsiteX5" fmla="*/ 527539 w 1820008"/>
              <a:gd name="connsiteY5" fmla="*/ 993531 h 1345223"/>
              <a:gd name="connsiteX6" fmla="*/ 237392 w 1820008"/>
              <a:gd name="connsiteY6" fmla="*/ 1204546 h 1345223"/>
              <a:gd name="connsiteX7" fmla="*/ 0 w 1820008"/>
              <a:gd name="connsiteY7" fmla="*/ 1345223 h 1345223"/>
              <a:gd name="connsiteX0" fmla="*/ 1820008 w 1820008"/>
              <a:gd name="connsiteY0" fmla="*/ 0 h 1345223"/>
              <a:gd name="connsiteX1" fmla="*/ 1494692 w 1820008"/>
              <a:gd name="connsiteY1" fmla="*/ 246185 h 1345223"/>
              <a:gd name="connsiteX2" fmla="*/ 1072662 w 1820008"/>
              <a:gd name="connsiteY2" fmla="*/ 562708 h 1345223"/>
              <a:gd name="connsiteX3" fmla="*/ 817685 w 1820008"/>
              <a:gd name="connsiteY3" fmla="*/ 773723 h 1345223"/>
              <a:gd name="connsiteX4" fmla="*/ 527539 w 1820008"/>
              <a:gd name="connsiteY4" fmla="*/ 993531 h 1345223"/>
              <a:gd name="connsiteX5" fmla="*/ 237392 w 1820008"/>
              <a:gd name="connsiteY5" fmla="*/ 1204546 h 1345223"/>
              <a:gd name="connsiteX6" fmla="*/ 0 w 1820008"/>
              <a:gd name="connsiteY6" fmla="*/ 1345223 h 1345223"/>
              <a:gd name="connsiteX0" fmla="*/ 1934308 w 1934308"/>
              <a:gd name="connsiteY0" fmla="*/ 0 h 1635370"/>
              <a:gd name="connsiteX1" fmla="*/ 1494692 w 1934308"/>
              <a:gd name="connsiteY1" fmla="*/ 536332 h 1635370"/>
              <a:gd name="connsiteX2" fmla="*/ 1072662 w 1934308"/>
              <a:gd name="connsiteY2" fmla="*/ 852855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72662 w 1934308"/>
              <a:gd name="connsiteY2" fmla="*/ 852855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817685 w 1934308"/>
              <a:gd name="connsiteY3" fmla="*/ 106387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527539 w 1934308"/>
              <a:gd name="connsiteY4" fmla="*/ 1283678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703385 w 1934308"/>
              <a:gd name="connsiteY4" fmla="*/ 1617786 h 1635370"/>
              <a:gd name="connsiteX5" fmla="*/ 237392 w 1934308"/>
              <a:gd name="connsiteY5" fmla="*/ 1494693 h 1635370"/>
              <a:gd name="connsiteX6" fmla="*/ 0 w 1934308"/>
              <a:gd name="connsiteY6" fmla="*/ 1635370 h 1635370"/>
              <a:gd name="connsiteX0" fmla="*/ 1934308 w 1934308"/>
              <a:gd name="connsiteY0" fmla="*/ 0 h 1635370"/>
              <a:gd name="connsiteX1" fmla="*/ 1380392 w 1934308"/>
              <a:gd name="connsiteY1" fmla="*/ 237393 h 1635370"/>
              <a:gd name="connsiteX2" fmla="*/ 1099039 w 1934308"/>
              <a:gd name="connsiteY2" fmla="*/ 580294 h 1635370"/>
              <a:gd name="connsiteX3" fmla="*/ 1072662 w 1934308"/>
              <a:gd name="connsiteY3" fmla="*/ 1257300 h 1635370"/>
              <a:gd name="connsiteX4" fmla="*/ 703385 w 1934308"/>
              <a:gd name="connsiteY4" fmla="*/ 1617786 h 1635370"/>
              <a:gd name="connsiteX5" fmla="*/ 167054 w 1934308"/>
              <a:gd name="connsiteY5" fmla="*/ 1512278 h 1635370"/>
              <a:gd name="connsiteX6" fmla="*/ 0 w 1934308"/>
              <a:gd name="connsiteY6" fmla="*/ 1635370 h 1635370"/>
              <a:gd name="connsiteX0" fmla="*/ 2602523 w 2602523"/>
              <a:gd name="connsiteY0" fmla="*/ 0 h 1634303"/>
              <a:gd name="connsiteX1" fmla="*/ 2048607 w 2602523"/>
              <a:gd name="connsiteY1" fmla="*/ 237393 h 1634303"/>
              <a:gd name="connsiteX2" fmla="*/ 1767254 w 2602523"/>
              <a:gd name="connsiteY2" fmla="*/ 580294 h 1634303"/>
              <a:gd name="connsiteX3" fmla="*/ 1740877 w 2602523"/>
              <a:gd name="connsiteY3" fmla="*/ 1257300 h 1634303"/>
              <a:gd name="connsiteX4" fmla="*/ 1371600 w 2602523"/>
              <a:gd name="connsiteY4" fmla="*/ 1617786 h 1634303"/>
              <a:gd name="connsiteX5" fmla="*/ 835269 w 2602523"/>
              <a:gd name="connsiteY5" fmla="*/ 1512278 h 1634303"/>
              <a:gd name="connsiteX6" fmla="*/ 0 w 2602523"/>
              <a:gd name="connsiteY6" fmla="*/ 975947 h 1634303"/>
              <a:gd name="connsiteX0" fmla="*/ 2602523 w 2602523"/>
              <a:gd name="connsiteY0" fmla="*/ 0 h 1628969"/>
              <a:gd name="connsiteX1" fmla="*/ 2048607 w 2602523"/>
              <a:gd name="connsiteY1" fmla="*/ 237393 h 1628969"/>
              <a:gd name="connsiteX2" fmla="*/ 1767254 w 2602523"/>
              <a:gd name="connsiteY2" fmla="*/ 580294 h 1628969"/>
              <a:gd name="connsiteX3" fmla="*/ 1740877 w 2602523"/>
              <a:gd name="connsiteY3" fmla="*/ 1257300 h 1628969"/>
              <a:gd name="connsiteX4" fmla="*/ 1371600 w 2602523"/>
              <a:gd name="connsiteY4" fmla="*/ 1617786 h 1628969"/>
              <a:gd name="connsiteX5" fmla="*/ 756139 w 2602523"/>
              <a:gd name="connsiteY5" fmla="*/ 1485901 h 1628969"/>
              <a:gd name="connsiteX6" fmla="*/ 0 w 2602523"/>
              <a:gd name="connsiteY6" fmla="*/ 975947 h 1628969"/>
              <a:gd name="connsiteX0" fmla="*/ 2602523 w 2602523"/>
              <a:gd name="connsiteY0" fmla="*/ 0 h 1583338"/>
              <a:gd name="connsiteX1" fmla="*/ 2048607 w 2602523"/>
              <a:gd name="connsiteY1" fmla="*/ 237393 h 1583338"/>
              <a:gd name="connsiteX2" fmla="*/ 1767254 w 2602523"/>
              <a:gd name="connsiteY2" fmla="*/ 580294 h 1583338"/>
              <a:gd name="connsiteX3" fmla="*/ 1740877 w 2602523"/>
              <a:gd name="connsiteY3" fmla="*/ 1257300 h 1583338"/>
              <a:gd name="connsiteX4" fmla="*/ 1371600 w 2602523"/>
              <a:gd name="connsiteY4" fmla="*/ 1565033 h 1583338"/>
              <a:gd name="connsiteX5" fmla="*/ 756139 w 2602523"/>
              <a:gd name="connsiteY5" fmla="*/ 1485901 h 1583338"/>
              <a:gd name="connsiteX6" fmla="*/ 0 w 2602523"/>
              <a:gd name="connsiteY6" fmla="*/ 975947 h 1583338"/>
              <a:gd name="connsiteX0" fmla="*/ 2602523 w 2602523"/>
              <a:gd name="connsiteY0" fmla="*/ 0 h 1572312"/>
              <a:gd name="connsiteX1" fmla="*/ 2048607 w 2602523"/>
              <a:gd name="connsiteY1" fmla="*/ 237393 h 1572312"/>
              <a:gd name="connsiteX2" fmla="*/ 1767254 w 2602523"/>
              <a:gd name="connsiteY2" fmla="*/ 580294 h 1572312"/>
              <a:gd name="connsiteX3" fmla="*/ 1740877 w 2602523"/>
              <a:gd name="connsiteY3" fmla="*/ 1257300 h 1572312"/>
              <a:gd name="connsiteX4" fmla="*/ 1732085 w 2602523"/>
              <a:gd name="connsiteY4" fmla="*/ 1406771 h 1572312"/>
              <a:gd name="connsiteX5" fmla="*/ 1371600 w 2602523"/>
              <a:gd name="connsiteY5" fmla="*/ 1565033 h 1572312"/>
              <a:gd name="connsiteX6" fmla="*/ 756139 w 2602523"/>
              <a:gd name="connsiteY6" fmla="*/ 1485901 h 1572312"/>
              <a:gd name="connsiteX7" fmla="*/ 0 w 2602523"/>
              <a:gd name="connsiteY7" fmla="*/ 975947 h 1572312"/>
              <a:gd name="connsiteX0" fmla="*/ 2602523 w 2602523"/>
              <a:gd name="connsiteY0" fmla="*/ 0 h 1572312"/>
              <a:gd name="connsiteX1" fmla="*/ 2048607 w 2602523"/>
              <a:gd name="connsiteY1" fmla="*/ 237393 h 1572312"/>
              <a:gd name="connsiteX2" fmla="*/ 1767254 w 2602523"/>
              <a:gd name="connsiteY2" fmla="*/ 580294 h 1572312"/>
              <a:gd name="connsiteX3" fmla="*/ 1732085 w 2602523"/>
              <a:gd name="connsiteY3" fmla="*/ 1406771 h 1572312"/>
              <a:gd name="connsiteX4" fmla="*/ 1371600 w 2602523"/>
              <a:gd name="connsiteY4" fmla="*/ 1565033 h 1572312"/>
              <a:gd name="connsiteX5" fmla="*/ 756139 w 2602523"/>
              <a:gd name="connsiteY5" fmla="*/ 1485901 h 1572312"/>
              <a:gd name="connsiteX6" fmla="*/ 0 w 2602523"/>
              <a:gd name="connsiteY6" fmla="*/ 975947 h 1572312"/>
              <a:gd name="connsiteX0" fmla="*/ 3314700 w 3314700"/>
              <a:gd name="connsiteY0" fmla="*/ 0 h 1566514"/>
              <a:gd name="connsiteX1" fmla="*/ 2760784 w 3314700"/>
              <a:gd name="connsiteY1" fmla="*/ 237393 h 1566514"/>
              <a:gd name="connsiteX2" fmla="*/ 2479431 w 3314700"/>
              <a:gd name="connsiteY2" fmla="*/ 580294 h 1566514"/>
              <a:gd name="connsiteX3" fmla="*/ 2444262 w 3314700"/>
              <a:gd name="connsiteY3" fmla="*/ 1406771 h 1566514"/>
              <a:gd name="connsiteX4" fmla="*/ 2083777 w 3314700"/>
              <a:gd name="connsiteY4" fmla="*/ 1565033 h 1566514"/>
              <a:gd name="connsiteX5" fmla="*/ 1468316 w 3314700"/>
              <a:gd name="connsiteY5" fmla="*/ 1485901 h 1566514"/>
              <a:gd name="connsiteX6" fmla="*/ 0 w 3314700"/>
              <a:gd name="connsiteY6" fmla="*/ 1483799 h 1566514"/>
              <a:gd name="connsiteX0" fmla="*/ 3270738 w 3270738"/>
              <a:gd name="connsiteY0" fmla="*/ 412775 h 1329712"/>
              <a:gd name="connsiteX1" fmla="*/ 2760784 w 3270738"/>
              <a:gd name="connsiteY1" fmla="*/ 590 h 1329712"/>
              <a:gd name="connsiteX2" fmla="*/ 2479431 w 3270738"/>
              <a:gd name="connsiteY2" fmla="*/ 343491 h 1329712"/>
              <a:gd name="connsiteX3" fmla="*/ 2444262 w 3270738"/>
              <a:gd name="connsiteY3" fmla="*/ 1169968 h 1329712"/>
              <a:gd name="connsiteX4" fmla="*/ 2083777 w 3270738"/>
              <a:gd name="connsiteY4" fmla="*/ 1328230 h 1329712"/>
              <a:gd name="connsiteX5" fmla="*/ 1468316 w 3270738"/>
              <a:gd name="connsiteY5" fmla="*/ 1249098 h 1329712"/>
              <a:gd name="connsiteX6" fmla="*/ 0 w 3270738"/>
              <a:gd name="connsiteY6" fmla="*/ 1246996 h 1329712"/>
              <a:gd name="connsiteX0" fmla="*/ 3270738 w 3270738"/>
              <a:gd name="connsiteY0" fmla="*/ 413226 h 1330163"/>
              <a:gd name="connsiteX1" fmla="*/ 2760784 w 3270738"/>
              <a:gd name="connsiteY1" fmla="*/ 1041 h 1330163"/>
              <a:gd name="connsiteX2" fmla="*/ 2365131 w 3270738"/>
              <a:gd name="connsiteY2" fmla="*/ 591963 h 1330163"/>
              <a:gd name="connsiteX3" fmla="*/ 2444262 w 3270738"/>
              <a:gd name="connsiteY3" fmla="*/ 1170419 h 1330163"/>
              <a:gd name="connsiteX4" fmla="*/ 2083777 w 3270738"/>
              <a:gd name="connsiteY4" fmla="*/ 1328681 h 1330163"/>
              <a:gd name="connsiteX5" fmla="*/ 1468316 w 3270738"/>
              <a:gd name="connsiteY5" fmla="*/ 1249549 h 1330163"/>
              <a:gd name="connsiteX6" fmla="*/ 0 w 3270738"/>
              <a:gd name="connsiteY6" fmla="*/ 1247447 h 1330163"/>
              <a:gd name="connsiteX0" fmla="*/ 3270738 w 3270738"/>
              <a:gd name="connsiteY0" fmla="*/ 427176 h 1345107"/>
              <a:gd name="connsiteX1" fmla="*/ 2760784 w 3270738"/>
              <a:gd name="connsiteY1" fmla="*/ 14991 h 1345107"/>
              <a:gd name="connsiteX2" fmla="*/ 2444262 w 3270738"/>
              <a:gd name="connsiteY2" fmla="*/ 1184369 h 1345107"/>
              <a:gd name="connsiteX3" fmla="*/ 2083777 w 3270738"/>
              <a:gd name="connsiteY3" fmla="*/ 1342631 h 1345107"/>
              <a:gd name="connsiteX4" fmla="*/ 1468316 w 3270738"/>
              <a:gd name="connsiteY4" fmla="*/ 1263499 h 1345107"/>
              <a:gd name="connsiteX5" fmla="*/ 0 w 3270738"/>
              <a:gd name="connsiteY5" fmla="*/ 1261397 h 1345107"/>
              <a:gd name="connsiteX0" fmla="*/ 3270738 w 3270738"/>
              <a:gd name="connsiteY0" fmla="*/ -1 h 917930"/>
              <a:gd name="connsiteX1" fmla="*/ 2628899 w 3270738"/>
              <a:gd name="connsiteY1" fmla="*/ 178338 h 917930"/>
              <a:gd name="connsiteX2" fmla="*/ 2444262 w 3270738"/>
              <a:gd name="connsiteY2" fmla="*/ 757192 h 917930"/>
              <a:gd name="connsiteX3" fmla="*/ 2083777 w 3270738"/>
              <a:gd name="connsiteY3" fmla="*/ 915454 h 917930"/>
              <a:gd name="connsiteX4" fmla="*/ 1468316 w 3270738"/>
              <a:gd name="connsiteY4" fmla="*/ 836322 h 917930"/>
              <a:gd name="connsiteX5" fmla="*/ 0 w 3270738"/>
              <a:gd name="connsiteY5" fmla="*/ 834220 h 917930"/>
              <a:gd name="connsiteX0" fmla="*/ 3270738 w 3270738"/>
              <a:gd name="connsiteY0" fmla="*/ 0 h 917342"/>
              <a:gd name="connsiteX1" fmla="*/ 2628899 w 3270738"/>
              <a:gd name="connsiteY1" fmla="*/ 178339 h 917342"/>
              <a:gd name="connsiteX2" fmla="*/ 2365132 w 3270738"/>
              <a:gd name="connsiteY2" fmla="*/ 745382 h 917342"/>
              <a:gd name="connsiteX3" fmla="*/ 2083777 w 3270738"/>
              <a:gd name="connsiteY3" fmla="*/ 915455 h 917342"/>
              <a:gd name="connsiteX4" fmla="*/ 1468316 w 3270738"/>
              <a:gd name="connsiteY4" fmla="*/ 836323 h 917342"/>
              <a:gd name="connsiteX5" fmla="*/ 0 w 3270738"/>
              <a:gd name="connsiteY5" fmla="*/ 834221 h 91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0738" h="917342">
                <a:moveTo>
                  <a:pt x="3270738" y="0"/>
                </a:moveTo>
                <a:cubicBezTo>
                  <a:pt x="3124199" y="178777"/>
                  <a:pt x="2779833" y="54109"/>
                  <a:pt x="2628899" y="178339"/>
                </a:cubicBezTo>
                <a:cubicBezTo>
                  <a:pt x="2477965" y="302569"/>
                  <a:pt x="2477966" y="524109"/>
                  <a:pt x="2365132" y="745382"/>
                </a:cubicBezTo>
                <a:cubicBezTo>
                  <a:pt x="2252298" y="966655"/>
                  <a:pt x="2233246" y="900298"/>
                  <a:pt x="2083777" y="915455"/>
                </a:cubicBezTo>
                <a:cubicBezTo>
                  <a:pt x="1934308" y="930612"/>
                  <a:pt x="1815612" y="849862"/>
                  <a:pt x="1468316" y="836323"/>
                </a:cubicBezTo>
                <a:cubicBezTo>
                  <a:pt x="1121020" y="822784"/>
                  <a:pt x="49457" y="804913"/>
                  <a:pt x="0" y="834221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grpSp>
        <p:nvGrpSpPr>
          <p:cNvPr id="13" name="Groep 12"/>
          <p:cNvGrpSpPr/>
          <p:nvPr/>
        </p:nvGrpSpPr>
        <p:grpSpPr>
          <a:xfrm>
            <a:off x="2790008" y="5445224"/>
            <a:ext cx="2516381" cy="813735"/>
            <a:chOff x="2886838" y="5638851"/>
            <a:chExt cx="2516381" cy="813735"/>
          </a:xfrm>
        </p:grpSpPr>
        <p:sp>
          <p:nvSpPr>
            <p:cNvPr id="12" name="Explosie 1 11"/>
            <p:cNvSpPr/>
            <p:nvPr/>
          </p:nvSpPr>
          <p:spPr bwMode="auto">
            <a:xfrm>
              <a:off x="2886838" y="5638851"/>
              <a:ext cx="2516381" cy="813735"/>
            </a:xfrm>
            <a:prstGeom prst="irregularSeal1">
              <a:avLst/>
            </a:prstGeom>
            <a:gradFill flip="none" rotWithShape="1">
              <a:gsLst>
                <a:gs pos="20000">
                  <a:schemeClr val="bg1"/>
                </a:gs>
                <a:gs pos="100000">
                  <a:srgbClr val="FF130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  <a:outerShdw dist="35921" dir="2700000" algn="ctr" rotWithShape="0">
                <a:schemeClr val="bg2"/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16" charset="-128"/>
              </a:endParaRPr>
            </a:p>
          </p:txBody>
        </p:sp>
        <p:sp>
          <p:nvSpPr>
            <p:cNvPr id="31833" name="Text Box 89"/>
            <p:cNvSpPr txBox="1">
              <a:spLocks noChangeArrowheads="1"/>
            </p:cNvSpPr>
            <p:nvPr/>
          </p:nvSpPr>
          <p:spPr bwMode="auto">
            <a:xfrm>
              <a:off x="3360854" y="5839396"/>
              <a:ext cx="1524000" cy="396875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r>
                <a:rPr lang="nl-NL" sz="2000" b="1" dirty="0">
                  <a:latin typeface="+mn-lt"/>
                </a:rPr>
                <a:t>tumorgroei</a:t>
              </a:r>
            </a:p>
          </p:txBody>
        </p:sp>
      </p:grpSp>
      <p:sp>
        <p:nvSpPr>
          <p:cNvPr id="31838" name="Freeform 94"/>
          <p:cNvSpPr>
            <a:spLocks/>
          </p:cNvSpPr>
          <p:nvPr/>
        </p:nvSpPr>
        <p:spPr bwMode="auto">
          <a:xfrm>
            <a:off x="1845640" y="3629542"/>
            <a:ext cx="1164695" cy="1663141"/>
          </a:xfrm>
          <a:custGeom>
            <a:avLst/>
            <a:gdLst>
              <a:gd name="T0" fmla="*/ 361 w 361"/>
              <a:gd name="T1" fmla="*/ 0 h 1349"/>
              <a:gd name="T2" fmla="*/ 227 w 361"/>
              <a:gd name="T3" fmla="*/ 126 h 1349"/>
              <a:gd name="T4" fmla="*/ 29 w 361"/>
              <a:gd name="T5" fmla="*/ 576 h 1349"/>
              <a:gd name="T6" fmla="*/ 61 w 361"/>
              <a:gd name="T7" fmla="*/ 1112 h 1349"/>
              <a:gd name="T8" fmla="*/ 266 w 361"/>
              <a:gd name="T9" fmla="*/ 1349 h 1349"/>
              <a:gd name="connsiteX0" fmla="*/ 9367 w 9367"/>
              <a:gd name="connsiteY0" fmla="*/ 0 h 8857"/>
              <a:gd name="connsiteX1" fmla="*/ 5655 w 9367"/>
              <a:gd name="connsiteY1" fmla="*/ 934 h 8857"/>
              <a:gd name="connsiteX2" fmla="*/ 170 w 9367"/>
              <a:gd name="connsiteY2" fmla="*/ 4270 h 8857"/>
              <a:gd name="connsiteX3" fmla="*/ 1057 w 9367"/>
              <a:gd name="connsiteY3" fmla="*/ 8243 h 8857"/>
              <a:gd name="connsiteX4" fmla="*/ 5825 w 9367"/>
              <a:gd name="connsiteY4" fmla="*/ 8857 h 8857"/>
              <a:gd name="connsiteX0" fmla="*/ 9820 w 9820"/>
              <a:gd name="connsiteY0" fmla="*/ 0 h 10000"/>
              <a:gd name="connsiteX1" fmla="*/ 5857 w 9820"/>
              <a:gd name="connsiteY1" fmla="*/ 1055 h 10000"/>
              <a:gd name="connsiteX2" fmla="*/ 1 w 9820"/>
              <a:gd name="connsiteY2" fmla="*/ 4821 h 10000"/>
              <a:gd name="connsiteX3" fmla="*/ 6039 w 9820"/>
              <a:gd name="connsiteY3" fmla="*/ 10000 h 10000"/>
              <a:gd name="connsiteX0" fmla="*/ 5406 w 5406"/>
              <a:gd name="connsiteY0" fmla="*/ 0 h 10000"/>
              <a:gd name="connsiteX1" fmla="*/ 1370 w 5406"/>
              <a:gd name="connsiteY1" fmla="*/ 1055 h 10000"/>
              <a:gd name="connsiteX2" fmla="*/ 55 w 5406"/>
              <a:gd name="connsiteY2" fmla="*/ 4871 h 10000"/>
              <a:gd name="connsiteX3" fmla="*/ 1556 w 5406"/>
              <a:gd name="connsiteY3" fmla="*/ 10000 h 10000"/>
              <a:gd name="connsiteX0" fmla="*/ 9986 w 9986"/>
              <a:gd name="connsiteY0" fmla="*/ 0 h 7419"/>
              <a:gd name="connsiteX1" fmla="*/ 2520 w 9986"/>
              <a:gd name="connsiteY1" fmla="*/ 1055 h 7419"/>
              <a:gd name="connsiteX2" fmla="*/ 88 w 9986"/>
              <a:gd name="connsiteY2" fmla="*/ 4871 h 7419"/>
              <a:gd name="connsiteX3" fmla="*/ 1949 w 9986"/>
              <a:gd name="connsiteY3" fmla="*/ 7419 h 7419"/>
              <a:gd name="connsiteX0" fmla="*/ 10378 w 10378"/>
              <a:gd name="connsiteY0" fmla="*/ 0 h 10000"/>
              <a:gd name="connsiteX1" fmla="*/ 8031 w 10378"/>
              <a:gd name="connsiteY1" fmla="*/ 3161 h 10000"/>
              <a:gd name="connsiteX2" fmla="*/ 466 w 10378"/>
              <a:gd name="connsiteY2" fmla="*/ 6566 h 10000"/>
              <a:gd name="connsiteX3" fmla="*/ 2330 w 10378"/>
              <a:gd name="connsiteY3" fmla="*/ 10000 h 10000"/>
              <a:gd name="connsiteX0" fmla="*/ 25216 w 25216"/>
              <a:gd name="connsiteY0" fmla="*/ 0 h 8595"/>
              <a:gd name="connsiteX1" fmla="*/ 8031 w 25216"/>
              <a:gd name="connsiteY1" fmla="*/ 1756 h 8595"/>
              <a:gd name="connsiteX2" fmla="*/ 466 w 25216"/>
              <a:gd name="connsiteY2" fmla="*/ 5161 h 8595"/>
              <a:gd name="connsiteX3" fmla="*/ 2330 w 25216"/>
              <a:gd name="connsiteY3" fmla="*/ 8595 h 8595"/>
              <a:gd name="connsiteX0" fmla="*/ 10118 w 10118"/>
              <a:gd name="connsiteY0" fmla="*/ 0 h 10000"/>
              <a:gd name="connsiteX1" fmla="*/ 4901 w 10118"/>
              <a:gd name="connsiteY1" fmla="*/ 3366 h 10000"/>
              <a:gd name="connsiteX2" fmla="*/ 303 w 10118"/>
              <a:gd name="connsiteY2" fmla="*/ 6005 h 10000"/>
              <a:gd name="connsiteX3" fmla="*/ 1042 w 10118"/>
              <a:gd name="connsiteY3" fmla="*/ 10000 h 10000"/>
              <a:gd name="connsiteX0" fmla="*/ 9828 w 9828"/>
              <a:gd name="connsiteY0" fmla="*/ 0 h 10000"/>
              <a:gd name="connsiteX1" fmla="*/ 4611 w 9828"/>
              <a:gd name="connsiteY1" fmla="*/ 3366 h 10000"/>
              <a:gd name="connsiteX2" fmla="*/ 449 w 9828"/>
              <a:gd name="connsiteY2" fmla="*/ 6628 h 10000"/>
              <a:gd name="connsiteX3" fmla="*/ 752 w 9828"/>
              <a:gd name="connsiteY3" fmla="*/ 10000 h 10000"/>
              <a:gd name="connsiteX0" fmla="*/ 9999 w 9999"/>
              <a:gd name="connsiteY0" fmla="*/ 0 h 10000"/>
              <a:gd name="connsiteX1" fmla="*/ 456 w 9999"/>
              <a:gd name="connsiteY1" fmla="*/ 6628 h 10000"/>
              <a:gd name="connsiteX2" fmla="*/ 764 w 9999"/>
              <a:gd name="connsiteY2" fmla="*/ 10000 h 10000"/>
              <a:gd name="connsiteX0" fmla="*/ 9793 w 9793"/>
              <a:gd name="connsiteY0" fmla="*/ 0 h 14722"/>
              <a:gd name="connsiteX1" fmla="*/ 249 w 9793"/>
              <a:gd name="connsiteY1" fmla="*/ 6628 h 14722"/>
              <a:gd name="connsiteX2" fmla="*/ 1289 w 9793"/>
              <a:gd name="connsiteY2" fmla="*/ 14722 h 1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93" h="14722">
                <a:moveTo>
                  <a:pt x="9793" y="0"/>
                </a:moveTo>
                <a:cubicBezTo>
                  <a:pt x="7805" y="1381"/>
                  <a:pt x="1788" y="4961"/>
                  <a:pt x="249" y="6628"/>
                </a:cubicBezTo>
                <a:cubicBezTo>
                  <a:pt x="-405" y="7734"/>
                  <a:pt x="332" y="13030"/>
                  <a:pt x="1289" y="1472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53" name="Freeform 94"/>
          <p:cNvSpPr>
            <a:spLocks/>
          </p:cNvSpPr>
          <p:nvPr/>
        </p:nvSpPr>
        <p:spPr bwMode="auto">
          <a:xfrm rot="16699620">
            <a:off x="2564749" y="5265005"/>
            <a:ext cx="283027" cy="1084398"/>
          </a:xfrm>
          <a:custGeom>
            <a:avLst/>
            <a:gdLst>
              <a:gd name="T0" fmla="*/ 361 w 361"/>
              <a:gd name="T1" fmla="*/ 0 h 1349"/>
              <a:gd name="T2" fmla="*/ 227 w 361"/>
              <a:gd name="T3" fmla="*/ 126 h 1349"/>
              <a:gd name="T4" fmla="*/ 29 w 361"/>
              <a:gd name="T5" fmla="*/ 576 h 1349"/>
              <a:gd name="T6" fmla="*/ 61 w 361"/>
              <a:gd name="T7" fmla="*/ 1112 h 1349"/>
              <a:gd name="T8" fmla="*/ 266 w 361"/>
              <a:gd name="T9" fmla="*/ 1349 h 1349"/>
              <a:gd name="connsiteX0" fmla="*/ 9367 w 9367"/>
              <a:gd name="connsiteY0" fmla="*/ 0 h 8857"/>
              <a:gd name="connsiteX1" fmla="*/ 5655 w 9367"/>
              <a:gd name="connsiteY1" fmla="*/ 934 h 8857"/>
              <a:gd name="connsiteX2" fmla="*/ 170 w 9367"/>
              <a:gd name="connsiteY2" fmla="*/ 4270 h 8857"/>
              <a:gd name="connsiteX3" fmla="*/ 1057 w 9367"/>
              <a:gd name="connsiteY3" fmla="*/ 8243 h 8857"/>
              <a:gd name="connsiteX4" fmla="*/ 5825 w 9367"/>
              <a:gd name="connsiteY4" fmla="*/ 8857 h 8857"/>
              <a:gd name="connsiteX0" fmla="*/ 9820 w 9820"/>
              <a:gd name="connsiteY0" fmla="*/ 0 h 10000"/>
              <a:gd name="connsiteX1" fmla="*/ 5857 w 9820"/>
              <a:gd name="connsiteY1" fmla="*/ 1055 h 10000"/>
              <a:gd name="connsiteX2" fmla="*/ 1 w 9820"/>
              <a:gd name="connsiteY2" fmla="*/ 4821 h 10000"/>
              <a:gd name="connsiteX3" fmla="*/ 6039 w 9820"/>
              <a:gd name="connsiteY3" fmla="*/ 10000 h 10000"/>
              <a:gd name="connsiteX0" fmla="*/ 5406 w 5406"/>
              <a:gd name="connsiteY0" fmla="*/ 0 h 10000"/>
              <a:gd name="connsiteX1" fmla="*/ 1370 w 5406"/>
              <a:gd name="connsiteY1" fmla="*/ 1055 h 10000"/>
              <a:gd name="connsiteX2" fmla="*/ 55 w 5406"/>
              <a:gd name="connsiteY2" fmla="*/ 4871 h 10000"/>
              <a:gd name="connsiteX3" fmla="*/ 1556 w 5406"/>
              <a:gd name="connsiteY3" fmla="*/ 10000 h 10000"/>
              <a:gd name="connsiteX0" fmla="*/ 9986 w 9986"/>
              <a:gd name="connsiteY0" fmla="*/ 0 h 7419"/>
              <a:gd name="connsiteX1" fmla="*/ 2520 w 9986"/>
              <a:gd name="connsiteY1" fmla="*/ 1055 h 7419"/>
              <a:gd name="connsiteX2" fmla="*/ 88 w 9986"/>
              <a:gd name="connsiteY2" fmla="*/ 4871 h 7419"/>
              <a:gd name="connsiteX3" fmla="*/ 1949 w 9986"/>
              <a:gd name="connsiteY3" fmla="*/ 7419 h 7419"/>
              <a:gd name="connsiteX0" fmla="*/ 10378 w 10378"/>
              <a:gd name="connsiteY0" fmla="*/ 0 h 10000"/>
              <a:gd name="connsiteX1" fmla="*/ 8031 w 10378"/>
              <a:gd name="connsiteY1" fmla="*/ 3161 h 10000"/>
              <a:gd name="connsiteX2" fmla="*/ 466 w 10378"/>
              <a:gd name="connsiteY2" fmla="*/ 6566 h 10000"/>
              <a:gd name="connsiteX3" fmla="*/ 2330 w 10378"/>
              <a:gd name="connsiteY3" fmla="*/ 10000 h 10000"/>
              <a:gd name="connsiteX0" fmla="*/ 25216 w 25216"/>
              <a:gd name="connsiteY0" fmla="*/ 0 h 8595"/>
              <a:gd name="connsiteX1" fmla="*/ 8031 w 25216"/>
              <a:gd name="connsiteY1" fmla="*/ 1756 h 8595"/>
              <a:gd name="connsiteX2" fmla="*/ 466 w 25216"/>
              <a:gd name="connsiteY2" fmla="*/ 5161 h 8595"/>
              <a:gd name="connsiteX3" fmla="*/ 2330 w 25216"/>
              <a:gd name="connsiteY3" fmla="*/ 8595 h 8595"/>
              <a:gd name="connsiteX0" fmla="*/ 10118 w 10118"/>
              <a:gd name="connsiteY0" fmla="*/ 0 h 10000"/>
              <a:gd name="connsiteX1" fmla="*/ 4901 w 10118"/>
              <a:gd name="connsiteY1" fmla="*/ 3366 h 10000"/>
              <a:gd name="connsiteX2" fmla="*/ 303 w 10118"/>
              <a:gd name="connsiteY2" fmla="*/ 6005 h 10000"/>
              <a:gd name="connsiteX3" fmla="*/ 1042 w 10118"/>
              <a:gd name="connsiteY3" fmla="*/ 10000 h 10000"/>
              <a:gd name="connsiteX0" fmla="*/ 9828 w 9828"/>
              <a:gd name="connsiteY0" fmla="*/ 0 h 10000"/>
              <a:gd name="connsiteX1" fmla="*/ 4611 w 9828"/>
              <a:gd name="connsiteY1" fmla="*/ 3366 h 10000"/>
              <a:gd name="connsiteX2" fmla="*/ 449 w 9828"/>
              <a:gd name="connsiteY2" fmla="*/ 6628 h 10000"/>
              <a:gd name="connsiteX3" fmla="*/ 752 w 9828"/>
              <a:gd name="connsiteY3" fmla="*/ 10000 h 10000"/>
              <a:gd name="connsiteX0" fmla="*/ 9999 w 9999"/>
              <a:gd name="connsiteY0" fmla="*/ 0 h 10000"/>
              <a:gd name="connsiteX1" fmla="*/ 456 w 9999"/>
              <a:gd name="connsiteY1" fmla="*/ 6628 h 10000"/>
              <a:gd name="connsiteX2" fmla="*/ 764 w 9999"/>
              <a:gd name="connsiteY2" fmla="*/ 10000 h 10000"/>
              <a:gd name="connsiteX0" fmla="*/ 5474 w 5474"/>
              <a:gd name="connsiteY0" fmla="*/ 0 h 9059"/>
              <a:gd name="connsiteX1" fmla="*/ 506 w 5474"/>
              <a:gd name="connsiteY1" fmla="*/ 5687 h 9059"/>
              <a:gd name="connsiteX2" fmla="*/ 814 w 5474"/>
              <a:gd name="connsiteY2" fmla="*/ 9059 h 9059"/>
              <a:gd name="connsiteX0" fmla="*/ 9380 w 9380"/>
              <a:gd name="connsiteY0" fmla="*/ 0 h 10000"/>
              <a:gd name="connsiteX1" fmla="*/ 1748 w 9380"/>
              <a:gd name="connsiteY1" fmla="*/ 4841 h 10000"/>
              <a:gd name="connsiteX2" fmla="*/ 867 w 9380"/>
              <a:gd name="connsiteY2" fmla="*/ 10000 h 10000"/>
              <a:gd name="connsiteX0" fmla="*/ 9845 w 9845"/>
              <a:gd name="connsiteY0" fmla="*/ 0 h 10850"/>
              <a:gd name="connsiteX1" fmla="*/ 1709 w 9845"/>
              <a:gd name="connsiteY1" fmla="*/ 4841 h 10850"/>
              <a:gd name="connsiteX2" fmla="*/ 978 w 9845"/>
              <a:gd name="connsiteY2" fmla="*/ 10850 h 10850"/>
              <a:gd name="connsiteX0" fmla="*/ 3293 w 3293"/>
              <a:gd name="connsiteY0" fmla="*/ 0 h 9766"/>
              <a:gd name="connsiteX1" fmla="*/ 1736 w 3293"/>
              <a:gd name="connsiteY1" fmla="*/ 4228 h 9766"/>
              <a:gd name="connsiteX2" fmla="*/ 993 w 3293"/>
              <a:gd name="connsiteY2" fmla="*/ 9766 h 9766"/>
              <a:gd name="connsiteX0" fmla="*/ 14265 w 14265"/>
              <a:gd name="connsiteY0" fmla="*/ 0 h 10000"/>
              <a:gd name="connsiteX1" fmla="*/ 9537 w 14265"/>
              <a:gd name="connsiteY1" fmla="*/ 4329 h 10000"/>
              <a:gd name="connsiteX2" fmla="*/ 13 w 14265"/>
              <a:gd name="connsiteY2" fmla="*/ 4824 h 10000"/>
              <a:gd name="connsiteX3" fmla="*/ 7280 w 14265"/>
              <a:gd name="connsiteY3" fmla="*/ 10000 h 10000"/>
              <a:gd name="connsiteX0" fmla="*/ 14265 w 14265"/>
              <a:gd name="connsiteY0" fmla="*/ 0 h 10000"/>
              <a:gd name="connsiteX1" fmla="*/ 4710 w 14265"/>
              <a:gd name="connsiteY1" fmla="*/ 2365 h 10000"/>
              <a:gd name="connsiteX2" fmla="*/ 9537 w 14265"/>
              <a:gd name="connsiteY2" fmla="*/ 4329 h 10000"/>
              <a:gd name="connsiteX3" fmla="*/ 13 w 14265"/>
              <a:gd name="connsiteY3" fmla="*/ 4824 h 10000"/>
              <a:gd name="connsiteX4" fmla="*/ 7280 w 14265"/>
              <a:gd name="connsiteY4" fmla="*/ 10000 h 10000"/>
              <a:gd name="connsiteX0" fmla="*/ 14296 w 14296"/>
              <a:gd name="connsiteY0" fmla="*/ 0 h 10000"/>
              <a:gd name="connsiteX1" fmla="*/ 4741 w 14296"/>
              <a:gd name="connsiteY1" fmla="*/ 2365 h 10000"/>
              <a:gd name="connsiteX2" fmla="*/ 44 w 14296"/>
              <a:gd name="connsiteY2" fmla="*/ 4824 h 10000"/>
              <a:gd name="connsiteX3" fmla="*/ 7311 w 14296"/>
              <a:gd name="connsiteY3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96" h="10000">
                <a:moveTo>
                  <a:pt x="14296" y="0"/>
                </a:moveTo>
                <a:cubicBezTo>
                  <a:pt x="13418" y="476"/>
                  <a:pt x="7116" y="1561"/>
                  <a:pt x="4741" y="2365"/>
                </a:cubicBezTo>
                <a:cubicBezTo>
                  <a:pt x="2366" y="3169"/>
                  <a:pt x="-384" y="3552"/>
                  <a:pt x="44" y="4824"/>
                </a:cubicBezTo>
                <a:cubicBezTo>
                  <a:pt x="-332" y="5769"/>
                  <a:pt x="7230" y="9276"/>
                  <a:pt x="7311" y="1000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2168379" y="4994448"/>
            <a:ext cx="1668428" cy="557248"/>
            <a:chOff x="2168379" y="4994448"/>
            <a:chExt cx="1668428" cy="557248"/>
          </a:xfrm>
        </p:grpSpPr>
        <p:sp>
          <p:nvSpPr>
            <p:cNvPr id="54" name="Freeform 94"/>
            <p:cNvSpPr>
              <a:spLocks/>
            </p:cNvSpPr>
            <p:nvPr/>
          </p:nvSpPr>
          <p:spPr bwMode="auto">
            <a:xfrm rot="14981120">
              <a:off x="2875010" y="4589899"/>
              <a:ext cx="255166" cy="1668428"/>
            </a:xfrm>
            <a:custGeom>
              <a:avLst/>
              <a:gdLst>
                <a:gd name="T0" fmla="*/ 361 w 361"/>
                <a:gd name="T1" fmla="*/ 0 h 1349"/>
                <a:gd name="T2" fmla="*/ 227 w 361"/>
                <a:gd name="T3" fmla="*/ 126 h 1349"/>
                <a:gd name="T4" fmla="*/ 29 w 361"/>
                <a:gd name="T5" fmla="*/ 576 h 1349"/>
                <a:gd name="T6" fmla="*/ 61 w 361"/>
                <a:gd name="T7" fmla="*/ 1112 h 1349"/>
                <a:gd name="T8" fmla="*/ 266 w 361"/>
                <a:gd name="T9" fmla="*/ 1349 h 1349"/>
                <a:gd name="connsiteX0" fmla="*/ 9367 w 9367"/>
                <a:gd name="connsiteY0" fmla="*/ 0 h 8857"/>
                <a:gd name="connsiteX1" fmla="*/ 5655 w 9367"/>
                <a:gd name="connsiteY1" fmla="*/ 934 h 8857"/>
                <a:gd name="connsiteX2" fmla="*/ 170 w 9367"/>
                <a:gd name="connsiteY2" fmla="*/ 4270 h 8857"/>
                <a:gd name="connsiteX3" fmla="*/ 1057 w 9367"/>
                <a:gd name="connsiteY3" fmla="*/ 8243 h 8857"/>
                <a:gd name="connsiteX4" fmla="*/ 5825 w 9367"/>
                <a:gd name="connsiteY4" fmla="*/ 8857 h 8857"/>
                <a:gd name="connsiteX0" fmla="*/ 9820 w 9820"/>
                <a:gd name="connsiteY0" fmla="*/ 0 h 10000"/>
                <a:gd name="connsiteX1" fmla="*/ 5857 w 9820"/>
                <a:gd name="connsiteY1" fmla="*/ 1055 h 10000"/>
                <a:gd name="connsiteX2" fmla="*/ 1 w 9820"/>
                <a:gd name="connsiteY2" fmla="*/ 4821 h 10000"/>
                <a:gd name="connsiteX3" fmla="*/ 6039 w 9820"/>
                <a:gd name="connsiteY3" fmla="*/ 10000 h 10000"/>
                <a:gd name="connsiteX0" fmla="*/ 5406 w 5406"/>
                <a:gd name="connsiteY0" fmla="*/ 0 h 10000"/>
                <a:gd name="connsiteX1" fmla="*/ 1370 w 5406"/>
                <a:gd name="connsiteY1" fmla="*/ 1055 h 10000"/>
                <a:gd name="connsiteX2" fmla="*/ 55 w 5406"/>
                <a:gd name="connsiteY2" fmla="*/ 4871 h 10000"/>
                <a:gd name="connsiteX3" fmla="*/ 1556 w 5406"/>
                <a:gd name="connsiteY3" fmla="*/ 10000 h 10000"/>
                <a:gd name="connsiteX0" fmla="*/ 9986 w 9986"/>
                <a:gd name="connsiteY0" fmla="*/ 0 h 7419"/>
                <a:gd name="connsiteX1" fmla="*/ 2520 w 9986"/>
                <a:gd name="connsiteY1" fmla="*/ 1055 h 7419"/>
                <a:gd name="connsiteX2" fmla="*/ 88 w 9986"/>
                <a:gd name="connsiteY2" fmla="*/ 4871 h 7419"/>
                <a:gd name="connsiteX3" fmla="*/ 1949 w 9986"/>
                <a:gd name="connsiteY3" fmla="*/ 7419 h 7419"/>
                <a:gd name="connsiteX0" fmla="*/ 10378 w 10378"/>
                <a:gd name="connsiteY0" fmla="*/ 0 h 10000"/>
                <a:gd name="connsiteX1" fmla="*/ 8031 w 10378"/>
                <a:gd name="connsiteY1" fmla="*/ 3161 h 10000"/>
                <a:gd name="connsiteX2" fmla="*/ 466 w 10378"/>
                <a:gd name="connsiteY2" fmla="*/ 6566 h 10000"/>
                <a:gd name="connsiteX3" fmla="*/ 2330 w 10378"/>
                <a:gd name="connsiteY3" fmla="*/ 10000 h 10000"/>
                <a:gd name="connsiteX0" fmla="*/ 25216 w 25216"/>
                <a:gd name="connsiteY0" fmla="*/ 0 h 8595"/>
                <a:gd name="connsiteX1" fmla="*/ 8031 w 25216"/>
                <a:gd name="connsiteY1" fmla="*/ 1756 h 8595"/>
                <a:gd name="connsiteX2" fmla="*/ 466 w 25216"/>
                <a:gd name="connsiteY2" fmla="*/ 5161 h 8595"/>
                <a:gd name="connsiteX3" fmla="*/ 2330 w 25216"/>
                <a:gd name="connsiteY3" fmla="*/ 8595 h 8595"/>
                <a:gd name="connsiteX0" fmla="*/ 10118 w 10118"/>
                <a:gd name="connsiteY0" fmla="*/ 0 h 10000"/>
                <a:gd name="connsiteX1" fmla="*/ 4901 w 10118"/>
                <a:gd name="connsiteY1" fmla="*/ 3366 h 10000"/>
                <a:gd name="connsiteX2" fmla="*/ 303 w 10118"/>
                <a:gd name="connsiteY2" fmla="*/ 6005 h 10000"/>
                <a:gd name="connsiteX3" fmla="*/ 1042 w 10118"/>
                <a:gd name="connsiteY3" fmla="*/ 10000 h 10000"/>
                <a:gd name="connsiteX0" fmla="*/ 9828 w 9828"/>
                <a:gd name="connsiteY0" fmla="*/ 0 h 10000"/>
                <a:gd name="connsiteX1" fmla="*/ 4611 w 9828"/>
                <a:gd name="connsiteY1" fmla="*/ 3366 h 10000"/>
                <a:gd name="connsiteX2" fmla="*/ 449 w 9828"/>
                <a:gd name="connsiteY2" fmla="*/ 6628 h 10000"/>
                <a:gd name="connsiteX3" fmla="*/ 752 w 9828"/>
                <a:gd name="connsiteY3" fmla="*/ 10000 h 10000"/>
                <a:gd name="connsiteX0" fmla="*/ 9999 w 9999"/>
                <a:gd name="connsiteY0" fmla="*/ 0 h 10000"/>
                <a:gd name="connsiteX1" fmla="*/ 456 w 9999"/>
                <a:gd name="connsiteY1" fmla="*/ 6628 h 10000"/>
                <a:gd name="connsiteX2" fmla="*/ 764 w 9999"/>
                <a:gd name="connsiteY2" fmla="*/ 10000 h 10000"/>
                <a:gd name="connsiteX0" fmla="*/ 5474 w 5474"/>
                <a:gd name="connsiteY0" fmla="*/ 0 h 9059"/>
                <a:gd name="connsiteX1" fmla="*/ 506 w 5474"/>
                <a:gd name="connsiteY1" fmla="*/ 5687 h 9059"/>
                <a:gd name="connsiteX2" fmla="*/ 814 w 5474"/>
                <a:gd name="connsiteY2" fmla="*/ 9059 h 9059"/>
                <a:gd name="connsiteX0" fmla="*/ 9380 w 9380"/>
                <a:gd name="connsiteY0" fmla="*/ 0 h 10000"/>
                <a:gd name="connsiteX1" fmla="*/ 1748 w 9380"/>
                <a:gd name="connsiteY1" fmla="*/ 4841 h 10000"/>
                <a:gd name="connsiteX2" fmla="*/ 867 w 9380"/>
                <a:gd name="connsiteY2" fmla="*/ 10000 h 10000"/>
                <a:gd name="connsiteX0" fmla="*/ 9845 w 9845"/>
                <a:gd name="connsiteY0" fmla="*/ 0 h 10850"/>
                <a:gd name="connsiteX1" fmla="*/ 1709 w 9845"/>
                <a:gd name="connsiteY1" fmla="*/ 4841 h 10850"/>
                <a:gd name="connsiteX2" fmla="*/ 978 w 9845"/>
                <a:gd name="connsiteY2" fmla="*/ 10850 h 10850"/>
                <a:gd name="connsiteX0" fmla="*/ 8623 w 8623"/>
                <a:gd name="connsiteY0" fmla="*/ 0 h 13283"/>
                <a:gd name="connsiteX1" fmla="*/ 359 w 8623"/>
                <a:gd name="connsiteY1" fmla="*/ 4462 h 13283"/>
                <a:gd name="connsiteX2" fmla="*/ 2517 w 8623"/>
                <a:gd name="connsiteY2" fmla="*/ 13283 h 13283"/>
                <a:gd name="connsiteX0" fmla="*/ 8638 w 8638"/>
                <a:gd name="connsiteY0" fmla="*/ 0 h 10000"/>
                <a:gd name="connsiteX1" fmla="*/ 975 w 8638"/>
                <a:gd name="connsiteY1" fmla="*/ 4626 h 10000"/>
                <a:gd name="connsiteX2" fmla="*/ 1557 w 8638"/>
                <a:gd name="connsiteY2" fmla="*/ 10000 h 10000"/>
                <a:gd name="connsiteX0" fmla="*/ 2527 w 2527"/>
                <a:gd name="connsiteY0" fmla="*/ 0 h 11312"/>
                <a:gd name="connsiteX1" fmla="*/ 1129 w 2527"/>
                <a:gd name="connsiteY1" fmla="*/ 5938 h 11312"/>
                <a:gd name="connsiteX2" fmla="*/ 1803 w 2527"/>
                <a:gd name="connsiteY2" fmla="*/ 11312 h 11312"/>
                <a:gd name="connsiteX0" fmla="*/ 15436 w 15436"/>
                <a:gd name="connsiteY0" fmla="*/ 0 h 10000"/>
                <a:gd name="connsiteX1" fmla="*/ 2054 w 15436"/>
                <a:gd name="connsiteY1" fmla="*/ 5748 h 10000"/>
                <a:gd name="connsiteX2" fmla="*/ 12571 w 15436"/>
                <a:gd name="connsiteY2" fmla="*/ 10000 h 10000"/>
                <a:gd name="connsiteX0" fmla="*/ 22549 w 22549"/>
                <a:gd name="connsiteY0" fmla="*/ 0 h 10000"/>
                <a:gd name="connsiteX1" fmla="*/ 1213 w 22549"/>
                <a:gd name="connsiteY1" fmla="*/ 4574 h 10000"/>
                <a:gd name="connsiteX2" fmla="*/ 19684 w 22549"/>
                <a:gd name="connsiteY2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49" h="10000">
                  <a:moveTo>
                    <a:pt x="22549" y="0"/>
                  </a:moveTo>
                  <a:cubicBezTo>
                    <a:pt x="1655" y="935"/>
                    <a:pt x="6622" y="3101"/>
                    <a:pt x="1213" y="4574"/>
                  </a:cubicBezTo>
                  <a:cubicBezTo>
                    <a:pt x="-4193" y="6048"/>
                    <a:pt x="9632" y="8854"/>
                    <a:pt x="19684" y="10000"/>
                  </a:cubicBezTo>
                </a:path>
              </a:pathLst>
            </a:custGeom>
            <a:noFill/>
            <a:ln w="19050">
              <a:solidFill>
                <a:srgbClr val="FF13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>
                <a:latin typeface="+mn-lt"/>
              </a:endParaRPr>
            </a:p>
          </p:txBody>
        </p:sp>
        <p:cxnSp>
          <p:nvCxnSpPr>
            <p:cNvPr id="3" name="Rechte verbindingslijn 2"/>
            <p:cNvCxnSpPr/>
            <p:nvPr/>
          </p:nvCxnSpPr>
          <p:spPr bwMode="auto">
            <a:xfrm>
              <a:off x="3685828" y="4994448"/>
              <a:ext cx="144016" cy="9233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6732240" y="6525344"/>
            <a:ext cx="24224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Hofland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Endocrinology 2013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Line 76"/>
          <p:cNvSpPr>
            <a:spLocks noChangeShapeType="1"/>
          </p:cNvSpPr>
          <p:nvPr/>
        </p:nvSpPr>
        <p:spPr bwMode="auto">
          <a:xfrm>
            <a:off x="1269107" y="1665354"/>
            <a:ext cx="9525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AutoShape 72"/>
          <p:cNvSpPr>
            <a:spLocks noChangeArrowheads="1"/>
          </p:cNvSpPr>
          <p:nvPr/>
        </p:nvSpPr>
        <p:spPr bwMode="auto">
          <a:xfrm rot="16200000">
            <a:off x="1427287" y="1043054"/>
            <a:ext cx="557212" cy="1017587"/>
          </a:xfrm>
          <a:custGeom>
            <a:avLst/>
            <a:gdLst>
              <a:gd name="T0" fmla="*/ 836541654 w 21600"/>
              <a:gd name="T1" fmla="*/ 0 h 21600"/>
              <a:gd name="T2" fmla="*/ 455294853 w 21600"/>
              <a:gd name="T3" fmla="*/ 2147483647 h 21600"/>
              <a:gd name="T4" fmla="*/ 836541654 w 21600"/>
              <a:gd name="T5" fmla="*/ 598152998 h 21600"/>
              <a:gd name="T6" fmla="*/ 1217788625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86 w 21600"/>
              <a:gd name="T13" fmla="*/ 0 h 21600"/>
              <a:gd name="T14" fmla="*/ 17514 w 21600"/>
              <a:gd name="T15" fmla="*/ 26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58" y="1534"/>
                </a:moveTo>
                <a:cubicBezTo>
                  <a:pt x="7452" y="753"/>
                  <a:pt x="9113" y="345"/>
                  <a:pt x="10800" y="346"/>
                </a:cubicBezTo>
                <a:cubicBezTo>
                  <a:pt x="12486" y="346"/>
                  <a:pt x="14147" y="753"/>
                  <a:pt x="15641" y="1534"/>
                </a:cubicBezTo>
                <a:lnTo>
                  <a:pt x="15801" y="1228"/>
                </a:lnTo>
                <a:cubicBezTo>
                  <a:pt x="14258" y="421"/>
                  <a:pt x="12541" y="-1"/>
                  <a:pt x="10799" y="0"/>
                </a:cubicBezTo>
                <a:cubicBezTo>
                  <a:pt x="9058" y="0"/>
                  <a:pt x="7341" y="421"/>
                  <a:pt x="5798" y="12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Line 76"/>
          <p:cNvSpPr>
            <a:spLocks noChangeShapeType="1"/>
          </p:cNvSpPr>
          <p:nvPr/>
        </p:nvSpPr>
        <p:spPr bwMode="auto">
          <a:xfrm flipH="1">
            <a:off x="1646163" y="1676467"/>
            <a:ext cx="47625" cy="125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AutoShape 72"/>
          <p:cNvSpPr>
            <a:spLocks noChangeArrowheads="1"/>
          </p:cNvSpPr>
          <p:nvPr/>
        </p:nvSpPr>
        <p:spPr bwMode="auto">
          <a:xfrm rot="5400000" flipH="1">
            <a:off x="985763" y="1054167"/>
            <a:ext cx="557213" cy="1017587"/>
          </a:xfrm>
          <a:custGeom>
            <a:avLst/>
            <a:gdLst>
              <a:gd name="T0" fmla="*/ 836541654 w 21600"/>
              <a:gd name="T1" fmla="*/ 0 h 21600"/>
              <a:gd name="T2" fmla="*/ 455294853 w 21600"/>
              <a:gd name="T3" fmla="*/ 2147483647 h 21600"/>
              <a:gd name="T4" fmla="*/ 836541654 w 21600"/>
              <a:gd name="T5" fmla="*/ 598152998 h 21600"/>
              <a:gd name="T6" fmla="*/ 1217788625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86 w 21600"/>
              <a:gd name="T13" fmla="*/ 0 h 21600"/>
              <a:gd name="T14" fmla="*/ 17514 w 21600"/>
              <a:gd name="T15" fmla="*/ 26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58" y="1534"/>
                </a:moveTo>
                <a:cubicBezTo>
                  <a:pt x="7452" y="753"/>
                  <a:pt x="9113" y="345"/>
                  <a:pt x="10800" y="346"/>
                </a:cubicBezTo>
                <a:cubicBezTo>
                  <a:pt x="12486" y="346"/>
                  <a:pt x="14147" y="753"/>
                  <a:pt x="15641" y="1534"/>
                </a:cubicBezTo>
                <a:lnTo>
                  <a:pt x="15801" y="1228"/>
                </a:lnTo>
                <a:cubicBezTo>
                  <a:pt x="14258" y="421"/>
                  <a:pt x="12541" y="-1"/>
                  <a:pt x="10799" y="0"/>
                </a:cubicBezTo>
                <a:cubicBezTo>
                  <a:pt x="9058" y="0"/>
                  <a:pt x="7341" y="421"/>
                  <a:pt x="5798" y="12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Rectangle 78"/>
          <p:cNvSpPr>
            <a:spLocks noChangeArrowheads="1"/>
          </p:cNvSpPr>
          <p:nvPr/>
        </p:nvSpPr>
        <p:spPr bwMode="auto">
          <a:xfrm rot="16200000">
            <a:off x="919287" y="2335279"/>
            <a:ext cx="762000" cy="206375"/>
          </a:xfrm>
          <a:prstGeom prst="rect">
            <a:avLst/>
          </a:prstGeom>
          <a:gradFill rotWithShape="0">
            <a:gsLst>
              <a:gs pos="0">
                <a:srgbClr val="5E5E5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t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800" b="1">
              <a:solidFill>
                <a:schemeClr val="bg1"/>
              </a:solidFill>
            </a:endParaRPr>
          </a:p>
        </p:txBody>
      </p:sp>
      <p:sp>
        <p:nvSpPr>
          <p:cNvPr id="49" name="Rectangle 28"/>
          <p:cNvSpPr>
            <a:spLocks noChangeArrowheads="1"/>
          </p:cNvSpPr>
          <p:nvPr/>
        </p:nvSpPr>
        <p:spPr bwMode="auto">
          <a:xfrm rot="16200000">
            <a:off x="1289769" y="2336073"/>
            <a:ext cx="762000" cy="204788"/>
          </a:xfrm>
          <a:prstGeom prst="rect">
            <a:avLst/>
          </a:prstGeom>
          <a:gradFill rotWithShape="0">
            <a:gsLst>
              <a:gs pos="0">
                <a:srgbClr val="5E5E5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t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800" b="1">
              <a:solidFill>
                <a:schemeClr val="bg1"/>
              </a:solidFill>
            </a:endParaRPr>
          </a:p>
        </p:txBody>
      </p:sp>
      <p:grpSp>
        <p:nvGrpSpPr>
          <p:cNvPr id="31844" name="Group 100"/>
          <p:cNvGrpSpPr>
            <a:grpSpLocks/>
          </p:cNvGrpSpPr>
          <p:nvPr/>
        </p:nvGrpSpPr>
        <p:grpSpPr bwMode="auto">
          <a:xfrm>
            <a:off x="3419585" y="4580359"/>
            <a:ext cx="720367" cy="360809"/>
            <a:chOff x="3211" y="3158"/>
            <a:chExt cx="646" cy="317"/>
          </a:xfrm>
        </p:grpSpPr>
        <p:sp>
          <p:nvSpPr>
            <p:cNvPr id="31834" name="Oval 90"/>
            <p:cNvSpPr>
              <a:spLocks noChangeArrowheads="1"/>
            </p:cNvSpPr>
            <p:nvPr/>
          </p:nvSpPr>
          <p:spPr bwMode="auto">
            <a:xfrm>
              <a:off x="3222" y="3158"/>
              <a:ext cx="338" cy="3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31835" name="Oval 91"/>
            <p:cNvSpPr>
              <a:spLocks noChangeArrowheads="1"/>
            </p:cNvSpPr>
            <p:nvPr/>
          </p:nvSpPr>
          <p:spPr bwMode="auto">
            <a:xfrm>
              <a:off x="3515" y="3158"/>
              <a:ext cx="342" cy="31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31836" name="Text Box 990"/>
            <p:cNvSpPr txBox="1">
              <a:spLocks noChangeArrowheads="1"/>
            </p:cNvSpPr>
            <p:nvPr/>
          </p:nvSpPr>
          <p:spPr bwMode="auto">
            <a:xfrm>
              <a:off x="3211" y="3189"/>
              <a:ext cx="47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9pPr>
            </a:lstStyle>
            <a:p>
              <a:pPr eaLnBrk="1" hangingPunct="1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activine</a:t>
              </a:r>
              <a:endParaRPr lang="nl-NL" sz="1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56" name="Freeform 94"/>
          <p:cNvSpPr>
            <a:spLocks/>
          </p:cNvSpPr>
          <p:nvPr/>
        </p:nvSpPr>
        <p:spPr bwMode="auto">
          <a:xfrm rot="16699620">
            <a:off x="1517766" y="2820953"/>
            <a:ext cx="378350" cy="543875"/>
          </a:xfrm>
          <a:custGeom>
            <a:avLst/>
            <a:gdLst>
              <a:gd name="T0" fmla="*/ 361 w 361"/>
              <a:gd name="T1" fmla="*/ 0 h 1349"/>
              <a:gd name="T2" fmla="*/ 227 w 361"/>
              <a:gd name="T3" fmla="*/ 126 h 1349"/>
              <a:gd name="T4" fmla="*/ 29 w 361"/>
              <a:gd name="T5" fmla="*/ 576 h 1349"/>
              <a:gd name="T6" fmla="*/ 61 w 361"/>
              <a:gd name="T7" fmla="*/ 1112 h 1349"/>
              <a:gd name="T8" fmla="*/ 266 w 361"/>
              <a:gd name="T9" fmla="*/ 1349 h 1349"/>
              <a:gd name="connsiteX0" fmla="*/ 9367 w 9367"/>
              <a:gd name="connsiteY0" fmla="*/ 0 h 8857"/>
              <a:gd name="connsiteX1" fmla="*/ 5655 w 9367"/>
              <a:gd name="connsiteY1" fmla="*/ 934 h 8857"/>
              <a:gd name="connsiteX2" fmla="*/ 170 w 9367"/>
              <a:gd name="connsiteY2" fmla="*/ 4270 h 8857"/>
              <a:gd name="connsiteX3" fmla="*/ 1057 w 9367"/>
              <a:gd name="connsiteY3" fmla="*/ 8243 h 8857"/>
              <a:gd name="connsiteX4" fmla="*/ 5825 w 9367"/>
              <a:gd name="connsiteY4" fmla="*/ 8857 h 8857"/>
              <a:gd name="connsiteX0" fmla="*/ 9820 w 9820"/>
              <a:gd name="connsiteY0" fmla="*/ 0 h 10000"/>
              <a:gd name="connsiteX1" fmla="*/ 5857 w 9820"/>
              <a:gd name="connsiteY1" fmla="*/ 1055 h 10000"/>
              <a:gd name="connsiteX2" fmla="*/ 1 w 9820"/>
              <a:gd name="connsiteY2" fmla="*/ 4821 h 10000"/>
              <a:gd name="connsiteX3" fmla="*/ 6039 w 9820"/>
              <a:gd name="connsiteY3" fmla="*/ 10000 h 10000"/>
              <a:gd name="connsiteX0" fmla="*/ 5406 w 5406"/>
              <a:gd name="connsiteY0" fmla="*/ 0 h 10000"/>
              <a:gd name="connsiteX1" fmla="*/ 1370 w 5406"/>
              <a:gd name="connsiteY1" fmla="*/ 1055 h 10000"/>
              <a:gd name="connsiteX2" fmla="*/ 55 w 5406"/>
              <a:gd name="connsiteY2" fmla="*/ 4871 h 10000"/>
              <a:gd name="connsiteX3" fmla="*/ 1556 w 5406"/>
              <a:gd name="connsiteY3" fmla="*/ 10000 h 10000"/>
              <a:gd name="connsiteX0" fmla="*/ 9986 w 9986"/>
              <a:gd name="connsiteY0" fmla="*/ 0 h 7419"/>
              <a:gd name="connsiteX1" fmla="*/ 2520 w 9986"/>
              <a:gd name="connsiteY1" fmla="*/ 1055 h 7419"/>
              <a:gd name="connsiteX2" fmla="*/ 88 w 9986"/>
              <a:gd name="connsiteY2" fmla="*/ 4871 h 7419"/>
              <a:gd name="connsiteX3" fmla="*/ 1949 w 9986"/>
              <a:gd name="connsiteY3" fmla="*/ 7419 h 7419"/>
              <a:gd name="connsiteX0" fmla="*/ 10378 w 10378"/>
              <a:gd name="connsiteY0" fmla="*/ 0 h 10000"/>
              <a:gd name="connsiteX1" fmla="*/ 8031 w 10378"/>
              <a:gd name="connsiteY1" fmla="*/ 3161 h 10000"/>
              <a:gd name="connsiteX2" fmla="*/ 466 w 10378"/>
              <a:gd name="connsiteY2" fmla="*/ 6566 h 10000"/>
              <a:gd name="connsiteX3" fmla="*/ 2330 w 10378"/>
              <a:gd name="connsiteY3" fmla="*/ 10000 h 10000"/>
              <a:gd name="connsiteX0" fmla="*/ 25216 w 25216"/>
              <a:gd name="connsiteY0" fmla="*/ 0 h 8595"/>
              <a:gd name="connsiteX1" fmla="*/ 8031 w 25216"/>
              <a:gd name="connsiteY1" fmla="*/ 1756 h 8595"/>
              <a:gd name="connsiteX2" fmla="*/ 466 w 25216"/>
              <a:gd name="connsiteY2" fmla="*/ 5161 h 8595"/>
              <a:gd name="connsiteX3" fmla="*/ 2330 w 25216"/>
              <a:gd name="connsiteY3" fmla="*/ 8595 h 8595"/>
              <a:gd name="connsiteX0" fmla="*/ 10118 w 10118"/>
              <a:gd name="connsiteY0" fmla="*/ 0 h 10000"/>
              <a:gd name="connsiteX1" fmla="*/ 4901 w 10118"/>
              <a:gd name="connsiteY1" fmla="*/ 3366 h 10000"/>
              <a:gd name="connsiteX2" fmla="*/ 303 w 10118"/>
              <a:gd name="connsiteY2" fmla="*/ 6005 h 10000"/>
              <a:gd name="connsiteX3" fmla="*/ 1042 w 10118"/>
              <a:gd name="connsiteY3" fmla="*/ 10000 h 10000"/>
              <a:gd name="connsiteX0" fmla="*/ 9828 w 9828"/>
              <a:gd name="connsiteY0" fmla="*/ 0 h 10000"/>
              <a:gd name="connsiteX1" fmla="*/ 4611 w 9828"/>
              <a:gd name="connsiteY1" fmla="*/ 3366 h 10000"/>
              <a:gd name="connsiteX2" fmla="*/ 449 w 9828"/>
              <a:gd name="connsiteY2" fmla="*/ 6628 h 10000"/>
              <a:gd name="connsiteX3" fmla="*/ 752 w 9828"/>
              <a:gd name="connsiteY3" fmla="*/ 10000 h 10000"/>
              <a:gd name="connsiteX0" fmla="*/ 9999 w 9999"/>
              <a:gd name="connsiteY0" fmla="*/ 0 h 10000"/>
              <a:gd name="connsiteX1" fmla="*/ 456 w 9999"/>
              <a:gd name="connsiteY1" fmla="*/ 6628 h 10000"/>
              <a:gd name="connsiteX2" fmla="*/ 764 w 9999"/>
              <a:gd name="connsiteY2" fmla="*/ 10000 h 10000"/>
              <a:gd name="connsiteX0" fmla="*/ 5474 w 5474"/>
              <a:gd name="connsiteY0" fmla="*/ 0 h 9059"/>
              <a:gd name="connsiteX1" fmla="*/ 506 w 5474"/>
              <a:gd name="connsiteY1" fmla="*/ 5687 h 9059"/>
              <a:gd name="connsiteX2" fmla="*/ 814 w 5474"/>
              <a:gd name="connsiteY2" fmla="*/ 9059 h 9059"/>
              <a:gd name="connsiteX0" fmla="*/ 9380 w 9380"/>
              <a:gd name="connsiteY0" fmla="*/ 0 h 10000"/>
              <a:gd name="connsiteX1" fmla="*/ 1748 w 9380"/>
              <a:gd name="connsiteY1" fmla="*/ 4841 h 10000"/>
              <a:gd name="connsiteX2" fmla="*/ 867 w 9380"/>
              <a:gd name="connsiteY2" fmla="*/ 10000 h 10000"/>
              <a:gd name="connsiteX0" fmla="*/ 9845 w 9845"/>
              <a:gd name="connsiteY0" fmla="*/ 0 h 10850"/>
              <a:gd name="connsiteX1" fmla="*/ 1709 w 9845"/>
              <a:gd name="connsiteY1" fmla="*/ 4841 h 10850"/>
              <a:gd name="connsiteX2" fmla="*/ 978 w 9845"/>
              <a:gd name="connsiteY2" fmla="*/ 10850 h 10850"/>
              <a:gd name="connsiteX0" fmla="*/ 3293 w 3293"/>
              <a:gd name="connsiteY0" fmla="*/ 0 h 9766"/>
              <a:gd name="connsiteX1" fmla="*/ 1736 w 3293"/>
              <a:gd name="connsiteY1" fmla="*/ 4228 h 9766"/>
              <a:gd name="connsiteX2" fmla="*/ 993 w 3293"/>
              <a:gd name="connsiteY2" fmla="*/ 9766 h 9766"/>
              <a:gd name="connsiteX0" fmla="*/ 14265 w 14265"/>
              <a:gd name="connsiteY0" fmla="*/ 0 h 10000"/>
              <a:gd name="connsiteX1" fmla="*/ 9537 w 14265"/>
              <a:gd name="connsiteY1" fmla="*/ 4329 h 10000"/>
              <a:gd name="connsiteX2" fmla="*/ 13 w 14265"/>
              <a:gd name="connsiteY2" fmla="*/ 4824 h 10000"/>
              <a:gd name="connsiteX3" fmla="*/ 7280 w 14265"/>
              <a:gd name="connsiteY3" fmla="*/ 10000 h 10000"/>
              <a:gd name="connsiteX0" fmla="*/ 14265 w 14265"/>
              <a:gd name="connsiteY0" fmla="*/ 0 h 10000"/>
              <a:gd name="connsiteX1" fmla="*/ 4710 w 14265"/>
              <a:gd name="connsiteY1" fmla="*/ 2365 h 10000"/>
              <a:gd name="connsiteX2" fmla="*/ 9537 w 14265"/>
              <a:gd name="connsiteY2" fmla="*/ 4329 h 10000"/>
              <a:gd name="connsiteX3" fmla="*/ 13 w 14265"/>
              <a:gd name="connsiteY3" fmla="*/ 4824 h 10000"/>
              <a:gd name="connsiteX4" fmla="*/ 7280 w 14265"/>
              <a:gd name="connsiteY4" fmla="*/ 10000 h 10000"/>
              <a:gd name="connsiteX0" fmla="*/ 14296 w 14296"/>
              <a:gd name="connsiteY0" fmla="*/ 0 h 10000"/>
              <a:gd name="connsiteX1" fmla="*/ 4741 w 14296"/>
              <a:gd name="connsiteY1" fmla="*/ 2365 h 10000"/>
              <a:gd name="connsiteX2" fmla="*/ 44 w 14296"/>
              <a:gd name="connsiteY2" fmla="*/ 4824 h 10000"/>
              <a:gd name="connsiteX3" fmla="*/ 7311 w 14296"/>
              <a:gd name="connsiteY3" fmla="*/ 10000 h 10000"/>
              <a:gd name="connsiteX0" fmla="*/ 14296 w 14296"/>
              <a:gd name="connsiteY0" fmla="*/ 0 h 7199"/>
              <a:gd name="connsiteX1" fmla="*/ 4741 w 14296"/>
              <a:gd name="connsiteY1" fmla="*/ 2365 h 7199"/>
              <a:gd name="connsiteX2" fmla="*/ 44 w 14296"/>
              <a:gd name="connsiteY2" fmla="*/ 4824 h 7199"/>
              <a:gd name="connsiteX3" fmla="*/ 13401 w 14296"/>
              <a:gd name="connsiteY3" fmla="*/ 7199 h 7199"/>
              <a:gd name="connsiteX0" fmla="*/ 6686 w 6686"/>
              <a:gd name="connsiteY0" fmla="*/ 0 h 10000"/>
              <a:gd name="connsiteX1" fmla="*/ 2 w 6686"/>
              <a:gd name="connsiteY1" fmla="*/ 3285 h 10000"/>
              <a:gd name="connsiteX2" fmla="*/ 6060 w 6686"/>
              <a:gd name="connsiteY2" fmla="*/ 10000 h 10000"/>
              <a:gd name="connsiteX0" fmla="*/ 12747 w 12747"/>
              <a:gd name="connsiteY0" fmla="*/ 0 h 10000"/>
              <a:gd name="connsiteX1" fmla="*/ 1 w 12747"/>
              <a:gd name="connsiteY1" fmla="*/ 4510 h 10000"/>
              <a:gd name="connsiteX2" fmla="*/ 11811 w 12747"/>
              <a:gd name="connsiteY2" fmla="*/ 10000 h 10000"/>
              <a:gd name="connsiteX0" fmla="*/ 19994 w 19994"/>
              <a:gd name="connsiteY0" fmla="*/ 0 h 9552"/>
              <a:gd name="connsiteX1" fmla="*/ 1 w 19994"/>
              <a:gd name="connsiteY1" fmla="*/ 4062 h 9552"/>
              <a:gd name="connsiteX2" fmla="*/ 11811 w 19994"/>
              <a:gd name="connsiteY2" fmla="*/ 9552 h 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94" h="9552">
                <a:moveTo>
                  <a:pt x="19994" y="0"/>
                </a:moveTo>
                <a:cubicBezTo>
                  <a:pt x="19076" y="661"/>
                  <a:pt x="157" y="2395"/>
                  <a:pt x="1" y="4062"/>
                </a:cubicBezTo>
                <a:cubicBezTo>
                  <a:pt x="-155" y="5729"/>
                  <a:pt x="9923" y="8153"/>
                  <a:pt x="11811" y="9552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7092280" y="3645024"/>
            <a:ext cx="1080959" cy="914400"/>
            <a:chOff x="-2483945" y="5754960"/>
            <a:chExt cx="1080959" cy="914400"/>
          </a:xfrm>
        </p:grpSpPr>
        <p:grpSp>
          <p:nvGrpSpPr>
            <p:cNvPr id="52" name="Group 51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67" name="Oval 66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68" name="Donut 67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-2483945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 smtClean="0">
                  <a:latin typeface="Rockwell" panose="02060603020205020403" pitchFamily="18" charset="0"/>
                </a:rPr>
                <a:t>castratie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7092280" y="1341413"/>
            <a:ext cx="1080959" cy="914400"/>
            <a:chOff x="-2464187" y="5754960"/>
            <a:chExt cx="1080959" cy="914400"/>
          </a:xfrm>
        </p:grpSpPr>
        <p:grpSp>
          <p:nvGrpSpPr>
            <p:cNvPr id="70" name="Group 69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72" name="Oval 71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73" name="Donut 72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-2464187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Rockwell" panose="02060603020205020403" pitchFamily="18" charset="0"/>
                </a:rPr>
                <a:t>CYP17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403648" y="4674840"/>
            <a:ext cx="1080959" cy="914400"/>
            <a:chOff x="-2483945" y="5754960"/>
            <a:chExt cx="1080959" cy="914400"/>
          </a:xfrm>
        </p:grpSpPr>
        <p:grpSp>
          <p:nvGrpSpPr>
            <p:cNvPr id="75" name="Group 74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78" name="Donut 77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-2483945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ckwell" panose="02060603020205020403" pitchFamily="18" charset="0"/>
                </a:rPr>
                <a:t>receptor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907704" y="2638567"/>
            <a:ext cx="1080959" cy="914400"/>
            <a:chOff x="-2412776" y="5754960"/>
            <a:chExt cx="1080959" cy="914400"/>
          </a:xfrm>
        </p:grpSpPr>
        <p:grpSp>
          <p:nvGrpSpPr>
            <p:cNvPr id="80" name="Group 79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82" name="Oval 81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83" name="Donut 82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-2412776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>
                  <a:latin typeface="Rockwell" panose="02060603020205020403" pitchFamily="18" charset="0"/>
                </a:rPr>
                <a:t>AKR1C3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993498" y="1511499"/>
            <a:ext cx="1080959" cy="914400"/>
            <a:chOff x="-2412776" y="5754960"/>
            <a:chExt cx="1080959" cy="914400"/>
          </a:xfrm>
        </p:grpSpPr>
        <p:grpSp>
          <p:nvGrpSpPr>
            <p:cNvPr id="85" name="Group 84"/>
            <p:cNvGrpSpPr/>
            <p:nvPr/>
          </p:nvGrpSpPr>
          <p:grpSpPr>
            <a:xfrm>
              <a:off x="-2391072" y="5754960"/>
              <a:ext cx="914400" cy="914400"/>
              <a:chOff x="-1260648" y="5635343"/>
              <a:chExt cx="914400" cy="914400"/>
            </a:xfrm>
          </p:grpSpPr>
          <p:sp>
            <p:nvSpPr>
              <p:cNvPr id="87" name="Oval 86"/>
              <p:cNvSpPr/>
              <p:nvPr/>
            </p:nvSpPr>
            <p:spPr bwMode="auto">
              <a:xfrm>
                <a:off x="-1188640" y="5655643"/>
                <a:ext cx="829010" cy="81474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  <p:sp>
            <p:nvSpPr>
              <p:cNvPr id="88" name="Donut 87"/>
              <p:cNvSpPr/>
              <p:nvPr/>
            </p:nvSpPr>
            <p:spPr bwMode="auto">
              <a:xfrm>
                <a:off x="-1260648" y="5635343"/>
                <a:ext cx="914400" cy="914400"/>
              </a:xfrm>
              <a:prstGeom prst="donut">
                <a:avLst>
                  <a:gd name="adj" fmla="val 16578"/>
                </a:avLst>
              </a:prstGeom>
              <a:solidFill>
                <a:srgbClr val="FF13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Rockwell" panose="02060603020205020403" pitchFamily="18" charset="0"/>
                </a:endParaRPr>
              </a:p>
            </p:txBody>
          </p:sp>
        </p:grpSp>
        <p:sp>
          <p:nvSpPr>
            <p:cNvPr id="86" name="TextBox 85"/>
            <p:cNvSpPr txBox="1"/>
            <p:nvPr/>
          </p:nvSpPr>
          <p:spPr>
            <a:xfrm>
              <a:off x="-2412776" y="6021288"/>
              <a:ext cx="10809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 smtClean="0">
                  <a:latin typeface="Rockwell" panose="02060603020205020403" pitchFamily="18" charset="0"/>
                </a:rPr>
                <a:t>activine</a:t>
              </a:r>
              <a:endParaRPr lang="en-GB" sz="1600" b="1" dirty="0">
                <a:latin typeface="Rockwell" panose="02060603020205020403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xit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1000"/>
                                        <p:tgtEl>
                                          <p:spTgt spid="31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8" presetClass="exit" presetSubtype="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5" dur="10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xit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8" presetClass="exit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C -0.05139 0.01111 -0.09427 -0.00046 -0.14289 -0.0206 C -0.15608 -0.02616 -0.16997 -0.0287 -0.18334 -0.03333 C -0.19688 -0.03819 -0.21042 -0.04329 -0.22379 -0.04907 C -0.23698 -0.05486 -0.2507 -0.05949 -0.26302 -0.06829 C -0.28386 -0.0831 -0.32257 -0.11898 -0.32257 -0.11898 C -0.35122 -0.175 -0.36077 -0.21528 -0.36667 -0.28241 C -0.36789 -0.32593 -0.37032 -0.37963 -0.36424 -0.4206 C -0.3625 -0.43218 -0.35521 -0.4412 -0.35 -0.45069 C -0.33195 -0.48357 -0.30365 -0.50162 -0.27379 -0.50463 C -0.25191 -0.50255 -0.25747 -0.50926 -0.25243 -0.48565 C -0.25191 -0.48333 -0.25087 -0.48148 -0.25 -0.4794 C -0.24966 -0.47662 -0.24879 -0.4713 -0.24879 -0.4713 " pathEditMode="relative" ptsTypes="ffffffffffffA">
                                      <p:cBhvr>
                                        <p:cTn id="29" dur="2000" fill="hold"/>
                                        <p:tgtEl>
                                          <p:spTgt spid="31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5" dur="1000" fill="hold"/>
                                        <p:tgtEl>
                                          <p:spTgt spid="72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1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9" grpId="0"/>
      <p:bldP spid="31769" grpId="1"/>
      <p:bldP spid="31773" grpId="0" animBg="1"/>
      <p:bldP spid="7217" grpId="0"/>
      <p:bldP spid="50" grpId="0" animBg="1"/>
      <p:bldP spid="31838" grpId="0" animBg="1"/>
      <p:bldP spid="31838" grpId="1" animBg="1"/>
      <p:bldP spid="53" grpId="0" animBg="1"/>
      <p:bldP spid="53" grpId="1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7620000" cy="4648200"/>
          </a:xfrm>
        </p:spPr>
        <p:txBody>
          <a:bodyPr/>
          <a:lstStyle/>
          <a:p>
            <a:pPr algn="l"/>
            <a:r>
              <a:rPr lang="nl-NL" sz="2000" b="1" dirty="0" smtClean="0">
                <a:solidFill>
                  <a:srgbClr val="FF1300"/>
                </a:solidFill>
              </a:rPr>
              <a:t>Bijnier:</a:t>
            </a:r>
            <a:endParaRPr lang="nl-NL" sz="2000" b="1" dirty="0">
              <a:solidFill>
                <a:srgbClr val="FF1300"/>
              </a:solidFill>
            </a:endParaRPr>
          </a:p>
          <a:p>
            <a:pPr algn="l">
              <a:buFontTx/>
              <a:buChar char="•"/>
            </a:pPr>
            <a:r>
              <a:rPr lang="nl-NL" sz="2000" dirty="0"/>
              <a:t> Activine </a:t>
            </a:r>
            <a:r>
              <a:rPr lang="nl-NL" sz="2000" dirty="0" smtClean="0"/>
              <a:t>vormt de schakel tussen zout en suiker</a:t>
            </a:r>
            <a:endParaRPr lang="nl-NL" sz="2000" dirty="0"/>
          </a:p>
          <a:p>
            <a:pPr algn="l">
              <a:buFontTx/>
              <a:buChar char="•"/>
            </a:pPr>
            <a:r>
              <a:rPr lang="nl-NL" sz="2000" dirty="0" smtClean="0"/>
              <a:t> Inhibine </a:t>
            </a:r>
            <a:r>
              <a:rPr lang="nl-NL" sz="2000" dirty="0"/>
              <a:t>is een </a:t>
            </a:r>
            <a:r>
              <a:rPr lang="nl-NL" sz="2000" dirty="0" smtClean="0"/>
              <a:t>nieuwe tumor marker voor bijnierkanker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b="1" dirty="0" err="1">
                <a:solidFill>
                  <a:srgbClr val="FF1300"/>
                </a:solidFill>
              </a:rPr>
              <a:t>Prostaatkanker</a:t>
            </a:r>
            <a:r>
              <a:rPr lang="en-US" sz="2000" b="1" dirty="0">
                <a:solidFill>
                  <a:srgbClr val="FF1300"/>
                </a:solidFill>
              </a:rPr>
              <a:t>:</a:t>
            </a:r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Omzetting</a:t>
            </a:r>
            <a:r>
              <a:rPr lang="en-US" sz="2000" dirty="0"/>
              <a:t> van </a:t>
            </a:r>
            <a:r>
              <a:rPr lang="en-US" sz="2000" dirty="0" err="1" smtClean="0"/>
              <a:t>bijnierandrogenen</a:t>
            </a:r>
            <a:r>
              <a:rPr lang="en-US" sz="2000" dirty="0" smtClean="0"/>
              <a:t> </a:t>
            </a:r>
            <a:r>
              <a:rPr lang="en-US" sz="2000" dirty="0"/>
              <a:t>in </a:t>
            </a:r>
            <a:r>
              <a:rPr lang="en-US" sz="2000" dirty="0" err="1" smtClean="0"/>
              <a:t>testosteron</a:t>
            </a:r>
            <a:r>
              <a:rPr lang="en-US" sz="2000" dirty="0" smtClean="0"/>
              <a:t> </a:t>
            </a:r>
            <a:r>
              <a:rPr lang="en-US" sz="2000" dirty="0" err="1" smtClean="0"/>
              <a:t>veroorzaakt</a:t>
            </a:r>
            <a:r>
              <a:rPr lang="en-US" sz="2000" dirty="0" smtClean="0"/>
              <a:t> </a:t>
            </a:r>
            <a:r>
              <a:rPr lang="en-US" sz="2000" dirty="0"/>
              <a:t>het </a:t>
            </a:r>
            <a:r>
              <a:rPr lang="en-US" sz="2000" dirty="0" err="1"/>
              <a:t>falen</a:t>
            </a:r>
            <a:r>
              <a:rPr lang="en-US" sz="2000" dirty="0"/>
              <a:t> van </a:t>
            </a:r>
            <a:r>
              <a:rPr lang="en-US" sz="2000" dirty="0" err="1" smtClean="0"/>
              <a:t>castratie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Activine</a:t>
            </a:r>
            <a:r>
              <a:rPr lang="en-US" sz="2000" dirty="0"/>
              <a:t> </a:t>
            </a:r>
            <a:r>
              <a:rPr lang="en-US" sz="2000" dirty="0" err="1" smtClean="0"/>
              <a:t>induceert</a:t>
            </a:r>
            <a:r>
              <a:rPr lang="en-US" sz="2000" dirty="0" smtClean="0"/>
              <a:t> </a:t>
            </a:r>
            <a:r>
              <a:rPr lang="en-US" sz="2000" dirty="0" err="1" smtClean="0"/>
              <a:t>deze</a:t>
            </a:r>
            <a:r>
              <a:rPr lang="en-US" sz="2000" dirty="0" smtClean="0"/>
              <a:t> </a:t>
            </a:r>
            <a:r>
              <a:rPr lang="en-US" sz="2000" dirty="0" err="1" smtClean="0"/>
              <a:t>omzetting</a:t>
            </a:r>
            <a:r>
              <a:rPr lang="en-US" sz="2000" dirty="0" smtClean="0"/>
              <a:t> door </a:t>
            </a:r>
            <a:r>
              <a:rPr lang="en-US" sz="2000" dirty="0" err="1" smtClean="0"/>
              <a:t>stimulatie</a:t>
            </a:r>
            <a:r>
              <a:rPr lang="en-US" sz="2000" dirty="0" smtClean="0"/>
              <a:t> van AKR1C3 </a:t>
            </a:r>
            <a:r>
              <a:rPr lang="en-US" sz="2000" dirty="0" err="1" smtClean="0"/>
              <a:t>expressie</a:t>
            </a:r>
            <a:endParaRPr lang="en-US" sz="2000" dirty="0"/>
          </a:p>
          <a:p>
            <a:pPr algn="l"/>
            <a:endParaRPr lang="nl-NL" sz="2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err="1"/>
              <a:t>Conclusies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628775"/>
            <a:ext cx="7620000" cy="4648200"/>
          </a:xfrm>
        </p:spPr>
        <p:txBody>
          <a:bodyPr/>
          <a:lstStyle/>
          <a:p>
            <a:pPr algn="l"/>
            <a:r>
              <a:rPr lang="en-US" sz="2000" b="1" dirty="0">
                <a:solidFill>
                  <a:srgbClr val="FF1300"/>
                </a:solidFill>
              </a:rPr>
              <a:t>The crew</a:t>
            </a:r>
          </a:p>
          <a:p>
            <a:pPr algn="l">
              <a:buFontTx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Cobie</a:t>
            </a:r>
            <a:r>
              <a:rPr lang="en-US" sz="2000" dirty="0" smtClean="0"/>
              <a:t> </a:t>
            </a:r>
            <a:r>
              <a:rPr lang="en-US" sz="2000" dirty="0" err="1" smtClean="0"/>
              <a:t>Steenbergen</a:t>
            </a:r>
            <a:endParaRPr lang="en-US" sz="2000" dirty="0" smtClean="0"/>
          </a:p>
          <a:p>
            <a:pPr algn="l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Dr. </a:t>
            </a:r>
            <a:r>
              <a:rPr lang="en-US" sz="2000" dirty="0" err="1" smtClean="0"/>
              <a:t>Wytske</a:t>
            </a:r>
            <a:r>
              <a:rPr lang="en-US" sz="2000" dirty="0" smtClean="0"/>
              <a:t> van </a:t>
            </a:r>
            <a:r>
              <a:rPr lang="en-US" sz="2000" dirty="0" err="1" smtClean="0"/>
              <a:t>Weerden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Dr. Richard </a:t>
            </a:r>
            <a:r>
              <a:rPr lang="en-US" sz="2000" dirty="0" err="1"/>
              <a:t>Feelders</a:t>
            </a:r>
            <a:endParaRPr lang="en-US" sz="2000" dirty="0"/>
          </a:p>
          <a:p>
            <a:pPr algn="l">
              <a:buFontTx/>
              <a:buChar char="•"/>
            </a:pPr>
            <a:r>
              <a:rPr lang="en-US" sz="2000" dirty="0"/>
              <a:t> Prof. </a:t>
            </a:r>
            <a:r>
              <a:rPr lang="en-US" sz="2000" dirty="0" err="1"/>
              <a:t>Wouter</a:t>
            </a:r>
            <a:r>
              <a:rPr lang="en-US" sz="2000" dirty="0"/>
              <a:t> de Herder</a:t>
            </a:r>
          </a:p>
          <a:p>
            <a:pPr algn="l">
              <a:buFontTx/>
              <a:buChar char="•"/>
            </a:pPr>
            <a:r>
              <a:rPr lang="en-US" sz="2000" b="1" dirty="0"/>
              <a:t> Prof. Frank de Jong</a:t>
            </a:r>
            <a:endParaRPr lang="nl-NL" sz="2000" b="1" dirty="0"/>
          </a:p>
          <a:p>
            <a:pPr algn="l"/>
            <a:endParaRPr lang="nl-NL" sz="2000" b="1" dirty="0" smtClean="0">
              <a:solidFill>
                <a:srgbClr val="FF1300"/>
              </a:solidFill>
            </a:endParaRPr>
          </a:p>
          <a:p>
            <a:pPr algn="l"/>
            <a:endParaRPr lang="nl-NL" sz="2000" b="1" dirty="0" smtClean="0">
              <a:solidFill>
                <a:srgbClr val="FF1300"/>
              </a:solidFill>
            </a:endParaRPr>
          </a:p>
          <a:p>
            <a:pPr algn="l"/>
            <a:r>
              <a:rPr lang="nl-NL" sz="2000" b="1" dirty="0" smtClean="0">
                <a:solidFill>
                  <a:srgbClr val="FF1300"/>
                </a:solidFill>
              </a:rPr>
              <a:t>Bataafsch Genootschap</a:t>
            </a:r>
            <a:endParaRPr lang="nl-NL" sz="2000" b="1" dirty="0">
              <a:solidFill>
                <a:srgbClr val="FF1300"/>
              </a:solidFill>
            </a:endParaRPr>
          </a:p>
          <a:p>
            <a:pPr algn="l"/>
            <a:endParaRPr lang="en-US" sz="2000" dirty="0"/>
          </a:p>
          <a:p>
            <a:pPr algn="l"/>
            <a:endParaRPr lang="en-US" sz="2000" b="1" dirty="0" smtClean="0">
              <a:solidFill>
                <a:srgbClr val="FF13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err="1" smtClean="0"/>
              <a:t>Dankwoord</a:t>
            </a:r>
            <a:endParaRPr lang="en-US" sz="3200" dirty="0"/>
          </a:p>
        </p:txBody>
      </p:sp>
      <p:pic>
        <p:nvPicPr>
          <p:cNvPr id="40962" name="Picture 2" descr="http://blogs.browardpalmbeach.com/cleanplatecharlie/love-boa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556792"/>
            <a:ext cx="40481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3905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lh3.ggpht.com/-nno0WQPkwEM/UgxDsw9YZCI/AAAAAAAAUws/rGXVTAg6e2A/s1600/Arctic+Route+from+Dalien+China+to+Rotter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4" y="1362075"/>
            <a:ext cx="8281989" cy="495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0825" y="188913"/>
            <a:ext cx="8281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2pPr>
            <a:lvl3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3pPr>
            <a:lvl4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4pPr>
            <a:lvl5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9pPr>
          </a:lstStyle>
          <a:p>
            <a:pPr eaLnBrk="1" hangingPunct="1"/>
            <a:r>
              <a:rPr lang="en-US" sz="3200" kern="0" dirty="0" smtClean="0"/>
              <a:t>De </a:t>
            </a:r>
            <a:r>
              <a:rPr lang="en-US" sz="3200" kern="0" dirty="0" err="1" smtClean="0"/>
              <a:t>alternatieve</a:t>
            </a:r>
            <a:r>
              <a:rPr lang="en-US" sz="3200" kern="0" dirty="0" smtClean="0"/>
              <a:t> route</a:t>
            </a:r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3107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33097" y="-224340"/>
            <a:ext cx="9433048" cy="7169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5616129" y="5749543"/>
            <a:ext cx="900112" cy="1135842"/>
          </a:xfrm>
          <a:prstGeom prst="rect">
            <a:avLst/>
          </a:prstGeom>
          <a:solidFill>
            <a:srgbClr val="33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49" name="Rectangle 148"/>
          <p:cNvSpPr/>
          <p:nvPr/>
        </p:nvSpPr>
        <p:spPr bwMode="auto">
          <a:xfrm>
            <a:off x="4571568" y="2666302"/>
            <a:ext cx="3507437" cy="1433014"/>
          </a:xfrm>
          <a:prstGeom prst="rect">
            <a:avLst/>
          </a:prstGeom>
          <a:solidFill>
            <a:srgbClr val="33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50" name="Rectangle 149"/>
          <p:cNvSpPr/>
          <p:nvPr/>
        </p:nvSpPr>
        <p:spPr bwMode="auto">
          <a:xfrm>
            <a:off x="6473574" y="4077072"/>
            <a:ext cx="1605431" cy="2808312"/>
          </a:xfrm>
          <a:prstGeom prst="rect">
            <a:avLst/>
          </a:prstGeom>
          <a:solidFill>
            <a:srgbClr val="33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699792" y="5744290"/>
            <a:ext cx="2952328" cy="11410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84299" y="123725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1300"/>
                </a:solidFill>
                <a:latin typeface="+mn-lt"/>
              </a:rPr>
              <a:t>CYP11</a:t>
            </a:r>
            <a:r>
              <a:rPr lang="en-US" sz="1200" b="1" dirty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394370" y="887671"/>
            <a:ext cx="1657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holesterol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591791" y="2185120"/>
            <a:ext cx="1531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p</a:t>
            </a:r>
            <a:r>
              <a:rPr lang="en-US" sz="1200" dirty="0" err="1" smtClean="0">
                <a:latin typeface="Cambria" panose="02040503050406030204" pitchFamily="18" charset="0"/>
              </a:rPr>
              <a:t>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4" name="Text Box 76"/>
          <p:cNvSpPr txBox="1">
            <a:spLocks noChangeArrowheads="1"/>
          </p:cNvSpPr>
          <p:nvPr/>
        </p:nvSpPr>
        <p:spPr bwMode="auto">
          <a:xfrm>
            <a:off x="488064" y="3713569"/>
            <a:ext cx="18699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48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844106" y="2185120"/>
            <a:ext cx="1439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p</a:t>
            </a:r>
            <a:r>
              <a:rPr lang="en-US" sz="1200" dirty="0" smtClean="0">
                <a:latin typeface="Cambria" panose="02040503050406030204" pitchFamily="18" charset="0"/>
              </a:rPr>
              <a:t>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6" name="Text Box 78"/>
          <p:cNvSpPr txBox="1">
            <a:spLocks noChangeArrowheads="1"/>
          </p:cNvSpPr>
          <p:nvPr/>
        </p:nvSpPr>
        <p:spPr bwMode="auto">
          <a:xfrm>
            <a:off x="2555776" y="3713569"/>
            <a:ext cx="2089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1" name="Text Box 80"/>
          <p:cNvSpPr txBox="1">
            <a:spLocks noChangeArrowheads="1"/>
          </p:cNvSpPr>
          <p:nvPr/>
        </p:nvSpPr>
        <p:spPr bwMode="auto">
          <a:xfrm>
            <a:off x="2700784" y="5085184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ndrostenedione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39552" y="5096217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DHEA</a:t>
            </a:r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2855216" y="6474822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t</a:t>
            </a:r>
            <a:r>
              <a:rPr lang="en-US" sz="1600" dirty="0" smtClean="0">
                <a:latin typeface="Cambria" panose="02040503050406030204" pitchFamily="18" charset="0"/>
              </a:rPr>
              <a:t>estosterone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4716016" y="6470383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DHT</a:t>
            </a:r>
            <a:endParaRPr lang="en-US" sz="1600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8359" y="1226225"/>
            <a:ext cx="252115" cy="3305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585727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683568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2201000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032688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201000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2032688" y="295113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2201000" y="4982688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2032688" y="4672553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3885865" y="294274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4073208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581609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45"/>
          <p:cNvSpPr txBox="1">
            <a:spLocks noChangeArrowheads="1"/>
          </p:cNvSpPr>
          <p:nvPr/>
        </p:nvSpPr>
        <p:spPr bwMode="auto">
          <a:xfrm>
            <a:off x="717513" y="409732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" y="195734"/>
            <a:ext cx="2173796" cy="1289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1412776"/>
            <a:ext cx="1711927" cy="1304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1616542" cy="1304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2852936"/>
            <a:ext cx="1807313" cy="1304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52936"/>
            <a:ext cx="1706906" cy="1304275"/>
          </a:xfrm>
          <a:prstGeom prst="rect">
            <a:avLst/>
          </a:prstGeom>
        </p:spPr>
      </p:pic>
      <p:cxnSp>
        <p:nvCxnSpPr>
          <p:cNvPr id="98" name="Straight Arrow Connector 97"/>
          <p:cNvCxnSpPr/>
          <p:nvPr/>
        </p:nvCxnSpPr>
        <p:spPr bwMode="auto">
          <a:xfrm>
            <a:off x="5945416" y="3280722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4376315"/>
            <a:ext cx="1646663" cy="11926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376315"/>
            <a:ext cx="1546256" cy="12129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57155"/>
            <a:ext cx="1586419" cy="1192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749542"/>
            <a:ext cx="1606500" cy="1207850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 bwMode="auto">
          <a:xfrm>
            <a:off x="3347864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2483768" y="409732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275856" y="537321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45"/>
          <p:cNvSpPr txBox="1">
            <a:spLocks noChangeArrowheads="1"/>
          </p:cNvSpPr>
          <p:nvPr/>
        </p:nvSpPr>
        <p:spPr bwMode="auto">
          <a:xfrm>
            <a:off x="2267744" y="5428227"/>
            <a:ext cx="974167" cy="3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</a:p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HSD17B3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4073208" y="6237312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79912" y="592047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SRD5A1/2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3351982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2449823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81" name="Text Box 80"/>
          <p:cNvSpPr txBox="1">
            <a:spLocks noChangeArrowheads="1"/>
          </p:cNvSpPr>
          <p:nvPr/>
        </p:nvSpPr>
        <p:spPr bwMode="auto">
          <a:xfrm>
            <a:off x="4427984" y="5096217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ndrostanedione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01" name="Text Box 80"/>
          <p:cNvSpPr txBox="1">
            <a:spLocks noChangeArrowheads="1"/>
          </p:cNvSpPr>
          <p:nvPr/>
        </p:nvSpPr>
        <p:spPr bwMode="auto">
          <a:xfrm>
            <a:off x="6516216" y="5096217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02" name="Text Box 80"/>
          <p:cNvSpPr txBox="1">
            <a:spLocks noChangeArrowheads="1"/>
          </p:cNvSpPr>
          <p:nvPr/>
        </p:nvSpPr>
        <p:spPr bwMode="auto">
          <a:xfrm>
            <a:off x="6444208" y="6453336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ndrostanediol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10" name="Text Box 80"/>
          <p:cNvSpPr txBox="1">
            <a:spLocks noChangeArrowheads="1"/>
          </p:cNvSpPr>
          <p:nvPr/>
        </p:nvSpPr>
        <p:spPr bwMode="auto">
          <a:xfrm>
            <a:off x="4419288" y="3710474"/>
            <a:ext cx="1448856" cy="473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Cambria" panose="02040503050406030204" pitchFamily="18" charset="0"/>
              </a:rPr>
              <a:t>5α-</a:t>
            </a:r>
            <a:r>
              <a:rPr lang="en-GB" sz="1200" dirty="0" smtClean="0">
                <a:latin typeface="Cambria" panose="02040503050406030204" pitchFamily="18" charset="0"/>
              </a:rPr>
              <a:t>pregnan-17-</a:t>
            </a:r>
          </a:p>
          <a:p>
            <a:pPr algn="ctr"/>
            <a:r>
              <a:rPr lang="en-GB" sz="1200" dirty="0" smtClean="0">
                <a:latin typeface="Cambria" panose="02040503050406030204" pitchFamily="18" charset="0"/>
              </a:rPr>
              <a:t>ol-3,20-dione 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11" name="Text Box 80"/>
          <p:cNvSpPr txBox="1">
            <a:spLocks noChangeArrowheads="1"/>
          </p:cNvSpPr>
          <p:nvPr/>
        </p:nvSpPr>
        <p:spPr bwMode="auto">
          <a:xfrm>
            <a:off x="5901147" y="3728065"/>
            <a:ext cx="2271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1200" dirty="0" smtClean="0">
                <a:latin typeface="Cambria" panose="02040503050406030204" pitchFamily="18" charset="0"/>
              </a:rPr>
              <a:t> 17-OH-allopregnanolone 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112" name="Straight Arrow Connector 111"/>
          <p:cNvCxnSpPr/>
          <p:nvPr/>
        </p:nvCxnSpPr>
        <p:spPr bwMode="auto">
          <a:xfrm>
            <a:off x="4006465" y="4949678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" name="Text Box 45"/>
          <p:cNvSpPr txBox="1">
            <a:spLocks noChangeArrowheads="1"/>
          </p:cNvSpPr>
          <p:nvPr/>
        </p:nvSpPr>
        <p:spPr bwMode="auto">
          <a:xfrm>
            <a:off x="3851920" y="460905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115" name="Text Box 45"/>
          <p:cNvSpPr txBox="1">
            <a:spLocks noChangeArrowheads="1"/>
          </p:cNvSpPr>
          <p:nvPr/>
        </p:nvSpPr>
        <p:spPr bwMode="auto">
          <a:xfrm>
            <a:off x="5652120" y="460054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HSD17B6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116" name="Text Box 45"/>
          <p:cNvSpPr txBox="1">
            <a:spLocks noChangeArrowheads="1"/>
          </p:cNvSpPr>
          <p:nvPr/>
        </p:nvSpPr>
        <p:spPr bwMode="auto">
          <a:xfrm>
            <a:off x="5542049" y="2848774"/>
            <a:ext cx="974167" cy="3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</a:p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AKR1C1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19" name="Straight Arrow Connector 118"/>
          <p:cNvCxnSpPr/>
          <p:nvPr/>
        </p:nvCxnSpPr>
        <p:spPr bwMode="auto">
          <a:xfrm>
            <a:off x="7020272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 Box 45"/>
          <p:cNvSpPr txBox="1">
            <a:spLocks noChangeArrowheads="1"/>
          </p:cNvSpPr>
          <p:nvPr/>
        </p:nvSpPr>
        <p:spPr bwMode="auto">
          <a:xfrm>
            <a:off x="6156176" y="409732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24" name="Straight Arrow Connector 123"/>
          <p:cNvCxnSpPr/>
          <p:nvPr/>
        </p:nvCxnSpPr>
        <p:spPr bwMode="auto">
          <a:xfrm rot="10800000">
            <a:off x="7092280" y="533068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Text Box 45"/>
          <p:cNvSpPr txBox="1">
            <a:spLocks noChangeArrowheads="1"/>
          </p:cNvSpPr>
          <p:nvPr/>
        </p:nvSpPr>
        <p:spPr bwMode="auto">
          <a:xfrm>
            <a:off x="6156176" y="5394484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126" name="Text Box 81"/>
          <p:cNvSpPr txBox="1">
            <a:spLocks noChangeArrowheads="1"/>
          </p:cNvSpPr>
          <p:nvPr/>
        </p:nvSpPr>
        <p:spPr bwMode="auto">
          <a:xfrm>
            <a:off x="827584" y="6525344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 smtClean="0">
                <a:latin typeface="Cambria" panose="02040503050406030204" pitchFamily="18" charset="0"/>
              </a:rPr>
              <a:t>androstenediol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127" name="Straight Arrow Connector 126"/>
          <p:cNvCxnSpPr/>
          <p:nvPr/>
        </p:nvCxnSpPr>
        <p:spPr bwMode="auto">
          <a:xfrm>
            <a:off x="2201000" y="6304737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8" name="Text Box 45"/>
          <p:cNvSpPr txBox="1">
            <a:spLocks noChangeArrowheads="1"/>
          </p:cNvSpPr>
          <p:nvPr/>
        </p:nvSpPr>
        <p:spPr bwMode="auto">
          <a:xfrm>
            <a:off x="2032688" y="599460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29" name="Straight Arrow Connector 128"/>
          <p:cNvCxnSpPr/>
          <p:nvPr/>
        </p:nvCxnSpPr>
        <p:spPr bwMode="auto">
          <a:xfrm>
            <a:off x="1581609" y="535658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 Box 45"/>
          <p:cNvSpPr txBox="1">
            <a:spLocks noChangeArrowheads="1"/>
          </p:cNvSpPr>
          <p:nvPr/>
        </p:nvSpPr>
        <p:spPr bwMode="auto">
          <a:xfrm>
            <a:off x="755576" y="5394484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32" name="Straight Arrow Connector 131"/>
          <p:cNvCxnSpPr/>
          <p:nvPr/>
        </p:nvCxnSpPr>
        <p:spPr bwMode="auto">
          <a:xfrm>
            <a:off x="5004048" y="537321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3" name="Text Box 45"/>
          <p:cNvSpPr txBox="1">
            <a:spLocks noChangeArrowheads="1"/>
          </p:cNvSpPr>
          <p:nvPr/>
        </p:nvSpPr>
        <p:spPr bwMode="auto">
          <a:xfrm>
            <a:off x="4173897" y="5394484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38" name="Straight Arrow Connector 137"/>
          <p:cNvCxnSpPr/>
          <p:nvPr/>
        </p:nvCxnSpPr>
        <p:spPr bwMode="auto">
          <a:xfrm>
            <a:off x="5911471" y="6237312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9" name="Text Box 45"/>
          <p:cNvSpPr txBox="1">
            <a:spLocks noChangeArrowheads="1"/>
          </p:cNvSpPr>
          <p:nvPr/>
        </p:nvSpPr>
        <p:spPr bwMode="auto">
          <a:xfrm>
            <a:off x="5724128" y="624834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40" name="Straight Arrow Connector 139"/>
          <p:cNvCxnSpPr/>
          <p:nvPr/>
        </p:nvCxnSpPr>
        <p:spPr bwMode="auto">
          <a:xfrm flipH="1">
            <a:off x="5880285" y="6112713"/>
            <a:ext cx="385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1" name="Text Box 45"/>
          <p:cNvSpPr txBox="1">
            <a:spLocks noChangeArrowheads="1"/>
          </p:cNvSpPr>
          <p:nvPr/>
        </p:nvSpPr>
        <p:spPr bwMode="auto">
          <a:xfrm>
            <a:off x="5652120" y="581629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HSD17B6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44" name="Straight Arrow Connector 143"/>
          <p:cNvCxnSpPr/>
          <p:nvPr/>
        </p:nvCxnSpPr>
        <p:spPr bwMode="auto">
          <a:xfrm>
            <a:off x="6948264" y="537321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/>
          <p:cNvCxnSpPr/>
          <p:nvPr/>
        </p:nvCxnSpPr>
        <p:spPr bwMode="auto">
          <a:xfrm rot="10800000">
            <a:off x="5148065" y="5330680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52936"/>
            <a:ext cx="1706906" cy="1304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5" y="2852936"/>
            <a:ext cx="1807313" cy="129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5" y="4376315"/>
            <a:ext cx="1646663" cy="120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21" y="4361090"/>
            <a:ext cx="1546256" cy="120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095" y="5749542"/>
            <a:ext cx="1706906" cy="1207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5757155"/>
            <a:ext cx="1742048" cy="1192625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051307" y="2390076"/>
            <a:ext cx="2121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The backdoor pathway</a:t>
            </a:r>
            <a:endParaRPr lang="en-GB" sz="1400" b="1" i="1" dirty="0"/>
          </a:p>
        </p:txBody>
      </p:sp>
      <p:sp>
        <p:nvSpPr>
          <p:cNvPr id="83" name="Rectangle 3"/>
          <p:cNvSpPr txBox="1">
            <a:spLocks noChangeArrowheads="1"/>
          </p:cNvSpPr>
          <p:nvPr/>
        </p:nvSpPr>
        <p:spPr bwMode="auto">
          <a:xfrm>
            <a:off x="250825" y="188913"/>
            <a:ext cx="8281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2pPr>
            <a:lvl3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3pPr>
            <a:lvl4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4pPr>
            <a:lvl5pPr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5pPr>
            <a:lvl6pPr marL="4572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6pPr>
            <a:lvl7pPr marL="9144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7pPr>
            <a:lvl8pPr marL="13716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8pPr>
            <a:lvl9pPr marL="1828800" algn="l" rtl="0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F1300"/>
                </a:solidFill>
                <a:latin typeface="Gotham Bold" pitchFamily="-16" charset="0"/>
                <a:ea typeface="ＭＳ Ｐゴシック" pitchFamily="-16" charset="-128"/>
              </a:defRPr>
            </a:lvl9pPr>
          </a:lstStyle>
          <a:p>
            <a:pPr algn="r" eaLnBrk="1" hangingPunct="1"/>
            <a:r>
              <a:rPr lang="en-US" sz="3200" kern="0" dirty="0" smtClean="0"/>
              <a:t>De </a:t>
            </a:r>
            <a:r>
              <a:rPr lang="en-US" sz="3200" kern="0" dirty="0" err="1" smtClean="0"/>
              <a:t>alternatieve</a:t>
            </a:r>
            <a:r>
              <a:rPr lang="en-US" sz="3200" kern="0" dirty="0" smtClean="0"/>
              <a:t> route</a:t>
            </a:r>
            <a:endParaRPr lang="en-US" sz="3200" kern="0" dirty="0"/>
          </a:p>
        </p:txBody>
      </p: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7126225" y="5394484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HSD17B2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9" name="Text Box 45"/>
          <p:cNvSpPr txBox="1">
            <a:spLocks noChangeArrowheads="1"/>
          </p:cNvSpPr>
          <p:nvPr/>
        </p:nvSpPr>
        <p:spPr bwMode="auto">
          <a:xfrm>
            <a:off x="5148064" y="5394484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HSD17B2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0" name="Straight Arrow Connector 99"/>
          <p:cNvCxnSpPr/>
          <p:nvPr/>
        </p:nvCxnSpPr>
        <p:spPr bwMode="auto">
          <a:xfrm rot="10800000">
            <a:off x="3419872" y="5330680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Text Box 45"/>
          <p:cNvSpPr txBox="1">
            <a:spLocks noChangeArrowheads="1"/>
          </p:cNvSpPr>
          <p:nvPr/>
        </p:nvSpPr>
        <p:spPr bwMode="auto">
          <a:xfrm>
            <a:off x="3419872" y="5394483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HSD17B2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pic>
        <p:nvPicPr>
          <p:cNvPr id="39938" name="Picture 2" descr="\\tsclient\D\Research\Presentaties\CEDAM logo.t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103" y="1124744"/>
            <a:ext cx="3490329" cy="80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Straight Arrow Connector 91"/>
          <p:cNvCxnSpPr/>
          <p:nvPr/>
        </p:nvCxnSpPr>
        <p:spPr bwMode="auto">
          <a:xfrm flipH="1">
            <a:off x="5868144" y="4941168"/>
            <a:ext cx="385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837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84313"/>
            <a:ext cx="7620000" cy="4648200"/>
          </a:xfrm>
        </p:spPr>
        <p:txBody>
          <a:bodyPr/>
          <a:lstStyle/>
          <a:p>
            <a:endParaRPr lang="nl-NL" sz="4000" dirty="0" smtClean="0">
              <a:solidFill>
                <a:srgbClr val="00B050"/>
              </a:solidFill>
            </a:endParaRPr>
          </a:p>
          <a:p>
            <a:r>
              <a:rPr lang="nl-NL" sz="4000" dirty="0" smtClean="0">
                <a:solidFill>
                  <a:srgbClr val="00B050"/>
                </a:solidFill>
              </a:rPr>
              <a:t>Salt</a:t>
            </a:r>
          </a:p>
          <a:p>
            <a:pPr>
              <a:buFontTx/>
              <a:buChar char="•"/>
            </a:pPr>
            <a:endParaRPr lang="nl-NL" sz="4000" dirty="0"/>
          </a:p>
          <a:p>
            <a:r>
              <a:rPr lang="nl-NL" sz="4000" dirty="0" smtClean="0">
                <a:solidFill>
                  <a:srgbClr val="FF9933"/>
                </a:solidFill>
              </a:rPr>
              <a:t>Sugar</a:t>
            </a:r>
          </a:p>
          <a:p>
            <a:pPr>
              <a:buFontTx/>
              <a:buChar char="•"/>
            </a:pPr>
            <a:endParaRPr lang="nl-NL" sz="4000" dirty="0"/>
          </a:p>
          <a:p>
            <a:r>
              <a:rPr lang="nl-NL" sz="4000" dirty="0" smtClean="0">
                <a:solidFill>
                  <a:srgbClr val="0066FF"/>
                </a:solidFill>
              </a:rPr>
              <a:t>Se</a:t>
            </a:r>
            <a:r>
              <a:rPr lang="nl-NL" sz="4000" dirty="0" smtClean="0">
                <a:solidFill>
                  <a:srgbClr val="FF99FF"/>
                </a:solidFill>
              </a:rPr>
              <a:t>x</a:t>
            </a:r>
            <a:endParaRPr lang="nl-NL" sz="3600" dirty="0">
              <a:solidFill>
                <a:srgbClr val="FF99FF"/>
              </a:solidFill>
            </a:endParaRPr>
          </a:p>
          <a:p>
            <a:pPr lvl="1">
              <a:buFontTx/>
              <a:buChar char="–"/>
            </a:pPr>
            <a:endParaRPr lang="nl-NL" sz="3600" dirty="0"/>
          </a:p>
          <a:p>
            <a:pPr>
              <a:buFontTx/>
              <a:buChar char="•"/>
            </a:pPr>
            <a:endParaRPr lang="nl-NL" sz="4000" dirty="0"/>
          </a:p>
          <a:p>
            <a:endParaRPr lang="nl-NL" sz="4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err="1"/>
              <a:t>Steroïdhormonen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err="1"/>
              <a:t>Steroïdhormonen</a:t>
            </a:r>
            <a:endParaRPr lang="en-US" sz="3200" dirty="0"/>
          </a:p>
        </p:txBody>
      </p:sp>
      <p:graphicFrame>
        <p:nvGraphicFramePr>
          <p:cNvPr id="20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053100"/>
              </p:ext>
            </p:extLst>
          </p:nvPr>
        </p:nvGraphicFramePr>
        <p:xfrm>
          <a:off x="395288" y="1196975"/>
          <a:ext cx="8353425" cy="4419602"/>
        </p:xfrm>
        <a:graphic>
          <a:graphicData uri="http://schemas.openxmlformats.org/drawingml/2006/table">
            <a:tbl>
              <a:tblPr/>
              <a:tblGrid>
                <a:gridCol w="1928812"/>
                <a:gridCol w="2967980"/>
                <a:gridCol w="3456633"/>
              </a:tblGrid>
              <a:tr h="503238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Functie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3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Geassocieerde</a:t>
                      </a: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ziektes</a:t>
                      </a: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1300"/>
                    </a:solidFill>
                  </a:tcPr>
                </a:tc>
              </a:tr>
              <a:tr h="979488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Aldosteron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</a:rPr>
                        <a:t>Salt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Zoutretentie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in de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nier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Hypertensie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7900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Cortisol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33"/>
                          </a:solidFill>
                          <a:effectLst/>
                          <a:latin typeface="Arial" pitchFamily="34" charset="0"/>
                        </a:rPr>
                        <a:t>Sugar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Homeostase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na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stress: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metabolisme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afweer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hart- en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vaatstelsel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Obesitas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diabetes,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hypertensie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Testosteron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pitchFamily="34" charset="0"/>
                        </a:rPr>
                        <a:t>Sex (M)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Primaire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en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secundaire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geslachtskenmerken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Prostaatkanker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Oestradiol</a:t>
                      </a:r>
                      <a:endParaRPr kumimoji="0" lang="en-US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FF"/>
                          </a:solidFill>
                          <a:effectLst/>
                          <a:latin typeface="Arial" pitchFamily="34" charset="0"/>
                        </a:rPr>
                        <a:t>Sex (V)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Primaire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en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secundaire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alt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geslachtskenmerken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574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955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336675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1714500" ea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1717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6289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0861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543300" eaLnBrk="0" fontAlgn="base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C2074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Borstkanker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512" y="0"/>
            <a:ext cx="9217024" cy="695739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0492" y="44624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smtClean="0"/>
              <a:t>De route </a:t>
            </a:r>
            <a:r>
              <a:rPr lang="en-US" sz="3200" dirty="0" err="1" smtClean="0"/>
              <a:t>naar</a:t>
            </a:r>
            <a:r>
              <a:rPr lang="en-US" sz="3200" dirty="0" smtClean="0"/>
              <a:t> de </a:t>
            </a:r>
            <a:r>
              <a:rPr lang="en-US" sz="3200" dirty="0" err="1" smtClean="0"/>
              <a:t>productie</a:t>
            </a:r>
            <a:r>
              <a:rPr lang="en-US" sz="3200" dirty="0" smtClean="0"/>
              <a:t> van </a:t>
            </a:r>
            <a:r>
              <a:rPr lang="en-US" sz="3200" dirty="0" err="1"/>
              <a:t>steroïden</a:t>
            </a:r>
            <a:endParaRPr lang="en-US" sz="3200" dirty="0"/>
          </a:p>
        </p:txBody>
      </p:sp>
      <p:pic>
        <p:nvPicPr>
          <p:cNvPr id="37890" name="Picture 2" descr="http://translegalllc.files.wordpress.com/2013/04/shipping_routes_red_bl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96751"/>
            <a:ext cx="9217024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80528" y="-139889"/>
            <a:ext cx="9433048" cy="7169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0" y="1124744"/>
            <a:ext cx="4412429" cy="1482778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2001" y="2636912"/>
            <a:ext cx="2834260" cy="1482778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2699792" y="5744290"/>
            <a:ext cx="2952328" cy="1141094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82" name="Rectangle 81"/>
          <p:cNvSpPr/>
          <p:nvPr/>
        </p:nvSpPr>
        <p:spPr bwMode="auto">
          <a:xfrm>
            <a:off x="467544" y="5744290"/>
            <a:ext cx="1508717" cy="1141094"/>
          </a:xfrm>
          <a:prstGeom prst="rect">
            <a:avLst/>
          </a:prstGeom>
          <a:solidFill>
            <a:srgbClr val="FFC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84299" y="123725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1300"/>
                </a:solidFill>
                <a:latin typeface="+mn-lt"/>
              </a:rPr>
              <a:t>CYP11</a:t>
            </a:r>
            <a:r>
              <a:rPr lang="en-US" sz="1200" b="1" dirty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394370" y="887671"/>
            <a:ext cx="1657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holesterol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591791" y="2185120"/>
            <a:ext cx="1531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p</a:t>
            </a:r>
            <a:r>
              <a:rPr lang="en-US" sz="1200" dirty="0" err="1" smtClean="0">
                <a:latin typeface="Cambria" panose="02040503050406030204" pitchFamily="18" charset="0"/>
              </a:rPr>
              <a:t>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4" name="Text Box 76"/>
          <p:cNvSpPr txBox="1">
            <a:spLocks noChangeArrowheads="1"/>
          </p:cNvSpPr>
          <p:nvPr/>
        </p:nvSpPr>
        <p:spPr bwMode="auto">
          <a:xfrm>
            <a:off x="488064" y="3713569"/>
            <a:ext cx="18699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48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844106" y="2185120"/>
            <a:ext cx="1439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p</a:t>
            </a:r>
            <a:r>
              <a:rPr lang="en-US" sz="1200" dirty="0" smtClean="0">
                <a:latin typeface="Cambria" panose="02040503050406030204" pitchFamily="18" charset="0"/>
              </a:rPr>
              <a:t>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6" name="Text Box 78"/>
          <p:cNvSpPr txBox="1">
            <a:spLocks noChangeArrowheads="1"/>
          </p:cNvSpPr>
          <p:nvPr/>
        </p:nvSpPr>
        <p:spPr bwMode="auto">
          <a:xfrm>
            <a:off x="2555776" y="3713569"/>
            <a:ext cx="2089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4789016" y="2185120"/>
            <a:ext cx="1209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DOC</a:t>
            </a:r>
          </a:p>
        </p:txBody>
      </p:sp>
      <p:sp>
        <p:nvSpPr>
          <p:cNvPr id="71" name="Text Box 80"/>
          <p:cNvSpPr txBox="1">
            <a:spLocks noChangeArrowheads="1"/>
          </p:cNvSpPr>
          <p:nvPr/>
        </p:nvSpPr>
        <p:spPr bwMode="auto">
          <a:xfrm>
            <a:off x="2700784" y="5085184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ndrostenedione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39552" y="5096217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DHEA</a:t>
            </a:r>
          </a:p>
        </p:txBody>
      </p:sp>
      <p:sp>
        <p:nvSpPr>
          <p:cNvPr id="73" name="Text Box 83"/>
          <p:cNvSpPr txBox="1">
            <a:spLocks noChangeArrowheads="1"/>
          </p:cNvSpPr>
          <p:nvPr/>
        </p:nvSpPr>
        <p:spPr bwMode="auto">
          <a:xfrm>
            <a:off x="2855216" y="6474822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t</a:t>
            </a:r>
            <a:r>
              <a:rPr lang="en-US" sz="1600" dirty="0" smtClean="0">
                <a:latin typeface="Cambria" panose="02040503050406030204" pitchFamily="18" charset="0"/>
              </a:rPr>
              <a:t>estosterone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4" name="Text Box 84"/>
          <p:cNvSpPr txBox="1">
            <a:spLocks noChangeArrowheads="1"/>
          </p:cNvSpPr>
          <p:nvPr/>
        </p:nvSpPr>
        <p:spPr bwMode="auto">
          <a:xfrm>
            <a:off x="4499992" y="3713569"/>
            <a:ext cx="18716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11-deoxycortisol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5" name="Text Box 85"/>
          <p:cNvSpPr txBox="1">
            <a:spLocks noChangeArrowheads="1"/>
          </p:cNvSpPr>
          <p:nvPr/>
        </p:nvSpPr>
        <p:spPr bwMode="auto">
          <a:xfrm>
            <a:off x="251520" y="6452577"/>
            <a:ext cx="1510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estradiol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6240102" y="3723803"/>
            <a:ext cx="12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ortisol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7" name="Text Box 88"/>
          <p:cNvSpPr txBox="1">
            <a:spLocks noChangeArrowheads="1"/>
          </p:cNvSpPr>
          <p:nvPr/>
        </p:nvSpPr>
        <p:spPr bwMode="auto">
          <a:xfrm>
            <a:off x="7701160" y="2226350"/>
            <a:ext cx="2055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a</a:t>
            </a:r>
            <a:r>
              <a:rPr lang="en-US" sz="1600" dirty="0" smtClean="0">
                <a:latin typeface="Cambria" panose="02040503050406030204" pitchFamily="18" charset="0"/>
              </a:rPr>
              <a:t>ldosterone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0" name="Text Box 83"/>
          <p:cNvSpPr txBox="1">
            <a:spLocks noChangeArrowheads="1"/>
          </p:cNvSpPr>
          <p:nvPr/>
        </p:nvSpPr>
        <p:spPr bwMode="auto">
          <a:xfrm>
            <a:off x="4716016" y="6470383"/>
            <a:ext cx="1800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DHT</a:t>
            </a:r>
            <a:endParaRPr lang="en-US" sz="1600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8359" y="1226225"/>
            <a:ext cx="252115" cy="3305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585727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683568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2201000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032688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201000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2032688" y="295113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2201000" y="4982688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2032688" y="4672553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4107153" y="181727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3957873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CYP21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3957873" y="294274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CYP21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4073208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581609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45"/>
          <p:cNvSpPr txBox="1">
            <a:spLocks noChangeArrowheads="1"/>
          </p:cNvSpPr>
          <p:nvPr/>
        </p:nvSpPr>
        <p:spPr bwMode="auto">
          <a:xfrm>
            <a:off x="717513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812223" y="181727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652120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0" name="Text Box 80"/>
          <p:cNvSpPr txBox="1">
            <a:spLocks noChangeArrowheads="1"/>
          </p:cNvSpPr>
          <p:nvPr/>
        </p:nvSpPr>
        <p:spPr bwMode="auto">
          <a:xfrm>
            <a:off x="6013152" y="2185120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c</a:t>
            </a:r>
            <a:r>
              <a:rPr lang="en-US" sz="1200" dirty="0" err="1" smtClean="0">
                <a:latin typeface="Cambria" panose="02040503050406030204" pitchFamily="18" charset="0"/>
              </a:rPr>
              <a:t>orticosterone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80312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" y="195734"/>
            <a:ext cx="2173796" cy="1289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1412776"/>
            <a:ext cx="1711927" cy="1304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1616542" cy="1304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1268760"/>
            <a:ext cx="1616542" cy="1512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1" y="1325361"/>
            <a:ext cx="1616542" cy="1527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94" y="1340768"/>
            <a:ext cx="1616542" cy="1502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2879891"/>
            <a:ext cx="1807313" cy="1304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79891"/>
            <a:ext cx="1706906" cy="1304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2780928"/>
            <a:ext cx="1711927" cy="1502200"/>
          </a:xfrm>
          <a:prstGeom prst="rect">
            <a:avLst/>
          </a:prstGeom>
        </p:spPr>
      </p:pic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5652120" y="293171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5812223" y="3280722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1" y="2780928"/>
            <a:ext cx="1711927" cy="1502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2718"/>
            <a:ext cx="1646663" cy="11926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42718"/>
            <a:ext cx="1546256" cy="12129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749542"/>
            <a:ext cx="1586419" cy="11926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5749542"/>
            <a:ext cx="1606500" cy="12078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5762296"/>
            <a:ext cx="1686825" cy="1192625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 bwMode="auto">
          <a:xfrm>
            <a:off x="3347864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2483768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 bwMode="auto">
          <a:xfrm>
            <a:off x="3347864" y="5373216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" name="Text Box 45"/>
          <p:cNvSpPr txBox="1">
            <a:spLocks noChangeArrowheads="1"/>
          </p:cNvSpPr>
          <p:nvPr/>
        </p:nvSpPr>
        <p:spPr bwMode="auto">
          <a:xfrm>
            <a:off x="2339752" y="5428227"/>
            <a:ext cx="974167" cy="36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AKR1C3</a:t>
            </a:r>
          </a:p>
          <a:p>
            <a:pPr algn="r">
              <a:lnSpc>
                <a:spcPts val="7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HSD17B3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7" name="Straight Arrow Connector 106"/>
          <p:cNvCxnSpPr/>
          <p:nvPr/>
        </p:nvCxnSpPr>
        <p:spPr bwMode="auto">
          <a:xfrm>
            <a:off x="4073208" y="606112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8" name="Text Box 45"/>
          <p:cNvSpPr txBox="1">
            <a:spLocks noChangeArrowheads="1"/>
          </p:cNvSpPr>
          <p:nvPr/>
        </p:nvSpPr>
        <p:spPr bwMode="auto">
          <a:xfrm>
            <a:off x="3779912" y="574428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SRD5A1/2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09" name="Straight Arrow Connector 108"/>
          <p:cNvCxnSpPr/>
          <p:nvPr/>
        </p:nvCxnSpPr>
        <p:spPr bwMode="auto">
          <a:xfrm flipH="1">
            <a:off x="2201806" y="6080543"/>
            <a:ext cx="385962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Straight Arrow Connector 119"/>
          <p:cNvCxnSpPr/>
          <p:nvPr/>
        </p:nvCxnSpPr>
        <p:spPr bwMode="auto">
          <a:xfrm>
            <a:off x="3351982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2449823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122" name="Text Box 45"/>
          <p:cNvSpPr txBox="1">
            <a:spLocks noChangeArrowheads="1"/>
          </p:cNvSpPr>
          <p:nvPr/>
        </p:nvSpPr>
        <p:spPr bwMode="auto">
          <a:xfrm>
            <a:off x="1907704" y="5762296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CYP19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7198233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836712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mineralocorticoids</a:t>
            </a:r>
            <a:endParaRPr lang="en-GB" sz="1400" b="1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009170" y="4129335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glucocorticoids</a:t>
            </a:r>
            <a:endParaRPr lang="en-GB" sz="1400" b="1" i="1" dirty="0"/>
          </a:p>
        </p:txBody>
      </p:sp>
      <p:sp>
        <p:nvSpPr>
          <p:cNvPr id="99" name="TextBox 98"/>
          <p:cNvSpPr txBox="1"/>
          <p:nvPr/>
        </p:nvSpPr>
        <p:spPr>
          <a:xfrm>
            <a:off x="4644008" y="5445224"/>
            <a:ext cx="1098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androgens</a:t>
            </a:r>
            <a:endParaRPr lang="en-GB" sz="1400" b="1" i="1" dirty="0"/>
          </a:p>
        </p:txBody>
      </p:sp>
      <p:sp>
        <p:nvSpPr>
          <p:cNvPr id="100" name="TextBox 99"/>
          <p:cNvSpPr txBox="1"/>
          <p:nvPr/>
        </p:nvSpPr>
        <p:spPr>
          <a:xfrm>
            <a:off x="395536" y="5445224"/>
            <a:ext cx="10390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err="1" smtClean="0"/>
              <a:t>estrogens</a:t>
            </a:r>
            <a:endParaRPr lang="en-GB" sz="1400" b="1" i="1" dirty="0"/>
          </a:p>
        </p:txBody>
      </p:sp>
      <p:sp>
        <p:nvSpPr>
          <p:cNvPr id="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-27384"/>
            <a:ext cx="8281988" cy="1143000"/>
          </a:xfrm>
          <a:noFill/>
          <a:ln/>
        </p:spPr>
        <p:txBody>
          <a:bodyPr/>
          <a:lstStyle/>
          <a:p>
            <a:pPr algn="ctr"/>
            <a:r>
              <a:rPr lang="en-US" sz="3200" dirty="0" err="1" smtClean="0"/>
              <a:t>Steroïdogenese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1628775"/>
            <a:ext cx="4968750" cy="4648200"/>
          </a:xfrm>
        </p:spPr>
        <p:txBody>
          <a:bodyPr/>
          <a:lstStyle/>
          <a:p>
            <a:pPr algn="l"/>
            <a:r>
              <a:rPr lang="nl-NL" sz="2000" b="1" dirty="0" smtClean="0"/>
              <a:t>Bijnierschors(kanker)</a:t>
            </a:r>
            <a:endParaRPr lang="nl-NL" sz="2000" b="1" dirty="0"/>
          </a:p>
          <a:p>
            <a:pPr algn="l"/>
            <a:r>
              <a:rPr lang="nl-NL" sz="2000" dirty="0"/>
              <a:t>Aldosteron, cortisol en </a:t>
            </a:r>
            <a:r>
              <a:rPr lang="nl-NL" sz="2000" dirty="0" smtClean="0"/>
              <a:t>bijnierandrogenen</a:t>
            </a:r>
            <a:endParaRPr lang="nl-NL" sz="2000" dirty="0"/>
          </a:p>
          <a:p>
            <a:pPr algn="l"/>
            <a:endParaRPr lang="nl-NL" sz="2000" dirty="0"/>
          </a:p>
          <a:p>
            <a:pPr algn="l"/>
            <a:endParaRPr lang="nl-NL" sz="2000" dirty="0"/>
          </a:p>
          <a:p>
            <a:pPr algn="l"/>
            <a:r>
              <a:rPr lang="nl-NL" sz="2000" b="1" dirty="0" smtClean="0"/>
              <a:t>Prostaat(kanker)</a:t>
            </a:r>
            <a:endParaRPr lang="nl-NL" sz="2000" b="1" dirty="0"/>
          </a:p>
          <a:p>
            <a:pPr algn="l"/>
            <a:r>
              <a:rPr lang="nl-NL" sz="2000" dirty="0" smtClean="0"/>
              <a:t>Aanmaak van (dihydro)testosteron</a:t>
            </a:r>
            <a:endParaRPr lang="nl-NL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nl-NL" sz="3200" dirty="0"/>
              <a:t>Lokale regulatie </a:t>
            </a:r>
            <a:r>
              <a:rPr lang="nl-NL" sz="3200" dirty="0" smtClean="0"/>
              <a:t>van </a:t>
            </a:r>
            <a:br>
              <a:rPr lang="nl-NL" sz="3200" dirty="0" smtClean="0"/>
            </a:br>
            <a:r>
              <a:rPr lang="nl-NL" sz="3200" dirty="0" err="1" smtClean="0"/>
              <a:t>steroïdhormoon</a:t>
            </a:r>
            <a:r>
              <a:rPr lang="nl-NL" sz="3200" dirty="0" smtClean="0"/>
              <a:t> </a:t>
            </a:r>
            <a:r>
              <a:rPr lang="nl-NL" sz="3200" dirty="0"/>
              <a:t>biosynthese</a:t>
            </a:r>
            <a:endParaRPr lang="en-US" sz="3200" dirty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3"/>
          <a:stretch>
            <a:fillRect/>
          </a:stretch>
        </p:blipFill>
        <p:spPr bwMode="auto">
          <a:xfrm>
            <a:off x="684213" y="1557338"/>
            <a:ext cx="253365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9" name="Line 7"/>
          <p:cNvSpPr>
            <a:spLocks noChangeShapeType="1"/>
          </p:cNvSpPr>
          <p:nvPr/>
        </p:nvSpPr>
        <p:spPr bwMode="auto">
          <a:xfrm flipV="1">
            <a:off x="1979613" y="3428999"/>
            <a:ext cx="18716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5"/>
          <a:stretch/>
        </p:blipFill>
        <p:spPr bwMode="auto">
          <a:xfrm>
            <a:off x="1787888" y="3861048"/>
            <a:ext cx="326299" cy="24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329991" cy="2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713" y="3284984"/>
            <a:ext cx="329991" cy="2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Line 6"/>
          <p:cNvSpPr>
            <a:spLocks noChangeShapeType="1"/>
          </p:cNvSpPr>
          <p:nvPr/>
        </p:nvSpPr>
        <p:spPr bwMode="auto">
          <a:xfrm flipV="1">
            <a:off x="2195513" y="1916113"/>
            <a:ext cx="1655762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11" name="Curved Right Arrow 10"/>
          <p:cNvSpPr/>
          <p:nvPr/>
        </p:nvSpPr>
        <p:spPr bwMode="auto">
          <a:xfrm>
            <a:off x="1043608" y="1772817"/>
            <a:ext cx="455661" cy="178273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571362" y="2536592"/>
            <a:ext cx="636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ACTH</a:t>
            </a:r>
            <a:endParaRPr lang="en-GB" sz="1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" name="Right Arrow 1"/>
          <p:cNvSpPr/>
          <p:nvPr/>
        </p:nvSpPr>
        <p:spPr bwMode="auto">
          <a:xfrm rot="3383777">
            <a:off x="1639596" y="3622192"/>
            <a:ext cx="242165" cy="1776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7655346">
            <a:off x="1931997" y="3617264"/>
            <a:ext cx="245363" cy="1820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" name="Curved Right Arrow 2"/>
          <p:cNvSpPr/>
          <p:nvPr/>
        </p:nvSpPr>
        <p:spPr bwMode="auto">
          <a:xfrm rot="18358727">
            <a:off x="1532658" y="4008431"/>
            <a:ext cx="372061" cy="441133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pic>
        <p:nvPicPr>
          <p:cNvPr id="38914" name="Picture 2" descr="Costa Concordia Cruise Ship - Design Defect Lawsu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35489"/>
            <a:ext cx="3675492" cy="22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 bwMode="auto">
          <a:xfrm rot="7655346">
            <a:off x="1715973" y="3041200"/>
            <a:ext cx="245363" cy="182075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300000" rev="0"/>
            </a:camera>
            <a:lightRig rig="threePt" dir="t"/>
          </a:scene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98230" y="270892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AngII</a:t>
            </a:r>
            <a:endParaRPr lang="en-GB" sz="1400" b="1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-144523" y="0"/>
            <a:ext cx="9433048" cy="71692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572000" y="1124744"/>
            <a:ext cx="4412429" cy="1482778"/>
          </a:xfrm>
          <a:prstGeom prst="rect">
            <a:avLst/>
          </a:prstGeom>
          <a:solidFill>
            <a:srgbClr val="CC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4572001" y="2636912"/>
            <a:ext cx="2834260" cy="1482778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49" name="Text Box 45"/>
          <p:cNvSpPr txBox="1">
            <a:spLocks noChangeArrowheads="1"/>
          </p:cNvSpPr>
          <p:nvPr/>
        </p:nvSpPr>
        <p:spPr bwMode="auto">
          <a:xfrm>
            <a:off x="284299" y="123725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1300"/>
                </a:solidFill>
                <a:latin typeface="+mn-lt"/>
              </a:rPr>
              <a:t>CYP11</a:t>
            </a:r>
            <a:r>
              <a:rPr lang="en-US" sz="1200" b="1" dirty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6" name="Text Box 74"/>
          <p:cNvSpPr txBox="1">
            <a:spLocks noChangeArrowheads="1"/>
          </p:cNvSpPr>
          <p:nvPr/>
        </p:nvSpPr>
        <p:spPr bwMode="auto">
          <a:xfrm>
            <a:off x="394370" y="887671"/>
            <a:ext cx="16573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holesterol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63" name="Text Box 75"/>
          <p:cNvSpPr txBox="1">
            <a:spLocks noChangeArrowheads="1"/>
          </p:cNvSpPr>
          <p:nvPr/>
        </p:nvSpPr>
        <p:spPr bwMode="auto">
          <a:xfrm>
            <a:off x="591791" y="2185120"/>
            <a:ext cx="15319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p</a:t>
            </a:r>
            <a:r>
              <a:rPr lang="en-US" sz="1200" dirty="0" err="1" smtClean="0">
                <a:latin typeface="Cambria" panose="02040503050406030204" pitchFamily="18" charset="0"/>
              </a:rPr>
              <a:t>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4" name="Text Box 76"/>
          <p:cNvSpPr txBox="1">
            <a:spLocks noChangeArrowheads="1"/>
          </p:cNvSpPr>
          <p:nvPr/>
        </p:nvSpPr>
        <p:spPr bwMode="auto">
          <a:xfrm>
            <a:off x="488064" y="3713569"/>
            <a:ext cx="186992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ts val="48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17-OH-pregnenolone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5" name="Text Box 77"/>
          <p:cNvSpPr txBox="1">
            <a:spLocks noChangeArrowheads="1"/>
          </p:cNvSpPr>
          <p:nvPr/>
        </p:nvSpPr>
        <p:spPr bwMode="auto">
          <a:xfrm>
            <a:off x="2844106" y="2185120"/>
            <a:ext cx="14398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p</a:t>
            </a:r>
            <a:r>
              <a:rPr lang="en-US" sz="1200" dirty="0" smtClean="0">
                <a:latin typeface="Cambria" panose="02040503050406030204" pitchFamily="18" charset="0"/>
              </a:rPr>
              <a:t>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6" name="Text Box 78"/>
          <p:cNvSpPr txBox="1">
            <a:spLocks noChangeArrowheads="1"/>
          </p:cNvSpPr>
          <p:nvPr/>
        </p:nvSpPr>
        <p:spPr bwMode="auto">
          <a:xfrm>
            <a:off x="2555776" y="3713569"/>
            <a:ext cx="208915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17-OH-progesterone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4789016" y="2185120"/>
            <a:ext cx="12096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DOC</a:t>
            </a:r>
          </a:p>
        </p:txBody>
      </p:sp>
      <p:sp>
        <p:nvSpPr>
          <p:cNvPr id="71" name="Text Box 80"/>
          <p:cNvSpPr txBox="1">
            <a:spLocks noChangeArrowheads="1"/>
          </p:cNvSpPr>
          <p:nvPr/>
        </p:nvSpPr>
        <p:spPr bwMode="auto">
          <a:xfrm>
            <a:off x="2700784" y="5085184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a</a:t>
            </a:r>
            <a:r>
              <a:rPr lang="en-US" sz="1200" dirty="0" err="1" smtClean="0">
                <a:latin typeface="Cambria" panose="02040503050406030204" pitchFamily="18" charset="0"/>
              </a:rPr>
              <a:t>ndrostenedione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2" name="Text Box 81"/>
          <p:cNvSpPr txBox="1">
            <a:spLocks noChangeArrowheads="1"/>
          </p:cNvSpPr>
          <p:nvPr/>
        </p:nvSpPr>
        <p:spPr bwMode="auto">
          <a:xfrm>
            <a:off x="539552" y="5096217"/>
            <a:ext cx="12239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dirty="0">
                <a:latin typeface="Cambria" panose="02040503050406030204" pitchFamily="18" charset="0"/>
              </a:rPr>
              <a:t>DHEA</a:t>
            </a:r>
          </a:p>
        </p:txBody>
      </p:sp>
      <p:sp>
        <p:nvSpPr>
          <p:cNvPr id="74" name="Text Box 84"/>
          <p:cNvSpPr txBox="1">
            <a:spLocks noChangeArrowheads="1"/>
          </p:cNvSpPr>
          <p:nvPr/>
        </p:nvSpPr>
        <p:spPr bwMode="auto">
          <a:xfrm>
            <a:off x="4499992" y="3713569"/>
            <a:ext cx="187166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anose="02040503050406030204" pitchFamily="18" charset="0"/>
              </a:rPr>
              <a:t>11-deoxycortisol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76" name="Text Box 87"/>
          <p:cNvSpPr txBox="1">
            <a:spLocks noChangeArrowheads="1"/>
          </p:cNvSpPr>
          <p:nvPr/>
        </p:nvSpPr>
        <p:spPr bwMode="auto">
          <a:xfrm>
            <a:off x="6240102" y="3723803"/>
            <a:ext cx="12239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c</a:t>
            </a:r>
            <a:r>
              <a:rPr lang="en-US" sz="1600" dirty="0" smtClean="0">
                <a:latin typeface="Cambria" panose="02040503050406030204" pitchFamily="18" charset="0"/>
              </a:rPr>
              <a:t>ortisol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77" name="Text Box 88"/>
          <p:cNvSpPr txBox="1">
            <a:spLocks noChangeArrowheads="1"/>
          </p:cNvSpPr>
          <p:nvPr/>
        </p:nvSpPr>
        <p:spPr bwMode="auto">
          <a:xfrm>
            <a:off x="7701160" y="2226350"/>
            <a:ext cx="2055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ambria" panose="02040503050406030204" pitchFamily="18" charset="0"/>
              </a:rPr>
              <a:t>a</a:t>
            </a:r>
            <a:r>
              <a:rPr lang="en-US" sz="1600" dirty="0" smtClean="0">
                <a:latin typeface="Cambria" panose="02040503050406030204" pitchFamily="18" charset="0"/>
              </a:rPr>
              <a:t>ldosterone</a:t>
            </a:r>
            <a:endParaRPr lang="en-US" sz="1600" dirty="0">
              <a:latin typeface="Cambria" panose="02040503050406030204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078359" y="1226225"/>
            <a:ext cx="252115" cy="33056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585727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 Box 45"/>
          <p:cNvSpPr txBox="1">
            <a:spLocks noChangeArrowheads="1"/>
          </p:cNvSpPr>
          <p:nvPr/>
        </p:nvSpPr>
        <p:spPr bwMode="auto">
          <a:xfrm>
            <a:off x="683568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>
            <a:off x="2201000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7" name="Text Box 45"/>
          <p:cNvSpPr txBox="1">
            <a:spLocks noChangeArrowheads="1"/>
          </p:cNvSpPr>
          <p:nvPr/>
        </p:nvSpPr>
        <p:spPr bwMode="auto">
          <a:xfrm>
            <a:off x="2032688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88" name="Straight Arrow Connector 87"/>
          <p:cNvCxnSpPr/>
          <p:nvPr/>
        </p:nvCxnSpPr>
        <p:spPr bwMode="auto">
          <a:xfrm>
            <a:off x="2201000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 Box 45"/>
          <p:cNvSpPr txBox="1">
            <a:spLocks noChangeArrowheads="1"/>
          </p:cNvSpPr>
          <p:nvPr/>
        </p:nvSpPr>
        <p:spPr bwMode="auto">
          <a:xfrm>
            <a:off x="2032688" y="295113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2201000" y="4982688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2032688" y="4672553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HSD3B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2" name="Straight Arrow Connector 91"/>
          <p:cNvCxnSpPr/>
          <p:nvPr/>
        </p:nvCxnSpPr>
        <p:spPr bwMode="auto">
          <a:xfrm>
            <a:off x="4107153" y="181727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3" name="Text Box 45"/>
          <p:cNvSpPr txBox="1">
            <a:spLocks noChangeArrowheads="1"/>
          </p:cNvSpPr>
          <p:nvPr/>
        </p:nvSpPr>
        <p:spPr bwMode="auto">
          <a:xfrm>
            <a:off x="3957873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CYP21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94" name="Text Box 45"/>
          <p:cNvSpPr txBox="1">
            <a:spLocks noChangeArrowheads="1"/>
          </p:cNvSpPr>
          <p:nvPr/>
        </p:nvSpPr>
        <p:spPr bwMode="auto">
          <a:xfrm>
            <a:off x="3957873" y="2942748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CYP21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5" name="Straight Arrow Connector 94"/>
          <p:cNvCxnSpPr/>
          <p:nvPr/>
        </p:nvCxnSpPr>
        <p:spPr bwMode="auto">
          <a:xfrm>
            <a:off x="4073208" y="3291755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581609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7" name="Text Box 45"/>
          <p:cNvSpPr txBox="1">
            <a:spLocks noChangeArrowheads="1"/>
          </p:cNvSpPr>
          <p:nvPr/>
        </p:nvSpPr>
        <p:spPr bwMode="auto">
          <a:xfrm>
            <a:off x="717513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5812223" y="1817276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 Box 45"/>
          <p:cNvSpPr txBox="1">
            <a:spLocks noChangeArrowheads="1"/>
          </p:cNvSpPr>
          <p:nvPr/>
        </p:nvSpPr>
        <p:spPr bwMode="auto">
          <a:xfrm>
            <a:off x="5652120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0" name="Text Box 80"/>
          <p:cNvSpPr txBox="1">
            <a:spLocks noChangeArrowheads="1"/>
          </p:cNvSpPr>
          <p:nvPr/>
        </p:nvSpPr>
        <p:spPr bwMode="auto">
          <a:xfrm>
            <a:off x="6013152" y="2185120"/>
            <a:ext cx="1727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>
                <a:latin typeface="Cambria" panose="02040503050406030204" pitchFamily="18" charset="0"/>
              </a:rPr>
              <a:t>c</a:t>
            </a:r>
            <a:r>
              <a:rPr lang="en-US" sz="1200" dirty="0" err="1" smtClean="0">
                <a:latin typeface="Cambria" panose="02040503050406030204" pitchFamily="18" charset="0"/>
              </a:rPr>
              <a:t>orticosterone</a:t>
            </a:r>
            <a:endParaRPr lang="en-US" sz="1200" dirty="0">
              <a:latin typeface="Cambria" panose="02040503050406030204" pitchFamily="18" charset="0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7380312" y="1836693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6" y="195734"/>
            <a:ext cx="2173796" cy="12890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1412776"/>
            <a:ext cx="1711927" cy="1304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12776"/>
            <a:ext cx="1616542" cy="1304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1268760"/>
            <a:ext cx="1616542" cy="1512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1" y="1325361"/>
            <a:ext cx="1616542" cy="15275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94" y="1340768"/>
            <a:ext cx="1616542" cy="15022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8" y="2879891"/>
            <a:ext cx="1807313" cy="1304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79891"/>
            <a:ext cx="1706906" cy="1304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6" y="2780928"/>
            <a:ext cx="1711927" cy="1502200"/>
          </a:xfrm>
          <a:prstGeom prst="rect">
            <a:avLst/>
          </a:prstGeom>
        </p:spPr>
      </p:pic>
      <p:sp>
        <p:nvSpPr>
          <p:cNvPr id="79" name="Text Box 45"/>
          <p:cNvSpPr txBox="1">
            <a:spLocks noChangeArrowheads="1"/>
          </p:cNvSpPr>
          <p:nvPr/>
        </p:nvSpPr>
        <p:spPr bwMode="auto">
          <a:xfrm>
            <a:off x="5652120" y="2931715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98" name="Straight Arrow Connector 97"/>
          <p:cNvCxnSpPr/>
          <p:nvPr/>
        </p:nvCxnSpPr>
        <p:spPr bwMode="auto">
          <a:xfrm>
            <a:off x="5812223" y="3280722"/>
            <a:ext cx="387574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441" y="2780928"/>
            <a:ext cx="1711927" cy="15022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2718"/>
            <a:ext cx="1646663" cy="11926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442718"/>
            <a:ext cx="1546256" cy="1212925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 bwMode="auto">
          <a:xfrm>
            <a:off x="3347864" y="4034537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4" name="Text Box 45"/>
          <p:cNvSpPr txBox="1">
            <a:spLocks noChangeArrowheads="1"/>
          </p:cNvSpPr>
          <p:nvPr/>
        </p:nvSpPr>
        <p:spPr bwMode="auto">
          <a:xfrm>
            <a:off x="2483768" y="4077072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cxnSp>
        <p:nvCxnSpPr>
          <p:cNvPr id="120" name="Straight Arrow Connector 119"/>
          <p:cNvCxnSpPr/>
          <p:nvPr/>
        </p:nvCxnSpPr>
        <p:spPr bwMode="auto">
          <a:xfrm>
            <a:off x="3351982" y="2450361"/>
            <a:ext cx="0" cy="4025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2449823" y="2478159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CYP17</a:t>
            </a:r>
            <a:r>
              <a:rPr lang="en-US" sz="1200" b="1" dirty="0" smtClean="0">
                <a:solidFill>
                  <a:srgbClr val="FF1300"/>
                </a:solidFill>
                <a:latin typeface="+mn-lt"/>
                <a:cs typeface="Arial" charset="0"/>
              </a:rPr>
              <a:t>A1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68" name="Text Box 45"/>
          <p:cNvSpPr txBox="1">
            <a:spLocks noChangeArrowheads="1"/>
          </p:cNvSpPr>
          <p:nvPr/>
        </p:nvSpPr>
        <p:spPr bwMode="auto">
          <a:xfrm>
            <a:off x="7198233" y="1495817"/>
            <a:ext cx="9741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FF1300"/>
                </a:solidFill>
                <a:latin typeface="+mn-lt"/>
              </a:rPr>
              <a:t>CYP11B2</a:t>
            </a:r>
            <a:endParaRPr lang="el-GR" sz="1200" b="1" dirty="0">
              <a:solidFill>
                <a:srgbClr val="FF1300"/>
              </a:solidFill>
              <a:latin typeface="+mn-lt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6296" y="836712"/>
            <a:ext cx="1786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mineralocorticoids</a:t>
            </a:r>
            <a:endParaRPr lang="en-GB" sz="1400" b="1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009170" y="4129335"/>
            <a:ext cx="1515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i="1" dirty="0" smtClean="0"/>
              <a:t>glucocorticoids</a:t>
            </a:r>
            <a:endParaRPr lang="en-GB" sz="1400" b="1" i="1" dirty="0"/>
          </a:p>
        </p:txBody>
      </p:sp>
      <p:sp>
        <p:nvSpPr>
          <p:cNvPr id="8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9512" y="-27384"/>
            <a:ext cx="8281988" cy="1143000"/>
          </a:xfrm>
          <a:noFill/>
          <a:ln/>
        </p:spPr>
        <p:txBody>
          <a:bodyPr/>
          <a:lstStyle/>
          <a:p>
            <a:pPr algn="r"/>
            <a:r>
              <a:rPr lang="en-US" sz="3200" dirty="0" err="1" smtClean="0"/>
              <a:t>Steroïdogenese</a:t>
            </a:r>
            <a:r>
              <a:rPr lang="en-US" sz="3200" dirty="0" smtClean="0"/>
              <a:t> in de </a:t>
            </a:r>
            <a:r>
              <a:rPr lang="en-US" sz="3200" dirty="0" err="1" smtClean="0"/>
              <a:t>bijnier</a:t>
            </a:r>
            <a:endParaRPr lang="en-US" sz="3200" dirty="0"/>
          </a:p>
        </p:txBody>
      </p:sp>
      <p:pic>
        <p:nvPicPr>
          <p:cNvPr id="60" name="Picture 234" descr="overview adrenal"/>
          <p:cNvPicPr>
            <a:picLocks noChangeAspect="1" noChangeArrowheads="1"/>
          </p:cNvPicPr>
          <p:nvPr/>
        </p:nvPicPr>
        <p:blipFill>
          <a:blip r:embed="rId1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5" t="2083" r="25459" b="3447"/>
          <a:stretch>
            <a:fillRect/>
          </a:stretch>
        </p:blipFill>
        <p:spPr bwMode="auto">
          <a:xfrm>
            <a:off x="-93296" y="1536565"/>
            <a:ext cx="842542" cy="40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012577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>
                <a:solidFill>
                  <a:srgbClr val="00B050"/>
                </a:solidFill>
              </a:rPr>
              <a:t>a</a:t>
            </a:r>
            <a:r>
              <a:rPr lang="en-GB" sz="3200" dirty="0" err="1" smtClean="0">
                <a:solidFill>
                  <a:srgbClr val="00B050"/>
                </a:solidFill>
              </a:rPr>
              <a:t>ctivine</a:t>
            </a:r>
            <a:r>
              <a:rPr lang="en-GB" sz="3200" dirty="0" smtClean="0"/>
              <a:t> en </a:t>
            </a:r>
            <a:r>
              <a:rPr lang="en-GB" sz="3200" dirty="0" err="1" smtClean="0">
                <a:solidFill>
                  <a:srgbClr val="FF1300"/>
                </a:solidFill>
              </a:rPr>
              <a:t>inhibine</a:t>
            </a:r>
            <a:endParaRPr lang="en-GB" sz="3200" dirty="0">
              <a:solidFill>
                <a:srgbClr val="FF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8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 err="1" smtClean="0"/>
              <a:t>Activine</a:t>
            </a:r>
            <a:r>
              <a:rPr lang="en-US" sz="3200" dirty="0" smtClean="0"/>
              <a:t> A </a:t>
            </a:r>
            <a:r>
              <a:rPr lang="en-US" sz="3200" dirty="0" err="1" smtClean="0"/>
              <a:t>garandeert</a:t>
            </a:r>
            <a:r>
              <a:rPr lang="en-US" sz="3200" dirty="0" smtClean="0"/>
              <a:t> </a:t>
            </a:r>
            <a:r>
              <a:rPr lang="en-US" sz="3200" dirty="0" err="1"/>
              <a:t>aldosteronproductie</a:t>
            </a:r>
            <a:r>
              <a:rPr lang="en-US" sz="3200" dirty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in </a:t>
            </a:r>
            <a:r>
              <a:rPr lang="en-US" sz="3200" dirty="0"/>
              <a:t>de </a:t>
            </a:r>
            <a:r>
              <a:rPr lang="en-US" sz="3200" dirty="0" err="1" smtClean="0"/>
              <a:t>bijnier</a:t>
            </a:r>
            <a:endParaRPr lang="en-US" sz="3200" dirty="0"/>
          </a:p>
        </p:txBody>
      </p:sp>
      <p:sp>
        <p:nvSpPr>
          <p:cNvPr id="21522" name="AutoShape 6"/>
          <p:cNvSpPr>
            <a:spLocks noChangeArrowheads="1"/>
          </p:cNvSpPr>
          <p:nvPr/>
        </p:nvSpPr>
        <p:spPr bwMode="auto">
          <a:xfrm>
            <a:off x="2700338" y="2060575"/>
            <a:ext cx="3743325" cy="4176713"/>
          </a:xfrm>
          <a:prstGeom prst="roundRect">
            <a:avLst>
              <a:gd name="adj" fmla="val 40390"/>
            </a:avLst>
          </a:prstGeom>
          <a:gradFill rotWithShape="1">
            <a:gsLst>
              <a:gs pos="0">
                <a:srgbClr val="C0C0C0">
                  <a:gamma/>
                  <a:tint val="3137"/>
                  <a:invGamma/>
                </a:srgbClr>
              </a:gs>
              <a:gs pos="100000">
                <a:srgbClr val="C0C0C0"/>
              </a:gs>
            </a:gsLst>
            <a:path path="shape">
              <a:fillToRect l="50000" t="50000" r="50000" b="50000"/>
            </a:path>
          </a:gradFill>
          <a:ln w="57150">
            <a:noFill/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anchor="ctr"/>
          <a:lstStyle/>
          <a:p>
            <a:pPr eaLnBrk="1" hangingPunct="1"/>
            <a:endParaRPr lang="nl-NL" sz="2000" i="1">
              <a:solidFill>
                <a:srgbClr val="0D1F74"/>
              </a:solidFill>
              <a:latin typeface="+mn-lt"/>
            </a:endParaRPr>
          </a:p>
        </p:txBody>
      </p:sp>
      <p:sp>
        <p:nvSpPr>
          <p:cNvPr id="21523" name="Oval 10"/>
          <p:cNvSpPr>
            <a:spLocks noChangeArrowheads="1"/>
          </p:cNvSpPr>
          <p:nvPr/>
        </p:nvSpPr>
        <p:spPr bwMode="auto">
          <a:xfrm>
            <a:off x="3492500" y="3178373"/>
            <a:ext cx="1584325" cy="1295400"/>
          </a:xfrm>
          <a:prstGeom prst="ellipse">
            <a:avLst/>
          </a:prstGeom>
          <a:gradFill flip="none" rotWithShape="1">
            <a:gsLst>
              <a:gs pos="100000">
                <a:srgbClr val="FF0000"/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nl-NL" sz="2000" i="1">
              <a:solidFill>
                <a:srgbClr val="0D1F74"/>
              </a:solidFill>
              <a:latin typeface="+mn-lt"/>
            </a:endParaRPr>
          </a:p>
        </p:txBody>
      </p:sp>
      <p:sp>
        <p:nvSpPr>
          <p:cNvPr id="21531" name="Text Box 35"/>
          <p:cNvSpPr txBox="1">
            <a:spLocks noChangeArrowheads="1"/>
          </p:cNvSpPr>
          <p:nvPr/>
        </p:nvSpPr>
        <p:spPr bwMode="auto">
          <a:xfrm>
            <a:off x="3779912" y="450912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eaLnBrk="1" hangingPunct="1"/>
            <a:r>
              <a:rPr lang="en-US" sz="1400" dirty="0">
                <a:latin typeface="+mn-lt"/>
              </a:rPr>
              <a:t>cholesterol</a:t>
            </a:r>
            <a:endParaRPr lang="nl-NL" sz="1400" dirty="0">
              <a:latin typeface="+mn-lt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3181350" y="1766889"/>
            <a:ext cx="1759584" cy="4160905"/>
            <a:chOff x="3181350" y="1766889"/>
            <a:chExt cx="1759584" cy="4160905"/>
          </a:xfrm>
        </p:grpSpPr>
        <p:grpSp>
          <p:nvGrpSpPr>
            <p:cNvPr id="4" name="Groep 3"/>
            <p:cNvGrpSpPr/>
            <p:nvPr/>
          </p:nvGrpSpPr>
          <p:grpSpPr>
            <a:xfrm>
              <a:off x="3392228" y="4797152"/>
              <a:ext cx="1548706" cy="1130642"/>
              <a:chOff x="3392228" y="4797152"/>
              <a:chExt cx="1548706" cy="1130642"/>
            </a:xfrm>
          </p:grpSpPr>
          <p:sp>
            <p:nvSpPr>
              <p:cNvPr id="21530" name="Text Box 34"/>
              <p:cNvSpPr txBox="1">
                <a:spLocks noChangeArrowheads="1"/>
              </p:cNvSpPr>
              <p:nvPr/>
            </p:nvSpPr>
            <p:spPr bwMode="auto">
              <a:xfrm>
                <a:off x="3392228" y="4797152"/>
                <a:ext cx="814647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9pPr>
              </a:lstStyle>
              <a:p>
                <a:pPr algn="r" eaLnBrk="1" hangingPunct="1"/>
                <a:r>
                  <a:rPr lang="en-US" sz="1100" b="1" dirty="0" smtClean="0">
                    <a:solidFill>
                      <a:srgbClr val="FF0000"/>
                    </a:solidFill>
                    <a:latin typeface="+mn-lt"/>
                  </a:rPr>
                  <a:t>CYP11A1</a:t>
                </a:r>
                <a:endParaRPr lang="en-US" sz="1100" b="1" dirty="0">
                  <a:solidFill>
                    <a:srgbClr val="FF0000"/>
                  </a:solidFill>
                  <a:latin typeface="+mn-lt"/>
                </a:endParaRPr>
              </a:p>
              <a:p>
                <a:pPr algn="r" eaLnBrk="1" hangingPunct="1"/>
                <a:r>
                  <a:rPr lang="en-US" sz="1100" b="1" dirty="0">
                    <a:solidFill>
                      <a:srgbClr val="FF0000"/>
                    </a:solidFill>
                    <a:latin typeface="+mn-lt"/>
                  </a:rPr>
                  <a:t>HSD3B2</a:t>
                </a:r>
              </a:p>
              <a:p>
                <a:pPr algn="r" eaLnBrk="1" hangingPunct="1"/>
                <a:r>
                  <a:rPr lang="en-US" sz="1100" b="1" dirty="0" smtClean="0">
                    <a:solidFill>
                      <a:srgbClr val="FF0000"/>
                    </a:solidFill>
                    <a:latin typeface="+mn-lt"/>
                  </a:rPr>
                  <a:t>CYP21</a:t>
                </a:r>
                <a:endParaRPr lang="en-US" sz="1100" b="1" dirty="0">
                  <a:solidFill>
                    <a:srgbClr val="FF0000"/>
                  </a:solidFill>
                  <a:latin typeface="+mn-lt"/>
                </a:endParaRPr>
              </a:p>
              <a:p>
                <a:pPr algn="r" eaLnBrk="1" hangingPunct="1"/>
                <a:r>
                  <a:rPr lang="en-US" sz="1100" b="1" dirty="0">
                    <a:solidFill>
                      <a:srgbClr val="FF0000"/>
                    </a:solidFill>
                    <a:latin typeface="+mn-lt"/>
                  </a:rPr>
                  <a:t>CYP11B2</a:t>
                </a:r>
                <a:endParaRPr lang="nl-NL" sz="11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sp>
            <p:nvSpPr>
              <p:cNvPr id="21532" name="Line 36"/>
              <p:cNvSpPr>
                <a:spLocks noChangeShapeType="1"/>
              </p:cNvSpPr>
              <p:nvPr/>
            </p:nvSpPr>
            <p:spPr bwMode="auto">
              <a:xfrm>
                <a:off x="4140200" y="4941987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>
                  <a:latin typeface="+mn-lt"/>
                </a:endParaRPr>
              </a:p>
            </p:txBody>
          </p:sp>
          <p:sp>
            <p:nvSpPr>
              <p:cNvPr id="21533" name="Line 37"/>
              <p:cNvSpPr>
                <a:spLocks noChangeShapeType="1"/>
              </p:cNvSpPr>
              <p:nvPr/>
            </p:nvSpPr>
            <p:spPr bwMode="auto">
              <a:xfrm>
                <a:off x="4140200" y="5086449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>
                  <a:latin typeface="+mn-lt"/>
                </a:endParaRPr>
              </a:p>
            </p:txBody>
          </p:sp>
          <p:sp>
            <p:nvSpPr>
              <p:cNvPr id="21534" name="Line 38"/>
              <p:cNvSpPr>
                <a:spLocks noChangeShapeType="1"/>
              </p:cNvSpPr>
              <p:nvPr/>
            </p:nvSpPr>
            <p:spPr bwMode="auto">
              <a:xfrm>
                <a:off x="4140200" y="5302349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>
                  <a:latin typeface="+mn-lt"/>
                </a:endParaRPr>
              </a:p>
            </p:txBody>
          </p:sp>
          <p:sp>
            <p:nvSpPr>
              <p:cNvPr id="21535" name="Line 39"/>
              <p:cNvSpPr>
                <a:spLocks noChangeShapeType="1"/>
              </p:cNvSpPr>
              <p:nvPr/>
            </p:nvSpPr>
            <p:spPr bwMode="auto">
              <a:xfrm>
                <a:off x="4140200" y="5445224"/>
                <a:ext cx="36036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nl-NL">
                  <a:latin typeface="+mn-lt"/>
                </a:endParaRPr>
              </a:p>
            </p:txBody>
          </p:sp>
          <p:sp>
            <p:nvSpPr>
              <p:cNvPr id="21537" name="AutoShape 42"/>
              <p:cNvSpPr>
                <a:spLocks noChangeArrowheads="1"/>
              </p:cNvSpPr>
              <p:nvPr/>
            </p:nvSpPr>
            <p:spPr bwMode="auto">
              <a:xfrm>
                <a:off x="4213225" y="4797152"/>
                <a:ext cx="144463" cy="863600"/>
              </a:xfrm>
              <a:prstGeom prst="downArrow">
                <a:avLst>
                  <a:gd name="adj1" fmla="val 50000"/>
                  <a:gd name="adj2" fmla="val 149450"/>
                </a:avLst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eaVert" wrap="none" anchor="ctr"/>
              <a:lstStyle/>
              <a:p>
                <a:pPr eaLnBrk="1" hangingPunct="1"/>
                <a:endParaRPr lang="nl-NL" sz="2000" i="1">
                  <a:solidFill>
                    <a:srgbClr val="0D1F74"/>
                  </a:solidFill>
                  <a:latin typeface="+mn-lt"/>
                </a:endParaRPr>
              </a:p>
            </p:txBody>
          </p:sp>
          <p:sp>
            <p:nvSpPr>
              <p:cNvPr id="21538" name="Text Box 43"/>
              <p:cNvSpPr txBox="1">
                <a:spLocks noChangeArrowheads="1"/>
              </p:cNvSpPr>
              <p:nvPr/>
            </p:nvSpPr>
            <p:spPr bwMode="auto">
              <a:xfrm>
                <a:off x="3707904" y="5589240"/>
                <a:ext cx="1233030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-16" charset="-128"/>
                  </a:defRPr>
                </a:lvl9pPr>
              </a:lstStyle>
              <a:p>
                <a:pPr eaLnBrk="1" hangingPunct="1"/>
                <a:r>
                  <a:rPr lang="en-US" sz="1600" b="1" dirty="0" err="1">
                    <a:latin typeface="+mn-lt"/>
                  </a:rPr>
                  <a:t>aldosteron</a:t>
                </a:r>
                <a:endParaRPr lang="nl-NL" sz="1600" b="1" dirty="0">
                  <a:latin typeface="+mn-lt"/>
                </a:endParaRPr>
              </a:p>
            </p:txBody>
          </p:sp>
        </p:grpSp>
        <p:sp>
          <p:nvSpPr>
            <p:cNvPr id="21540" name="Freeform 50"/>
            <p:cNvSpPr>
              <a:spLocks/>
            </p:cNvSpPr>
            <p:nvPr/>
          </p:nvSpPr>
          <p:spPr bwMode="auto">
            <a:xfrm>
              <a:off x="3181350" y="1766889"/>
              <a:ext cx="962025" cy="1806128"/>
            </a:xfrm>
            <a:custGeom>
              <a:avLst/>
              <a:gdLst>
                <a:gd name="T0" fmla="*/ 0 w 606"/>
                <a:gd name="T1" fmla="*/ 2147483647 h 1273"/>
                <a:gd name="T2" fmla="*/ 2147483647 w 606"/>
                <a:gd name="T3" fmla="*/ 2147483647 h 1273"/>
                <a:gd name="T4" fmla="*/ 2147483647 w 606"/>
                <a:gd name="T5" fmla="*/ 2147483647 h 1273"/>
                <a:gd name="T6" fmla="*/ 0 60000 65536"/>
                <a:gd name="T7" fmla="*/ 0 60000 65536"/>
                <a:gd name="T8" fmla="*/ 0 60000 65536"/>
                <a:gd name="T9" fmla="*/ 0 w 606"/>
                <a:gd name="T10" fmla="*/ 0 h 1273"/>
                <a:gd name="T11" fmla="*/ 317 w 606"/>
                <a:gd name="T12" fmla="*/ 862 h 12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06" h="1273">
                  <a:moveTo>
                    <a:pt x="0" y="0"/>
                  </a:moveTo>
                  <a:cubicBezTo>
                    <a:pt x="84" y="47"/>
                    <a:pt x="404" y="72"/>
                    <a:pt x="505" y="284"/>
                  </a:cubicBezTo>
                  <a:cubicBezTo>
                    <a:pt x="606" y="496"/>
                    <a:pt x="584" y="1067"/>
                    <a:pt x="604" y="1273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>
                <a:latin typeface="+mn-lt"/>
              </a:endParaRPr>
            </a:p>
          </p:txBody>
        </p:sp>
        <p:sp>
          <p:nvSpPr>
            <p:cNvPr id="21542" name="Freeform 51"/>
            <p:cNvSpPr>
              <a:spLocks/>
            </p:cNvSpPr>
            <p:nvPr/>
          </p:nvSpPr>
          <p:spPr bwMode="auto">
            <a:xfrm>
              <a:off x="3205163" y="3984689"/>
              <a:ext cx="792162" cy="1171511"/>
            </a:xfrm>
            <a:custGeom>
              <a:avLst/>
              <a:gdLst>
                <a:gd name="T0" fmla="*/ 2147483647 w 878"/>
                <a:gd name="T1" fmla="*/ 0 h 816"/>
                <a:gd name="T2" fmla="*/ 2147483647 w 878"/>
                <a:gd name="T3" fmla="*/ 2147483647 h 816"/>
                <a:gd name="T4" fmla="*/ 2147483647 w 878"/>
                <a:gd name="T5" fmla="*/ 2147483647 h 816"/>
                <a:gd name="T6" fmla="*/ 0 60000 65536"/>
                <a:gd name="T7" fmla="*/ 0 60000 65536"/>
                <a:gd name="T8" fmla="*/ 0 60000 65536"/>
                <a:gd name="T9" fmla="*/ 0 w 878"/>
                <a:gd name="T10" fmla="*/ 0 h 816"/>
                <a:gd name="T11" fmla="*/ 878 w 87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8" h="816">
                  <a:moveTo>
                    <a:pt x="878" y="0"/>
                  </a:moveTo>
                  <a:cubicBezTo>
                    <a:pt x="545" y="68"/>
                    <a:pt x="212" y="136"/>
                    <a:pt x="106" y="272"/>
                  </a:cubicBezTo>
                  <a:cubicBezTo>
                    <a:pt x="0" y="408"/>
                    <a:pt x="219" y="725"/>
                    <a:pt x="242" y="816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nl-NL">
                <a:latin typeface="+mn-lt"/>
              </a:endParaRPr>
            </a:p>
          </p:txBody>
        </p:sp>
      </p:grpSp>
      <p:sp>
        <p:nvSpPr>
          <p:cNvPr id="21544" name="Oval 53"/>
          <p:cNvSpPr>
            <a:spLocks noChangeArrowheads="1"/>
          </p:cNvSpPr>
          <p:nvPr/>
        </p:nvSpPr>
        <p:spPr bwMode="auto">
          <a:xfrm>
            <a:off x="2124075" y="1484784"/>
            <a:ext cx="863600" cy="4318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1800" b="1" dirty="0">
                <a:solidFill>
                  <a:schemeClr val="bg1"/>
                </a:solidFill>
                <a:latin typeface="Lucida Console" pitchFamily="49" charset="0"/>
              </a:rPr>
              <a:t>AngII</a:t>
            </a:r>
            <a:endParaRPr lang="nl-NL" sz="1800" b="1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21546" name="Text Box 54"/>
          <p:cNvSpPr txBox="1">
            <a:spLocks noChangeArrowheads="1"/>
          </p:cNvSpPr>
          <p:nvPr/>
        </p:nvSpPr>
        <p:spPr bwMode="auto">
          <a:xfrm>
            <a:off x="4770136" y="4907161"/>
            <a:ext cx="8322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6" charset="-128"/>
              </a:defRPr>
            </a:lvl9pPr>
          </a:lstStyle>
          <a:p>
            <a:pPr algn="r" eaLnBrk="1" hangingPunct="1"/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CYP17</a:t>
            </a:r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1547" name="Freeform 57"/>
          <p:cNvSpPr>
            <a:spLocks/>
          </p:cNvSpPr>
          <p:nvPr/>
        </p:nvSpPr>
        <p:spPr bwMode="auto">
          <a:xfrm>
            <a:off x="4883280" y="3984597"/>
            <a:ext cx="391969" cy="849539"/>
          </a:xfrm>
          <a:custGeom>
            <a:avLst/>
            <a:gdLst>
              <a:gd name="T0" fmla="*/ 317 w 414"/>
              <a:gd name="T1" fmla="*/ 0 h 1201"/>
              <a:gd name="T2" fmla="*/ 317 w 414"/>
              <a:gd name="T3" fmla="*/ 213 h 1201"/>
              <a:gd name="T4" fmla="*/ 0 w 414"/>
              <a:gd name="T5" fmla="*/ 336 h 1201"/>
              <a:gd name="T6" fmla="*/ 0 60000 65536"/>
              <a:gd name="T7" fmla="*/ 0 60000 65536"/>
              <a:gd name="T8" fmla="*/ 0 60000 65536"/>
              <a:gd name="T9" fmla="*/ 0 w 414"/>
              <a:gd name="T10" fmla="*/ 0 h 1201"/>
              <a:gd name="T11" fmla="*/ 370 w 414"/>
              <a:gd name="T12" fmla="*/ 862 h 1201"/>
              <a:gd name="connsiteX0" fmla="*/ 70 w 5964"/>
              <a:gd name="connsiteY0" fmla="*/ 0 h 4288"/>
              <a:gd name="connsiteX1" fmla="*/ 5119 w 5964"/>
              <a:gd name="connsiteY1" fmla="*/ 2323 h 4288"/>
              <a:gd name="connsiteX2" fmla="*/ 5964 w 5964"/>
              <a:gd name="connsiteY2" fmla="*/ 4288 h 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64" h="4288">
                <a:moveTo>
                  <a:pt x="70" y="0"/>
                </a:moveTo>
                <a:cubicBezTo>
                  <a:pt x="-630" y="1340"/>
                  <a:pt x="4128" y="1607"/>
                  <a:pt x="5119" y="2323"/>
                </a:cubicBezTo>
                <a:cubicBezTo>
                  <a:pt x="6109" y="3039"/>
                  <a:pt x="5795" y="3880"/>
                  <a:pt x="5964" y="4288"/>
                </a:cubicBezTo>
              </a:path>
            </a:pathLst>
          </a:custGeom>
          <a:noFill/>
          <a:ln w="28575" cap="flat" cmpd="sng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21552" name="Freeform 12"/>
          <p:cNvSpPr>
            <a:spLocks/>
          </p:cNvSpPr>
          <p:nvPr/>
        </p:nvSpPr>
        <p:spPr bwMode="auto">
          <a:xfrm>
            <a:off x="3675757" y="3683198"/>
            <a:ext cx="1184275" cy="215900"/>
          </a:xfrm>
          <a:custGeom>
            <a:avLst/>
            <a:gdLst>
              <a:gd name="T0" fmla="*/ 0 w 576"/>
              <a:gd name="T1" fmla="*/ 48 h 104"/>
              <a:gd name="T2" fmla="*/ 48 w 576"/>
              <a:gd name="T3" fmla="*/ 96 h 104"/>
              <a:gd name="T4" fmla="*/ 96 w 576"/>
              <a:gd name="T5" fmla="*/ 0 h 104"/>
              <a:gd name="T6" fmla="*/ 144 w 576"/>
              <a:gd name="T7" fmla="*/ 96 h 104"/>
              <a:gd name="T8" fmla="*/ 192 w 576"/>
              <a:gd name="T9" fmla="*/ 0 h 104"/>
              <a:gd name="T10" fmla="*/ 240 w 576"/>
              <a:gd name="T11" fmla="*/ 96 h 104"/>
              <a:gd name="T12" fmla="*/ 288 w 576"/>
              <a:gd name="T13" fmla="*/ 0 h 104"/>
              <a:gd name="T14" fmla="*/ 336 w 576"/>
              <a:gd name="T15" fmla="*/ 96 h 104"/>
              <a:gd name="T16" fmla="*/ 384 w 576"/>
              <a:gd name="T17" fmla="*/ 0 h 104"/>
              <a:gd name="T18" fmla="*/ 432 w 576"/>
              <a:gd name="T19" fmla="*/ 96 h 104"/>
              <a:gd name="T20" fmla="*/ 480 w 576"/>
              <a:gd name="T21" fmla="*/ 0 h 104"/>
              <a:gd name="T22" fmla="*/ 528 w 576"/>
              <a:gd name="T23" fmla="*/ 96 h 104"/>
              <a:gd name="T24" fmla="*/ 576 w 576"/>
              <a:gd name="T25" fmla="*/ 48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104"/>
              <a:gd name="T41" fmla="*/ 576 w 576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104">
                <a:moveTo>
                  <a:pt x="0" y="48"/>
                </a:moveTo>
                <a:cubicBezTo>
                  <a:pt x="16" y="76"/>
                  <a:pt x="32" y="104"/>
                  <a:pt x="48" y="96"/>
                </a:cubicBezTo>
                <a:cubicBezTo>
                  <a:pt x="64" y="88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16" y="96"/>
                  <a:pt x="432" y="96"/>
                </a:cubicBezTo>
                <a:cubicBezTo>
                  <a:pt x="448" y="96"/>
                  <a:pt x="464" y="0"/>
                  <a:pt x="480" y="0"/>
                </a:cubicBezTo>
                <a:cubicBezTo>
                  <a:pt x="496" y="0"/>
                  <a:pt x="512" y="88"/>
                  <a:pt x="528" y="96"/>
                </a:cubicBezTo>
                <a:cubicBezTo>
                  <a:pt x="544" y="104"/>
                  <a:pt x="568" y="56"/>
                  <a:pt x="576" y="4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>
              <a:latin typeface="+mn-lt"/>
            </a:endParaRPr>
          </a:p>
        </p:txBody>
      </p:sp>
      <p:sp>
        <p:nvSpPr>
          <p:cNvPr id="21553" name="Freeform 12"/>
          <p:cNvSpPr>
            <a:spLocks/>
          </p:cNvSpPr>
          <p:nvPr/>
        </p:nvSpPr>
        <p:spPr bwMode="auto">
          <a:xfrm>
            <a:off x="3779838" y="3683198"/>
            <a:ext cx="1184275" cy="215900"/>
          </a:xfrm>
          <a:custGeom>
            <a:avLst/>
            <a:gdLst>
              <a:gd name="T0" fmla="*/ 0 w 576"/>
              <a:gd name="T1" fmla="*/ 48 h 104"/>
              <a:gd name="T2" fmla="*/ 48 w 576"/>
              <a:gd name="T3" fmla="*/ 96 h 104"/>
              <a:gd name="T4" fmla="*/ 96 w 576"/>
              <a:gd name="T5" fmla="*/ 0 h 104"/>
              <a:gd name="T6" fmla="*/ 144 w 576"/>
              <a:gd name="T7" fmla="*/ 96 h 104"/>
              <a:gd name="T8" fmla="*/ 192 w 576"/>
              <a:gd name="T9" fmla="*/ 0 h 104"/>
              <a:gd name="T10" fmla="*/ 240 w 576"/>
              <a:gd name="T11" fmla="*/ 96 h 104"/>
              <a:gd name="T12" fmla="*/ 288 w 576"/>
              <a:gd name="T13" fmla="*/ 0 h 104"/>
              <a:gd name="T14" fmla="*/ 336 w 576"/>
              <a:gd name="T15" fmla="*/ 96 h 104"/>
              <a:gd name="T16" fmla="*/ 384 w 576"/>
              <a:gd name="T17" fmla="*/ 0 h 104"/>
              <a:gd name="T18" fmla="*/ 432 w 576"/>
              <a:gd name="T19" fmla="*/ 96 h 104"/>
              <a:gd name="T20" fmla="*/ 480 w 576"/>
              <a:gd name="T21" fmla="*/ 0 h 104"/>
              <a:gd name="T22" fmla="*/ 528 w 576"/>
              <a:gd name="T23" fmla="*/ 96 h 104"/>
              <a:gd name="T24" fmla="*/ 576 w 576"/>
              <a:gd name="T25" fmla="*/ 48 h 10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104"/>
              <a:gd name="T41" fmla="*/ 576 w 576"/>
              <a:gd name="T42" fmla="*/ 104 h 10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104">
                <a:moveTo>
                  <a:pt x="0" y="48"/>
                </a:moveTo>
                <a:cubicBezTo>
                  <a:pt x="16" y="76"/>
                  <a:pt x="32" y="104"/>
                  <a:pt x="48" y="96"/>
                </a:cubicBezTo>
                <a:cubicBezTo>
                  <a:pt x="64" y="88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16" y="96"/>
                  <a:pt x="432" y="96"/>
                </a:cubicBezTo>
                <a:cubicBezTo>
                  <a:pt x="448" y="96"/>
                  <a:pt x="464" y="0"/>
                  <a:pt x="480" y="0"/>
                </a:cubicBezTo>
                <a:cubicBezTo>
                  <a:pt x="496" y="0"/>
                  <a:pt x="512" y="88"/>
                  <a:pt x="528" y="96"/>
                </a:cubicBezTo>
                <a:cubicBezTo>
                  <a:pt x="544" y="104"/>
                  <a:pt x="568" y="56"/>
                  <a:pt x="576" y="48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>
              <a:latin typeface="+mn-lt"/>
            </a:endParaRPr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>
            <a:off x="5148263" y="4834136"/>
            <a:ext cx="217487" cy="0"/>
          </a:xfrm>
          <a:prstGeom prst="line">
            <a:avLst/>
          </a:prstGeom>
          <a:noFill/>
          <a:ln w="28575">
            <a:solidFill>
              <a:srgbClr val="FF1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361385" y="3059806"/>
            <a:ext cx="786679" cy="383183"/>
            <a:chOff x="5148263" y="2420938"/>
            <a:chExt cx="1008062" cy="503237"/>
          </a:xfrm>
        </p:grpSpPr>
        <p:grpSp>
          <p:nvGrpSpPr>
            <p:cNvPr id="3" name="Groep 2"/>
            <p:cNvGrpSpPr/>
            <p:nvPr/>
          </p:nvGrpSpPr>
          <p:grpSpPr>
            <a:xfrm>
              <a:off x="5148263" y="2420938"/>
              <a:ext cx="1008062" cy="503237"/>
              <a:chOff x="5148263" y="2420938"/>
              <a:chExt cx="1008062" cy="503237"/>
            </a:xfrm>
          </p:grpSpPr>
          <p:sp>
            <p:nvSpPr>
              <p:cNvPr id="21555" name="Oval 51"/>
              <p:cNvSpPr>
                <a:spLocks noChangeArrowheads="1"/>
              </p:cNvSpPr>
              <p:nvPr/>
            </p:nvSpPr>
            <p:spPr bwMode="auto">
              <a:xfrm>
                <a:off x="5148263" y="2420938"/>
                <a:ext cx="536575" cy="5032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2000">
                  <a:latin typeface="+mn-lt"/>
                </a:endParaRPr>
              </a:p>
            </p:txBody>
          </p:sp>
          <p:sp>
            <p:nvSpPr>
              <p:cNvPr id="21556" name="Oval 52"/>
              <p:cNvSpPr>
                <a:spLocks noChangeArrowheads="1"/>
              </p:cNvSpPr>
              <p:nvPr/>
            </p:nvSpPr>
            <p:spPr bwMode="auto">
              <a:xfrm>
                <a:off x="5613400" y="2420938"/>
                <a:ext cx="542925" cy="503237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 sz="2000">
                  <a:latin typeface="+mn-lt"/>
                </a:endParaRPr>
              </a:p>
            </p:txBody>
          </p:sp>
        </p:grpSp>
        <p:sp>
          <p:nvSpPr>
            <p:cNvPr id="21545" name="Text Box 990"/>
            <p:cNvSpPr txBox="1">
              <a:spLocks noChangeArrowheads="1"/>
            </p:cNvSpPr>
            <p:nvPr/>
          </p:nvSpPr>
          <p:spPr bwMode="auto">
            <a:xfrm>
              <a:off x="5181600" y="2492375"/>
              <a:ext cx="969951" cy="363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-16" charset="-128"/>
                </a:defRPr>
              </a:lvl9pPr>
            </a:lstStyle>
            <a:p>
              <a:pPr eaLnBrk="1" hangingPunct="1"/>
              <a:r>
                <a:rPr lang="en-US" sz="1200" b="1" dirty="0" smtClean="0">
                  <a:solidFill>
                    <a:schemeClr val="bg1"/>
                  </a:solidFill>
                  <a:latin typeface="+mn-lt"/>
                </a:rPr>
                <a:t>activine</a:t>
              </a:r>
              <a:endParaRPr lang="nl-NL" sz="12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2" name="Tekstvak 1"/>
          <p:cNvSpPr txBox="1"/>
          <p:nvPr/>
        </p:nvSpPr>
        <p:spPr>
          <a:xfrm>
            <a:off x="4127520" y="3853884"/>
            <a:ext cx="4924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100" b="1" dirty="0" smtClean="0">
                <a:solidFill>
                  <a:srgbClr val="FF0000"/>
                </a:solidFill>
                <a:latin typeface="+mn-lt"/>
              </a:rPr>
              <a:t>DNA</a:t>
            </a:r>
            <a:endParaRPr lang="nl-NL" sz="11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Cilinder 30"/>
          <p:cNvSpPr/>
          <p:nvPr/>
        </p:nvSpPr>
        <p:spPr bwMode="auto">
          <a:xfrm>
            <a:off x="1115616" y="1484785"/>
            <a:ext cx="505344" cy="5616623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5" name="Cilinder 34"/>
          <p:cNvSpPr/>
          <p:nvPr/>
        </p:nvSpPr>
        <p:spPr bwMode="auto">
          <a:xfrm rot="4357194">
            <a:off x="1600086" y="1629709"/>
            <a:ext cx="162363" cy="423717"/>
          </a:xfrm>
          <a:prstGeom prst="can">
            <a:avLst/>
          </a:prstGeom>
          <a:solidFill>
            <a:srgbClr val="FF0000"/>
          </a:solidFill>
          <a:ln w="9525" cap="flat" cmpd="sng" algn="ctr">
            <a:solidFill>
              <a:srgbClr val="FF1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16" charset="-128"/>
            </a:endParaRPr>
          </a:p>
        </p:txBody>
      </p:sp>
      <p:sp>
        <p:nvSpPr>
          <p:cNvPr id="32" name="Freeform 50"/>
          <p:cNvSpPr>
            <a:spLocks/>
          </p:cNvSpPr>
          <p:nvPr/>
        </p:nvSpPr>
        <p:spPr bwMode="auto">
          <a:xfrm rot="15875153">
            <a:off x="1212135" y="1898599"/>
            <a:ext cx="962025" cy="779739"/>
          </a:xfrm>
          <a:custGeom>
            <a:avLst/>
            <a:gdLst>
              <a:gd name="T0" fmla="*/ 0 w 606"/>
              <a:gd name="T1" fmla="*/ 2147483647 h 1273"/>
              <a:gd name="T2" fmla="*/ 2147483647 w 606"/>
              <a:gd name="T3" fmla="*/ 2147483647 h 1273"/>
              <a:gd name="T4" fmla="*/ 2147483647 w 606"/>
              <a:gd name="T5" fmla="*/ 2147483647 h 1273"/>
              <a:gd name="T6" fmla="*/ 0 60000 65536"/>
              <a:gd name="T7" fmla="*/ 0 60000 65536"/>
              <a:gd name="T8" fmla="*/ 0 60000 65536"/>
              <a:gd name="T9" fmla="*/ 0 w 606"/>
              <a:gd name="T10" fmla="*/ 0 h 1273"/>
              <a:gd name="T11" fmla="*/ 317 w 606"/>
              <a:gd name="T12" fmla="*/ 862 h 1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06" h="1273">
                <a:moveTo>
                  <a:pt x="0" y="0"/>
                </a:moveTo>
                <a:cubicBezTo>
                  <a:pt x="84" y="47"/>
                  <a:pt x="404" y="72"/>
                  <a:pt x="505" y="284"/>
                </a:cubicBezTo>
                <a:cubicBezTo>
                  <a:pt x="606" y="496"/>
                  <a:pt x="584" y="1067"/>
                  <a:pt x="604" y="1273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33" name="Line 76"/>
          <p:cNvSpPr>
            <a:spLocks noChangeShapeType="1"/>
          </p:cNvSpPr>
          <p:nvPr/>
        </p:nvSpPr>
        <p:spPr bwMode="auto">
          <a:xfrm>
            <a:off x="4932040" y="1665354"/>
            <a:ext cx="9525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AutoShape 72"/>
          <p:cNvSpPr>
            <a:spLocks noChangeArrowheads="1"/>
          </p:cNvSpPr>
          <p:nvPr/>
        </p:nvSpPr>
        <p:spPr bwMode="auto">
          <a:xfrm rot="16200000">
            <a:off x="5090220" y="1043054"/>
            <a:ext cx="557212" cy="1017587"/>
          </a:xfrm>
          <a:custGeom>
            <a:avLst/>
            <a:gdLst>
              <a:gd name="T0" fmla="*/ 836541654 w 21600"/>
              <a:gd name="T1" fmla="*/ 0 h 21600"/>
              <a:gd name="T2" fmla="*/ 455294853 w 21600"/>
              <a:gd name="T3" fmla="*/ 2147483647 h 21600"/>
              <a:gd name="T4" fmla="*/ 836541654 w 21600"/>
              <a:gd name="T5" fmla="*/ 598152998 h 21600"/>
              <a:gd name="T6" fmla="*/ 1217788625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86 w 21600"/>
              <a:gd name="T13" fmla="*/ 0 h 21600"/>
              <a:gd name="T14" fmla="*/ 17514 w 21600"/>
              <a:gd name="T15" fmla="*/ 26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58" y="1534"/>
                </a:moveTo>
                <a:cubicBezTo>
                  <a:pt x="7452" y="753"/>
                  <a:pt x="9113" y="345"/>
                  <a:pt x="10800" y="346"/>
                </a:cubicBezTo>
                <a:cubicBezTo>
                  <a:pt x="12486" y="346"/>
                  <a:pt x="14147" y="753"/>
                  <a:pt x="15641" y="1534"/>
                </a:cubicBezTo>
                <a:lnTo>
                  <a:pt x="15801" y="1228"/>
                </a:lnTo>
                <a:cubicBezTo>
                  <a:pt x="14258" y="421"/>
                  <a:pt x="12541" y="-1"/>
                  <a:pt x="10799" y="0"/>
                </a:cubicBezTo>
                <a:cubicBezTo>
                  <a:pt x="9058" y="0"/>
                  <a:pt x="7341" y="421"/>
                  <a:pt x="5798" y="12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6" name="Line 76"/>
          <p:cNvSpPr>
            <a:spLocks noChangeShapeType="1"/>
          </p:cNvSpPr>
          <p:nvPr/>
        </p:nvSpPr>
        <p:spPr bwMode="auto">
          <a:xfrm flipH="1">
            <a:off x="5669136" y="1676467"/>
            <a:ext cx="47625" cy="12525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AutoShape 72"/>
          <p:cNvSpPr>
            <a:spLocks noChangeArrowheads="1"/>
          </p:cNvSpPr>
          <p:nvPr/>
        </p:nvSpPr>
        <p:spPr bwMode="auto">
          <a:xfrm rot="5400000" flipH="1">
            <a:off x="5008736" y="1054167"/>
            <a:ext cx="557213" cy="1017587"/>
          </a:xfrm>
          <a:custGeom>
            <a:avLst/>
            <a:gdLst>
              <a:gd name="T0" fmla="*/ 836541654 w 21600"/>
              <a:gd name="T1" fmla="*/ 0 h 21600"/>
              <a:gd name="T2" fmla="*/ 455294853 w 21600"/>
              <a:gd name="T3" fmla="*/ 2147483647 h 21600"/>
              <a:gd name="T4" fmla="*/ 836541654 w 21600"/>
              <a:gd name="T5" fmla="*/ 598152998 h 21600"/>
              <a:gd name="T6" fmla="*/ 1217788625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86 w 21600"/>
              <a:gd name="T13" fmla="*/ 0 h 21600"/>
              <a:gd name="T14" fmla="*/ 17514 w 21600"/>
              <a:gd name="T15" fmla="*/ 26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58" y="1534"/>
                </a:moveTo>
                <a:cubicBezTo>
                  <a:pt x="7452" y="753"/>
                  <a:pt x="9113" y="345"/>
                  <a:pt x="10800" y="346"/>
                </a:cubicBezTo>
                <a:cubicBezTo>
                  <a:pt x="12486" y="346"/>
                  <a:pt x="14147" y="753"/>
                  <a:pt x="15641" y="1534"/>
                </a:cubicBezTo>
                <a:lnTo>
                  <a:pt x="15801" y="1228"/>
                </a:lnTo>
                <a:cubicBezTo>
                  <a:pt x="14258" y="421"/>
                  <a:pt x="12541" y="-1"/>
                  <a:pt x="10799" y="0"/>
                </a:cubicBezTo>
                <a:cubicBezTo>
                  <a:pt x="9058" y="0"/>
                  <a:pt x="7341" y="421"/>
                  <a:pt x="5798" y="1228"/>
                </a:cubicBez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Rectangle 78"/>
          <p:cNvSpPr>
            <a:spLocks noChangeArrowheads="1"/>
          </p:cNvSpPr>
          <p:nvPr/>
        </p:nvSpPr>
        <p:spPr bwMode="auto">
          <a:xfrm rot="16200000">
            <a:off x="4582220" y="2335279"/>
            <a:ext cx="762000" cy="206375"/>
          </a:xfrm>
          <a:prstGeom prst="rect">
            <a:avLst/>
          </a:prstGeom>
          <a:gradFill rotWithShape="0">
            <a:gsLst>
              <a:gs pos="0">
                <a:srgbClr val="5E5E5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t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800" b="1">
              <a:solidFill>
                <a:schemeClr val="bg1"/>
              </a:solidFill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 rot="16200000">
            <a:off x="5312742" y="2336073"/>
            <a:ext cx="762000" cy="204788"/>
          </a:xfrm>
          <a:prstGeom prst="rect">
            <a:avLst/>
          </a:prstGeom>
          <a:gradFill rotWithShape="0">
            <a:gsLst>
              <a:gs pos="0">
                <a:srgbClr val="5E5E5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t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 altLang="en-US" sz="800" b="1">
              <a:solidFill>
                <a:schemeClr val="bg1"/>
              </a:solidFill>
            </a:endParaRPr>
          </a:p>
        </p:txBody>
      </p:sp>
      <p:sp>
        <p:nvSpPr>
          <p:cNvPr id="40" name="Freeform 51"/>
          <p:cNvSpPr>
            <a:spLocks/>
          </p:cNvSpPr>
          <p:nvPr/>
        </p:nvSpPr>
        <p:spPr bwMode="auto">
          <a:xfrm>
            <a:off x="4727865" y="2708920"/>
            <a:ext cx="564289" cy="899369"/>
          </a:xfrm>
          <a:custGeom>
            <a:avLst/>
            <a:gdLst>
              <a:gd name="T0" fmla="*/ 2147483647 w 878"/>
              <a:gd name="T1" fmla="*/ 0 h 816"/>
              <a:gd name="T2" fmla="*/ 2147483647 w 878"/>
              <a:gd name="T3" fmla="*/ 2147483647 h 816"/>
              <a:gd name="T4" fmla="*/ 2147483647 w 878"/>
              <a:gd name="T5" fmla="*/ 2147483647 h 816"/>
              <a:gd name="T6" fmla="*/ 0 60000 65536"/>
              <a:gd name="T7" fmla="*/ 0 60000 65536"/>
              <a:gd name="T8" fmla="*/ 0 60000 65536"/>
              <a:gd name="T9" fmla="*/ 0 w 878"/>
              <a:gd name="T10" fmla="*/ 0 h 816"/>
              <a:gd name="T11" fmla="*/ 878 w 878"/>
              <a:gd name="T12" fmla="*/ 816 h 816"/>
              <a:gd name="connsiteX0" fmla="*/ 7257 w 7257"/>
              <a:gd name="connsiteY0" fmla="*/ 0 h 10000"/>
              <a:gd name="connsiteX1" fmla="*/ 4923 w 7257"/>
              <a:gd name="connsiteY1" fmla="*/ 6214 h 10000"/>
              <a:gd name="connsiteX2" fmla="*/ 13 w 7257"/>
              <a:gd name="connsiteY2" fmla="*/ 10000 h 10000"/>
              <a:gd name="connsiteX0" fmla="*/ 9811 w 9811"/>
              <a:gd name="connsiteY0" fmla="*/ 0 h 7677"/>
              <a:gd name="connsiteX1" fmla="*/ 6595 w 9811"/>
              <a:gd name="connsiteY1" fmla="*/ 6214 h 7677"/>
              <a:gd name="connsiteX2" fmla="*/ 18 w 9811"/>
              <a:gd name="connsiteY2" fmla="*/ 7677 h 7677"/>
              <a:gd name="connsiteX0" fmla="*/ 10005 w 10005"/>
              <a:gd name="connsiteY0" fmla="*/ 0 h 10000"/>
              <a:gd name="connsiteX1" fmla="*/ 5376 w 10005"/>
              <a:gd name="connsiteY1" fmla="*/ 5915 h 10000"/>
              <a:gd name="connsiteX2" fmla="*/ 23 w 10005"/>
              <a:gd name="connsiteY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05" h="10000">
                <a:moveTo>
                  <a:pt x="10005" y="0"/>
                </a:moveTo>
                <a:cubicBezTo>
                  <a:pt x="4677" y="1085"/>
                  <a:pt x="7072" y="3745"/>
                  <a:pt x="5376" y="5915"/>
                </a:cubicBezTo>
                <a:cubicBezTo>
                  <a:pt x="3681" y="8087"/>
                  <a:pt x="-345" y="8548"/>
                  <a:pt x="23" y="10000"/>
                </a:cubicBezTo>
              </a:path>
            </a:pathLst>
          </a:custGeom>
          <a:noFill/>
          <a:ln w="28575" cap="flat" cmpd="sng">
            <a:solidFill>
              <a:srgbClr val="FF13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nl-NL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6525344"/>
            <a:ext cx="3683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Hofland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 J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Physiol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Metab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4.07407E-6 L 0.05885 -0.246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-123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6" grpId="0"/>
      <p:bldP spid="21547" grpId="0" animBg="1"/>
      <p:bldP spid="21554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188913"/>
            <a:ext cx="8281988" cy="1143000"/>
          </a:xfrm>
          <a:noFill/>
          <a:ln/>
        </p:spPr>
        <p:txBody>
          <a:bodyPr/>
          <a:lstStyle/>
          <a:p>
            <a:r>
              <a:rPr lang="en-US" sz="3200" dirty="0"/>
              <a:t>Serum inhibine </a:t>
            </a:r>
            <a:r>
              <a:rPr lang="nl-NL" sz="3200" dirty="0"/>
              <a:t>is een </a:t>
            </a:r>
            <a:r>
              <a:rPr lang="nl-NL" sz="3200" dirty="0" smtClean="0"/>
              <a:t>marker </a:t>
            </a:r>
            <a:br>
              <a:rPr lang="nl-NL" sz="3200" dirty="0" smtClean="0"/>
            </a:br>
            <a:r>
              <a:rPr lang="nl-NL" sz="3200" dirty="0" smtClean="0"/>
              <a:t>voor </a:t>
            </a:r>
            <a:r>
              <a:rPr lang="nl-NL" sz="3200" dirty="0"/>
              <a:t>bijnierschorskanker</a:t>
            </a:r>
            <a:endParaRPr lang="el-GR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542802" y="6525344"/>
            <a:ext cx="26377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Hofland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al.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GB" sz="1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Endocrinol</a:t>
            </a:r>
            <a:r>
              <a:rPr lang="en-GB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2013</a:t>
            </a:r>
            <a:endParaRPr lang="en-GB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008433"/>
              </p:ext>
            </p:extLst>
          </p:nvPr>
        </p:nvGraphicFramePr>
        <p:xfrm>
          <a:off x="5292080" y="1556792"/>
          <a:ext cx="3282395" cy="4210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Prism Project" r:id="rId3" imgW="3564000" imgH="4572000" progId="Prism5.Document">
                  <p:embed/>
                </p:oleObj>
              </mc:Choice>
              <mc:Fallback>
                <p:oleObj name="Prism Project" r:id="rId3" imgW="3564000" imgH="457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2080" y="1556792"/>
                        <a:ext cx="3282395" cy="4210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74399"/>
              </p:ext>
            </p:extLst>
          </p:nvPr>
        </p:nvGraphicFramePr>
        <p:xfrm>
          <a:off x="293215" y="1700808"/>
          <a:ext cx="4566817" cy="3672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Prism Project" r:id="rId5" imgW="3672000" imgH="2952000" progId="Prism5.Document">
                  <p:embed/>
                </p:oleObj>
              </mc:Choice>
              <mc:Fallback>
                <p:oleObj name="Prism Project" r:id="rId5" imgW="3672000" imgH="2952000" progId="Prism5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3215" y="1700808"/>
                        <a:ext cx="4566817" cy="3672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otham Bold"/>
        <a:ea typeface="ＭＳ Ｐゴシック"/>
        <a:cs typeface=""/>
      </a:majorFont>
      <a:minorFont>
        <a:latin typeface="Gotham Book"/>
        <a:ea typeface="ＭＳ Ｐゴシック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16" charset="-128"/>
          </a:defRPr>
        </a:defPPr>
      </a:lstStyle>
    </a:spDef>
    <a:lnDef>
      <a:spPr bwMode="auto">
        <a:noFill/>
        <a:ln w="38100">
          <a:solidFill>
            <a:schemeClr val="tx1"/>
          </a:solidFill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451</Words>
  <Application>Microsoft Office PowerPoint</Application>
  <PresentationFormat>On-screen Show (4:3)</PresentationFormat>
  <Paragraphs>248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Aharoni</vt:lpstr>
      <vt:lpstr>Arial</vt:lpstr>
      <vt:lpstr>Calibri</vt:lpstr>
      <vt:lpstr>Cambria</vt:lpstr>
      <vt:lpstr>Gotham Bold</vt:lpstr>
      <vt:lpstr>Gotham Book</vt:lpstr>
      <vt:lpstr>Lucida Console</vt:lpstr>
      <vt:lpstr>Rockwell</vt:lpstr>
      <vt:lpstr>Times New Roman</vt:lpstr>
      <vt:lpstr>Wingdings</vt:lpstr>
      <vt:lpstr>Blank Presentation</vt:lpstr>
      <vt:lpstr>Prism Project</vt:lpstr>
      <vt:lpstr>LOCAL CONTROL OF STEROID HORMONE BIOSYNTHESIS</vt:lpstr>
      <vt:lpstr>Steroïdhormonen</vt:lpstr>
      <vt:lpstr>Steroïdhormonen</vt:lpstr>
      <vt:lpstr>De route naar de productie van steroïden</vt:lpstr>
      <vt:lpstr>Steroïdogenese</vt:lpstr>
      <vt:lpstr>Lokale regulatie van  steroïdhormoon biosynthese</vt:lpstr>
      <vt:lpstr>Steroïdogenese in de bijnier</vt:lpstr>
      <vt:lpstr>Activine A garandeert aldosteronproductie  in de bijnier</vt:lpstr>
      <vt:lpstr>Serum inhibine is een marker  voor bijnierschorskanker</vt:lpstr>
      <vt:lpstr>Prostaatkanker</vt:lpstr>
      <vt:lpstr>Steroïdogenese in prostaatkanker</vt:lpstr>
      <vt:lpstr>Steroïdogenese in prostaatkanker</vt:lpstr>
      <vt:lpstr>Omzetting van bijniersteroïden in prostaatkanker</vt:lpstr>
      <vt:lpstr>Activine stimuleert steroïdomzetting in prostaatkanker</vt:lpstr>
      <vt:lpstr>Conclusies</vt:lpstr>
      <vt:lpstr>Dankwoord</vt:lpstr>
      <vt:lpstr>PowerPoint Presentation</vt:lpstr>
      <vt:lpstr>PowerPoint Presentation</vt:lpstr>
    </vt:vector>
  </TitlesOfParts>
  <Company>Keukenmaxx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Keukenmaxx</dc:creator>
  <cp:lastModifiedBy>Hans Hofland</cp:lastModifiedBy>
  <cp:revision>143</cp:revision>
  <dcterms:created xsi:type="dcterms:W3CDTF">2012-03-27T18:04:29Z</dcterms:created>
  <dcterms:modified xsi:type="dcterms:W3CDTF">2013-09-21T10:27:57Z</dcterms:modified>
</cp:coreProperties>
</file>