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50.jp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Lst>
  <p:notesMasterIdLst>
    <p:notesMasterId r:id="rId56"/>
  </p:notesMasterIdLst>
  <p:handoutMasterIdLst>
    <p:handoutMasterId r:id="rId57"/>
  </p:handoutMasterIdLst>
  <p:sldIdLst>
    <p:sldId id="256" r:id="rId6"/>
    <p:sldId id="574" r:id="rId7"/>
    <p:sldId id="578" r:id="rId8"/>
    <p:sldId id="579" r:id="rId9"/>
    <p:sldId id="516" r:id="rId10"/>
    <p:sldId id="805" r:id="rId11"/>
    <p:sldId id="577" r:id="rId12"/>
    <p:sldId id="804" r:id="rId13"/>
    <p:sldId id="806" r:id="rId14"/>
    <p:sldId id="807" r:id="rId15"/>
    <p:sldId id="808" r:id="rId16"/>
    <p:sldId id="809" r:id="rId17"/>
    <p:sldId id="810" r:id="rId18"/>
    <p:sldId id="803" r:id="rId19"/>
    <p:sldId id="801" r:id="rId20"/>
    <p:sldId id="811" r:id="rId21"/>
    <p:sldId id="802" r:id="rId22"/>
    <p:sldId id="782" r:id="rId23"/>
    <p:sldId id="584" r:id="rId24"/>
    <p:sldId id="585" r:id="rId25"/>
    <p:sldId id="586" r:id="rId26"/>
    <p:sldId id="776" r:id="rId27"/>
    <p:sldId id="595" r:id="rId28"/>
    <p:sldId id="596" r:id="rId29"/>
    <p:sldId id="800" r:id="rId30"/>
    <p:sldId id="599" r:id="rId31"/>
    <p:sldId id="783" r:id="rId32"/>
    <p:sldId id="587" r:id="rId33"/>
    <p:sldId id="764" r:id="rId34"/>
    <p:sldId id="765" r:id="rId35"/>
    <p:sldId id="576" r:id="rId36"/>
    <p:sldId id="766" r:id="rId37"/>
    <p:sldId id="767" r:id="rId38"/>
    <p:sldId id="768" r:id="rId39"/>
    <p:sldId id="769" r:id="rId40"/>
    <p:sldId id="770" r:id="rId41"/>
    <p:sldId id="784" r:id="rId42"/>
    <p:sldId id="771" r:id="rId43"/>
    <p:sldId id="772" r:id="rId44"/>
    <p:sldId id="777" r:id="rId45"/>
    <p:sldId id="785" r:id="rId46"/>
    <p:sldId id="773" r:id="rId47"/>
    <p:sldId id="597" r:id="rId48"/>
    <p:sldId id="779" r:id="rId49"/>
    <p:sldId id="778" r:id="rId50"/>
    <p:sldId id="780" r:id="rId51"/>
    <p:sldId id="786" r:id="rId52"/>
    <p:sldId id="781" r:id="rId53"/>
    <p:sldId id="799" r:id="rId54"/>
    <p:sldId id="775" r:id="rId55"/>
  </p:sldIdLst>
  <p:sldSz cx="12198350" cy="6858000"/>
  <p:notesSz cx="6742113" cy="9872663"/>
  <p:custDataLst>
    <p:tags r:id="rId58"/>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averen, C.W. van" initials="Lv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7F2A"/>
    <a:srgbClr val="0C2577"/>
    <a:srgbClr val="E53951"/>
    <a:srgbClr val="C6264E"/>
    <a:srgbClr val="AD8B1D"/>
    <a:srgbClr val="8592BC"/>
    <a:srgbClr val="FF0066"/>
    <a:srgbClr val="CFDBEC"/>
    <a:srgbClr val="5777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2821F-7400-444A-A14D-2F9FDC573278}" v="131" dt="2021-01-05T14:39:47.08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7" autoAdjust="0"/>
    <p:restoredTop sz="91469" autoAdjust="0"/>
  </p:normalViewPr>
  <p:slideViewPr>
    <p:cSldViewPr>
      <p:cViewPr>
        <p:scale>
          <a:sx n="66" d="100"/>
          <a:sy n="66" d="100"/>
        </p:scale>
        <p:origin x="725" y="432"/>
      </p:cViewPr>
      <p:guideLst>
        <p:guide orient="horz" pos="2160"/>
        <p:guide pos="384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270"/>
    </p:cViewPr>
  </p:sorterViewPr>
  <p:notesViewPr>
    <p:cSldViewPr>
      <p:cViewPr varScale="1">
        <p:scale>
          <a:sx n="80" d="100"/>
          <a:sy n="80" d="100"/>
        </p:scale>
        <p:origin x="-3288" y="-9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0887" cy="493713"/>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19621" y="1"/>
            <a:ext cx="2920887" cy="493713"/>
          </a:xfrm>
          <a:prstGeom prst="rect">
            <a:avLst/>
          </a:prstGeom>
        </p:spPr>
        <p:txBody>
          <a:bodyPr vert="horz" lIns="91440" tIns="45720" rIns="91440" bIns="45720" rtlCol="0"/>
          <a:lstStyle>
            <a:lvl1pPr algn="r">
              <a:defRPr sz="1200"/>
            </a:lvl1pPr>
          </a:lstStyle>
          <a:p>
            <a:fld id="{48F5CD86-DC9C-4245-B5B3-637ADC25B605}" type="datetimeFigureOut">
              <a:rPr lang="nl-NL" smtClean="0"/>
              <a:t>5-1-2021</a:t>
            </a:fld>
            <a:endParaRPr lang="nl-NL"/>
          </a:p>
        </p:txBody>
      </p:sp>
      <p:sp>
        <p:nvSpPr>
          <p:cNvPr id="4" name="Footer Placeholder 3"/>
          <p:cNvSpPr>
            <a:spLocks noGrp="1"/>
          </p:cNvSpPr>
          <p:nvPr>
            <p:ph type="ftr" sz="quarter" idx="2"/>
          </p:nvPr>
        </p:nvSpPr>
        <p:spPr>
          <a:xfrm>
            <a:off x="0" y="9377363"/>
            <a:ext cx="2920887" cy="493712"/>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19621" y="9377363"/>
            <a:ext cx="2920887" cy="493712"/>
          </a:xfrm>
          <a:prstGeom prst="rect">
            <a:avLst/>
          </a:prstGeom>
        </p:spPr>
        <p:txBody>
          <a:bodyPr vert="horz" lIns="91440" tIns="45720" rIns="91440" bIns="45720" rtlCol="0" anchor="b"/>
          <a:lstStyle>
            <a:lvl1pPr algn="r">
              <a:defRPr sz="1200"/>
            </a:lvl1pPr>
          </a:lstStyle>
          <a:p>
            <a:fld id="{AF58857D-C1F4-4C46-A6B2-19B230D4234A}" type="slidenum">
              <a:rPr lang="nl-NL" smtClean="0"/>
              <a:t>‹nr.›</a:t>
            </a:fld>
            <a:endParaRPr lang="nl-NL"/>
          </a:p>
        </p:txBody>
      </p:sp>
    </p:spTree>
    <p:extLst>
      <p:ext uri="{BB962C8B-B14F-4D97-AF65-F5344CB8AC3E}">
        <p14:creationId xmlns:p14="http://schemas.microsoft.com/office/powerpoint/2010/main" val="68149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21582"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18971" y="1"/>
            <a:ext cx="2921582" cy="493633"/>
          </a:xfrm>
          <a:prstGeom prst="rect">
            <a:avLst/>
          </a:prstGeom>
        </p:spPr>
        <p:txBody>
          <a:bodyPr vert="horz" lIns="91440" tIns="45720" rIns="91440" bIns="45720" rtlCol="0"/>
          <a:lstStyle>
            <a:lvl1pPr algn="r">
              <a:defRPr sz="1200"/>
            </a:lvl1pPr>
          </a:lstStyle>
          <a:p>
            <a:fld id="{35698784-F1F2-4D71-B346-94F94D5EBAA2}" type="datetimeFigureOut">
              <a:rPr lang="nl-NL" smtClean="0"/>
              <a:t>5-1-2021</a:t>
            </a:fld>
            <a:endParaRPr lang="nl-NL"/>
          </a:p>
        </p:txBody>
      </p:sp>
      <p:sp>
        <p:nvSpPr>
          <p:cNvPr id="4" name="Tijdelijke aanduiding voor dia-afbeelding 3"/>
          <p:cNvSpPr>
            <a:spLocks noGrp="1" noRot="1" noChangeAspect="1"/>
          </p:cNvSpPr>
          <p:nvPr>
            <p:ph type="sldImg" idx="2"/>
          </p:nvPr>
        </p:nvSpPr>
        <p:spPr>
          <a:xfrm>
            <a:off x="77788" y="739775"/>
            <a:ext cx="6586537"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7"/>
            <a:ext cx="2921582"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18971" y="9377317"/>
            <a:ext cx="2921582" cy="493633"/>
          </a:xfrm>
          <a:prstGeom prst="rect">
            <a:avLst/>
          </a:prstGeom>
        </p:spPr>
        <p:txBody>
          <a:bodyPr vert="horz" lIns="91440" tIns="45720" rIns="91440" bIns="45720" rtlCol="0" anchor="b"/>
          <a:lstStyle>
            <a:lvl1pPr algn="r">
              <a:defRPr sz="1200"/>
            </a:lvl1pPr>
          </a:lstStyle>
          <a:p>
            <a:fld id="{812ECD43-08E5-4945-BC4F-4857758E978F}" type="slidenum">
              <a:rPr lang="nl-NL" smtClean="0"/>
              <a:t>‹nr.›</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a:t>
            </a:fld>
            <a:endParaRPr lang="nl-NL"/>
          </a:p>
        </p:txBody>
      </p:sp>
    </p:spTree>
    <p:extLst>
      <p:ext uri="{BB962C8B-B14F-4D97-AF65-F5344CB8AC3E}">
        <p14:creationId xmlns:p14="http://schemas.microsoft.com/office/powerpoint/2010/main" val="3589893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GB" noProof="0" dirty="0"/>
              <a:t>Internationalisation: our teaching fosters</a:t>
            </a:r>
            <a:r>
              <a:rPr lang="en-GB" baseline="0" noProof="0" dirty="0"/>
              <a:t> international knowledge, global awareness and intercultural skills. We encourage our students to study abroad and provide an international learning environment, with international students and lecturers. (</a:t>
            </a:r>
            <a:r>
              <a:rPr lang="en-GB" i="1" baseline="0" noProof="0" dirty="0"/>
              <a:t>https://www.universiteitleiden.nl/en/about-us/profile/internationalisation</a:t>
            </a:r>
            <a:r>
              <a:rPr lang="en-GB" baseline="0" noProof="0" dirty="0"/>
              <a:t>) </a:t>
            </a:r>
          </a:p>
          <a:p>
            <a:pPr marL="171450" indent="-171450">
              <a:buFontTx/>
              <a:buChar char="-"/>
            </a:pPr>
            <a:r>
              <a:rPr lang="en-GB" noProof="0" dirty="0"/>
              <a:t>Our teaching</a:t>
            </a:r>
            <a:r>
              <a:rPr lang="en-GB" baseline="0" noProof="0" dirty="0"/>
              <a:t> is closely integrated with our research. We are increasing and improving our range of programmes. </a:t>
            </a:r>
          </a:p>
          <a:p>
            <a:pPr marL="171450" indent="-171450">
              <a:buFontTx/>
              <a:buChar char="-"/>
            </a:pPr>
            <a:r>
              <a:rPr lang="en-GB" baseline="0" noProof="0" dirty="0"/>
              <a:t>We offer small-scale teaching, which means giving attention to the individual student. Innovation within our teaching is very important. We offer innovative forms of teaching, such as research-driven learning, and use technological innovations, such as blended learning. (</a:t>
            </a:r>
            <a:r>
              <a:rPr lang="en-GB" i="1" baseline="0" noProof="0" dirty="0"/>
              <a:t>https://www.universiteitleiden.nl/en/education/about-our-education</a:t>
            </a:r>
            <a:r>
              <a:rPr lang="en-US" i="0" baseline="0" dirty="0"/>
              <a:t>)</a:t>
            </a:r>
            <a:endParaRPr lang="en-US" i="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10</a:t>
            </a:fld>
            <a:endParaRPr lang="nl-NL"/>
          </a:p>
        </p:txBody>
      </p:sp>
    </p:spTree>
    <p:extLst>
      <p:ext uri="{BB962C8B-B14F-4D97-AF65-F5344CB8AC3E}">
        <p14:creationId xmlns:p14="http://schemas.microsoft.com/office/powerpoint/2010/main" val="350895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Ons</a:t>
            </a:r>
            <a:r>
              <a:rPr lang="en-US" dirty="0"/>
              <a:t> </a:t>
            </a:r>
            <a:r>
              <a:rPr lang="en-US" dirty="0" err="1"/>
              <a:t>onderzoek</a:t>
            </a:r>
            <a:r>
              <a:rPr lang="en-US" dirty="0"/>
              <a:t>,</a:t>
            </a:r>
            <a:r>
              <a:rPr lang="en-US" baseline="0" dirty="0"/>
              <a:t> in 30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err="1"/>
              <a:t>Enkele</a:t>
            </a:r>
            <a:r>
              <a:rPr lang="en-US" baseline="0" dirty="0"/>
              <a:t> </a:t>
            </a:r>
            <a:r>
              <a:rPr lang="en-US" baseline="0" dirty="0" err="1"/>
              <a:t>voorbeelden</a:t>
            </a:r>
            <a:r>
              <a:rPr lang="en-US" baseline="0" dirty="0"/>
              <a:t> ter </a:t>
            </a:r>
            <a:r>
              <a:rPr lang="en-US" baseline="0" dirty="0" err="1"/>
              <a:t>illustratie</a:t>
            </a:r>
            <a:r>
              <a:rPr lang="en-US" baseline="0" dirty="0"/>
              <a:t>: (</a:t>
            </a:r>
            <a:r>
              <a:rPr lang="en-US" i="1" baseline="0" dirty="0" err="1"/>
              <a:t>aan</a:t>
            </a:r>
            <a:r>
              <a:rPr lang="en-US" i="1" baseline="0" dirty="0"/>
              <a:t> te </a:t>
            </a:r>
            <a:r>
              <a:rPr lang="en-US" i="1" baseline="0" dirty="0" err="1"/>
              <a:t>passen</a:t>
            </a:r>
            <a:r>
              <a:rPr lang="en-US" i="1" baseline="0" dirty="0"/>
              <a:t> </a:t>
            </a:r>
            <a:r>
              <a:rPr lang="en-US" i="1" baseline="0" dirty="0" err="1"/>
              <a:t>aan</a:t>
            </a:r>
            <a:r>
              <a:rPr lang="en-US" i="1" baseline="0" dirty="0"/>
              <a:t> </a:t>
            </a:r>
            <a:r>
              <a:rPr lang="en-US" i="1" baseline="0" dirty="0" err="1"/>
              <a:t>actualiteit</a:t>
            </a:r>
            <a:r>
              <a:rPr lang="en-US" i="1" baseline="0" dirty="0"/>
              <a:t>, </a:t>
            </a:r>
            <a:r>
              <a:rPr lang="en-US" i="1" baseline="0" dirty="0" err="1"/>
              <a:t>publiek</a:t>
            </a:r>
            <a:r>
              <a:rPr lang="en-US" i="1" baseline="0" dirty="0"/>
              <a:t>/</a:t>
            </a:r>
            <a:r>
              <a:rPr lang="en-US" i="1" baseline="0" dirty="0" err="1"/>
              <a:t>gelegenheid</a:t>
            </a:r>
            <a:r>
              <a:rPr lang="en-US" baseline="0" dirty="0"/>
              <a:t>)</a:t>
            </a:r>
          </a:p>
          <a:p>
            <a:r>
              <a:rPr lang="en-US" baseline="0" dirty="0" err="1"/>
              <a:t>Ons</a:t>
            </a:r>
            <a:r>
              <a:rPr lang="en-US" baseline="0" dirty="0"/>
              <a:t>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en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n-lt"/>
                <a:ea typeface="+mn-ea"/>
                <a:cs typeface="+mn-cs"/>
              </a:rPr>
              <a:t>bestudeert wereldwijd talen, culturen en samenlevingen. Onze</a:t>
            </a:r>
            <a:r>
              <a:rPr lang="nl-NL" sz="1200" b="0" i="0" kern="1200" baseline="0" dirty="0">
                <a:solidFill>
                  <a:schemeClr val="tx1"/>
                </a:solidFill>
                <a:effectLst/>
                <a:latin typeface="+mn-lt"/>
                <a:ea typeface="+mn-ea"/>
                <a:cs typeface="+mn-cs"/>
              </a:rPr>
              <a:t> archeologen gaan terug in de tijd, onze terrorismedeskundigen onderzoeken een actueel probleem.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11</a:t>
            </a:fld>
            <a:endParaRPr lang="nl-NL">
              <a:solidFill>
                <a:prstClr val="black"/>
              </a:solidFill>
            </a:endParaRPr>
          </a:p>
        </p:txBody>
      </p:sp>
    </p:spTree>
    <p:extLst>
      <p:ext uri="{BB962C8B-B14F-4D97-AF65-F5344CB8AC3E}">
        <p14:creationId xmlns:p14="http://schemas.microsoft.com/office/powerpoint/2010/main" val="2445526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Ons</a:t>
            </a:r>
            <a:r>
              <a:rPr lang="en-US" dirty="0"/>
              <a:t> </a:t>
            </a:r>
            <a:r>
              <a:rPr lang="en-US" dirty="0" err="1"/>
              <a:t>onderzoek</a:t>
            </a:r>
            <a:r>
              <a:rPr lang="en-US" dirty="0"/>
              <a:t>,</a:t>
            </a:r>
            <a:r>
              <a:rPr lang="en-US" baseline="0" dirty="0"/>
              <a:t> in 30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err="1"/>
              <a:t>Enkele</a:t>
            </a:r>
            <a:r>
              <a:rPr lang="en-US" baseline="0" dirty="0"/>
              <a:t> </a:t>
            </a:r>
            <a:r>
              <a:rPr lang="en-US" baseline="0" dirty="0" err="1"/>
              <a:t>voorbeelden</a:t>
            </a:r>
            <a:r>
              <a:rPr lang="en-US" baseline="0" dirty="0"/>
              <a:t> ter </a:t>
            </a:r>
            <a:r>
              <a:rPr lang="en-US" baseline="0" dirty="0" err="1"/>
              <a:t>illustratie</a:t>
            </a:r>
            <a:r>
              <a:rPr lang="en-US" baseline="0" dirty="0"/>
              <a:t>: (</a:t>
            </a:r>
            <a:r>
              <a:rPr lang="en-US" i="1" baseline="0" dirty="0" err="1"/>
              <a:t>aan</a:t>
            </a:r>
            <a:r>
              <a:rPr lang="en-US" i="1" baseline="0" dirty="0"/>
              <a:t> te </a:t>
            </a:r>
            <a:r>
              <a:rPr lang="en-US" i="1" baseline="0" dirty="0" err="1"/>
              <a:t>passen</a:t>
            </a:r>
            <a:r>
              <a:rPr lang="en-US" i="1" baseline="0" dirty="0"/>
              <a:t> </a:t>
            </a:r>
            <a:r>
              <a:rPr lang="en-US" i="1" baseline="0" dirty="0" err="1"/>
              <a:t>aan</a:t>
            </a:r>
            <a:r>
              <a:rPr lang="en-US" i="1" baseline="0" dirty="0"/>
              <a:t> </a:t>
            </a:r>
            <a:r>
              <a:rPr lang="en-US" i="1" baseline="0" dirty="0" err="1"/>
              <a:t>actualiteit</a:t>
            </a:r>
            <a:r>
              <a:rPr lang="en-US" i="1" baseline="0" dirty="0"/>
              <a:t>, </a:t>
            </a:r>
            <a:r>
              <a:rPr lang="en-US" i="1" baseline="0" dirty="0" err="1"/>
              <a:t>publiek</a:t>
            </a:r>
            <a:r>
              <a:rPr lang="en-US" i="1" baseline="0" dirty="0"/>
              <a:t>/</a:t>
            </a:r>
            <a:r>
              <a:rPr lang="en-US" i="1" baseline="0" dirty="0" err="1"/>
              <a:t>gelegenheid</a:t>
            </a:r>
            <a:r>
              <a:rPr lang="en-US" baseline="0" dirty="0"/>
              <a:t>)</a:t>
            </a:r>
          </a:p>
          <a:p>
            <a:r>
              <a:rPr lang="en-US" baseline="0" dirty="0" err="1"/>
              <a:t>Ons</a:t>
            </a:r>
            <a:r>
              <a:rPr lang="en-US" baseline="0" dirty="0"/>
              <a:t>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en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n-lt"/>
                <a:ea typeface="+mn-ea"/>
                <a:cs typeface="+mn-cs"/>
              </a:rPr>
              <a:t>bestudeert wereldwijd talen, culturen en samenlevingen. Onze</a:t>
            </a:r>
            <a:r>
              <a:rPr lang="nl-NL" sz="1200" b="0" i="0" kern="1200" baseline="0" dirty="0">
                <a:solidFill>
                  <a:schemeClr val="tx1"/>
                </a:solidFill>
                <a:effectLst/>
                <a:latin typeface="+mn-lt"/>
                <a:ea typeface="+mn-ea"/>
                <a:cs typeface="+mn-cs"/>
              </a:rPr>
              <a:t> archeologen gaan terug in de tijd, onze terrorismedeskundigen onderzoeken een actueel probleem.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12</a:t>
            </a:fld>
            <a:endParaRPr lang="nl-NL">
              <a:solidFill>
                <a:prstClr val="black"/>
              </a:solidFill>
            </a:endParaRPr>
          </a:p>
        </p:txBody>
      </p:sp>
    </p:spTree>
    <p:extLst>
      <p:ext uri="{BB962C8B-B14F-4D97-AF65-F5344CB8AC3E}">
        <p14:creationId xmlns:p14="http://schemas.microsoft.com/office/powerpoint/2010/main" val="1850689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Ons</a:t>
            </a:r>
            <a:r>
              <a:rPr lang="en-US" dirty="0"/>
              <a:t> </a:t>
            </a:r>
            <a:r>
              <a:rPr lang="en-US" dirty="0" err="1"/>
              <a:t>onderzoek</a:t>
            </a:r>
            <a:r>
              <a:rPr lang="en-US" dirty="0"/>
              <a:t>,</a:t>
            </a:r>
            <a:r>
              <a:rPr lang="en-US" baseline="0" dirty="0"/>
              <a:t> in 30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err="1"/>
              <a:t>Enkele</a:t>
            </a:r>
            <a:r>
              <a:rPr lang="en-US" baseline="0" dirty="0"/>
              <a:t> </a:t>
            </a:r>
            <a:r>
              <a:rPr lang="en-US" baseline="0" dirty="0" err="1"/>
              <a:t>voorbeelden</a:t>
            </a:r>
            <a:r>
              <a:rPr lang="en-US" baseline="0" dirty="0"/>
              <a:t> ter </a:t>
            </a:r>
            <a:r>
              <a:rPr lang="en-US" baseline="0" dirty="0" err="1"/>
              <a:t>illustratie</a:t>
            </a:r>
            <a:r>
              <a:rPr lang="en-US" baseline="0" dirty="0"/>
              <a:t>: (</a:t>
            </a:r>
            <a:r>
              <a:rPr lang="en-US" i="1" baseline="0" dirty="0" err="1"/>
              <a:t>aan</a:t>
            </a:r>
            <a:r>
              <a:rPr lang="en-US" i="1" baseline="0" dirty="0"/>
              <a:t> te </a:t>
            </a:r>
            <a:r>
              <a:rPr lang="en-US" i="1" baseline="0" dirty="0" err="1"/>
              <a:t>passen</a:t>
            </a:r>
            <a:r>
              <a:rPr lang="en-US" i="1" baseline="0" dirty="0"/>
              <a:t> </a:t>
            </a:r>
            <a:r>
              <a:rPr lang="en-US" i="1" baseline="0" dirty="0" err="1"/>
              <a:t>aan</a:t>
            </a:r>
            <a:r>
              <a:rPr lang="en-US" i="1" baseline="0" dirty="0"/>
              <a:t> </a:t>
            </a:r>
            <a:r>
              <a:rPr lang="en-US" i="1" baseline="0" dirty="0" err="1"/>
              <a:t>actualiteit</a:t>
            </a:r>
            <a:r>
              <a:rPr lang="en-US" i="1" baseline="0" dirty="0"/>
              <a:t>, </a:t>
            </a:r>
            <a:r>
              <a:rPr lang="en-US" i="1" baseline="0" dirty="0" err="1"/>
              <a:t>publiek</a:t>
            </a:r>
            <a:r>
              <a:rPr lang="en-US" i="1" baseline="0" dirty="0"/>
              <a:t>/</a:t>
            </a:r>
            <a:r>
              <a:rPr lang="en-US" i="1" baseline="0" dirty="0" err="1"/>
              <a:t>gelegenheid</a:t>
            </a:r>
            <a:r>
              <a:rPr lang="en-US" baseline="0" dirty="0"/>
              <a:t>)</a:t>
            </a:r>
          </a:p>
          <a:p>
            <a:r>
              <a:rPr lang="en-US" baseline="0" dirty="0" err="1"/>
              <a:t>Ons</a:t>
            </a:r>
            <a:r>
              <a:rPr lang="en-US" baseline="0" dirty="0"/>
              <a:t>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en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n-lt"/>
                <a:ea typeface="+mn-ea"/>
                <a:cs typeface="+mn-cs"/>
              </a:rPr>
              <a:t>bestudeert wereldwijd talen, culturen en samenlevingen. Onze</a:t>
            </a:r>
            <a:r>
              <a:rPr lang="nl-NL" sz="1200" b="0" i="0" kern="1200" baseline="0" dirty="0">
                <a:solidFill>
                  <a:schemeClr val="tx1"/>
                </a:solidFill>
                <a:effectLst/>
                <a:latin typeface="+mn-lt"/>
                <a:ea typeface="+mn-ea"/>
                <a:cs typeface="+mn-cs"/>
              </a:rPr>
              <a:t> archeologen gaan terug in de tijd, onze terrorismedeskundigen onderzoeken een actueel probleem.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13</a:t>
            </a:fld>
            <a:endParaRPr lang="nl-NL">
              <a:solidFill>
                <a:prstClr val="black"/>
              </a:solidFill>
            </a:endParaRPr>
          </a:p>
        </p:txBody>
      </p:sp>
    </p:spTree>
    <p:extLst>
      <p:ext uri="{BB962C8B-B14F-4D97-AF65-F5344CB8AC3E}">
        <p14:creationId xmlns:p14="http://schemas.microsoft.com/office/powerpoint/2010/main" val="3356842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Our research, which is carried out in 30 research institutes, spans a wide spectrum.</a:t>
            </a:r>
          </a:p>
          <a:p>
            <a:r>
              <a:rPr lang="en-GB" noProof="0" dirty="0"/>
              <a:t>Just</a:t>
            </a:r>
            <a:r>
              <a:rPr lang="en-GB" baseline="0" noProof="0" dirty="0"/>
              <a:t> a few examples: (</a:t>
            </a:r>
            <a:r>
              <a:rPr lang="en-GB" i="1" baseline="0" noProof="0" dirty="0"/>
              <a:t>tailor to current events, audience/occasion</a:t>
            </a:r>
            <a:r>
              <a:rPr lang="en-GB" baseline="0" noProof="0" dirty="0"/>
              <a:t>)</a:t>
            </a:r>
          </a:p>
          <a:p>
            <a:r>
              <a:rPr lang="en-GB" baseline="0" noProof="0" dirty="0"/>
              <a:t>Our science research, for example, ranges from astronomy to nanotechnology. We study local issues – urban research in The Hague, for instance – and global issues, such as children’s rights. Our Faculty of Humanities studies languages, cultures and societies all around the world. Our archaeologists go back in time, while our terrorism experts research today’s issues.</a:t>
            </a:r>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14</a:t>
            </a:fld>
            <a:endParaRPr lang="nl-NL">
              <a:solidFill>
                <a:prstClr val="black"/>
              </a:solidFill>
            </a:endParaRPr>
          </a:p>
        </p:txBody>
      </p:sp>
    </p:spTree>
    <p:extLst>
      <p:ext uri="{BB962C8B-B14F-4D97-AF65-F5344CB8AC3E}">
        <p14:creationId xmlns:p14="http://schemas.microsoft.com/office/powerpoint/2010/main" val="2168695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GB" noProof="0" dirty="0"/>
              <a:t>Internationalisation: our teaching fosters</a:t>
            </a:r>
            <a:r>
              <a:rPr lang="en-GB" baseline="0" noProof="0" dirty="0"/>
              <a:t> international knowledge, global awareness and intercultural skills. We encourage our students to study abroad and provide an international learning environment, with international students and lecturers. (</a:t>
            </a:r>
            <a:r>
              <a:rPr lang="en-GB" i="1" baseline="0" noProof="0" dirty="0"/>
              <a:t>https://www.universiteitleiden.nl/en/about-us/profile/internationalisation</a:t>
            </a:r>
            <a:r>
              <a:rPr lang="en-GB" baseline="0" noProof="0" dirty="0"/>
              <a:t>) </a:t>
            </a:r>
          </a:p>
          <a:p>
            <a:pPr marL="171450" indent="-171450">
              <a:buFontTx/>
              <a:buChar char="-"/>
            </a:pPr>
            <a:r>
              <a:rPr lang="en-GB" noProof="0" dirty="0"/>
              <a:t>Our teaching</a:t>
            </a:r>
            <a:r>
              <a:rPr lang="en-GB" baseline="0" noProof="0" dirty="0"/>
              <a:t> is closely integrated with our research. We are increasing and improving our range of programmes. </a:t>
            </a:r>
          </a:p>
          <a:p>
            <a:pPr marL="171450" indent="-171450">
              <a:buFontTx/>
              <a:buChar char="-"/>
            </a:pPr>
            <a:r>
              <a:rPr lang="en-GB" baseline="0" noProof="0" dirty="0"/>
              <a:t>We offer small-scale teaching, which means giving attention to the individual student. Innovation within our teaching is very important. We offer innovative forms of teaching, such as research-driven learning, and use technological innovations, such as blended learning. (</a:t>
            </a:r>
            <a:r>
              <a:rPr lang="en-GB" i="1" baseline="0" noProof="0" dirty="0"/>
              <a:t>https://www.universiteitleiden.nl/en/education/about-our-education</a:t>
            </a:r>
            <a:r>
              <a:rPr lang="en-US" i="0" baseline="0" dirty="0"/>
              <a:t>)</a:t>
            </a:r>
            <a:endParaRPr lang="en-US" i="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15</a:t>
            </a:fld>
            <a:endParaRPr lang="nl-NL"/>
          </a:p>
        </p:txBody>
      </p:sp>
    </p:spTree>
    <p:extLst>
      <p:ext uri="{BB962C8B-B14F-4D97-AF65-F5344CB8AC3E}">
        <p14:creationId xmlns:p14="http://schemas.microsoft.com/office/powerpoint/2010/main" val="3277900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GB" noProof="0" dirty="0"/>
              <a:t>Internationalisation: our teaching fosters</a:t>
            </a:r>
            <a:r>
              <a:rPr lang="en-GB" baseline="0" noProof="0" dirty="0"/>
              <a:t> international knowledge, global awareness and intercultural skills. We encourage our students to study abroad and provide an international learning environment, with international students and lecturers. (</a:t>
            </a:r>
            <a:r>
              <a:rPr lang="en-GB" i="1" baseline="0" noProof="0" dirty="0"/>
              <a:t>https://www.universiteitleiden.nl/en/about-us/profile/internationalisation</a:t>
            </a:r>
            <a:r>
              <a:rPr lang="en-GB" baseline="0" noProof="0" dirty="0"/>
              <a:t>) </a:t>
            </a:r>
          </a:p>
          <a:p>
            <a:pPr marL="171450" indent="-171450">
              <a:buFontTx/>
              <a:buChar char="-"/>
            </a:pPr>
            <a:r>
              <a:rPr lang="en-GB" noProof="0" dirty="0"/>
              <a:t>Our teaching</a:t>
            </a:r>
            <a:r>
              <a:rPr lang="en-GB" baseline="0" noProof="0" dirty="0"/>
              <a:t> is closely integrated with our research. We are increasing and improving our range of programmes. </a:t>
            </a:r>
          </a:p>
          <a:p>
            <a:pPr marL="171450" indent="-171450">
              <a:buFontTx/>
              <a:buChar char="-"/>
            </a:pPr>
            <a:r>
              <a:rPr lang="en-GB" baseline="0" noProof="0" dirty="0"/>
              <a:t>We offer small-scale teaching, which means giving attention to the individual student. Innovation within our teaching is very important. We offer innovative forms of teaching, such as research-driven learning, and use technological innovations, such as blended learning. (</a:t>
            </a:r>
            <a:r>
              <a:rPr lang="en-GB" i="1" baseline="0" noProof="0" dirty="0"/>
              <a:t>https://www.universiteitleiden.nl/en/education/about-our-education</a:t>
            </a:r>
            <a:r>
              <a:rPr lang="en-US" i="0" baseline="0" dirty="0"/>
              <a:t>)</a:t>
            </a:r>
            <a:endParaRPr lang="en-US" i="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16</a:t>
            </a:fld>
            <a:endParaRPr lang="nl-NL"/>
          </a:p>
        </p:txBody>
      </p:sp>
    </p:spTree>
    <p:extLst>
      <p:ext uri="{BB962C8B-B14F-4D97-AF65-F5344CB8AC3E}">
        <p14:creationId xmlns:p14="http://schemas.microsoft.com/office/powerpoint/2010/main" val="4142174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GB" noProof="0" dirty="0"/>
              <a:t>Internationalisation: our teaching fosters</a:t>
            </a:r>
            <a:r>
              <a:rPr lang="en-GB" baseline="0" noProof="0" dirty="0"/>
              <a:t> international knowledge, global awareness and intercultural skills. We encourage our students to study abroad and provide an international learning environment, with international students and lecturers. (</a:t>
            </a:r>
            <a:r>
              <a:rPr lang="en-GB" i="1" baseline="0" noProof="0" dirty="0"/>
              <a:t>https://www.universiteitleiden.nl/en/about-us/profile/internationalisation</a:t>
            </a:r>
            <a:r>
              <a:rPr lang="en-GB" baseline="0" noProof="0" dirty="0"/>
              <a:t>) </a:t>
            </a:r>
          </a:p>
          <a:p>
            <a:pPr marL="171450" indent="-171450">
              <a:buFontTx/>
              <a:buChar char="-"/>
            </a:pPr>
            <a:r>
              <a:rPr lang="en-GB" noProof="0" dirty="0"/>
              <a:t>Our teaching</a:t>
            </a:r>
            <a:r>
              <a:rPr lang="en-GB" baseline="0" noProof="0" dirty="0"/>
              <a:t> is closely integrated with our research. We are increasing and improving our range of programmes. </a:t>
            </a:r>
          </a:p>
          <a:p>
            <a:pPr marL="171450" indent="-171450">
              <a:buFontTx/>
              <a:buChar char="-"/>
            </a:pPr>
            <a:r>
              <a:rPr lang="en-GB" baseline="0" noProof="0" dirty="0"/>
              <a:t>We offer small-scale teaching, which means giving attention to the individual student. Innovation within our teaching is very important. We offer innovative forms of teaching, such as research-driven learning, and use technological innovations, such as blended learning. (</a:t>
            </a:r>
            <a:r>
              <a:rPr lang="en-GB" i="1" baseline="0" noProof="0" dirty="0"/>
              <a:t>https://www.universiteitleiden.nl/en/education/about-our-education</a:t>
            </a:r>
            <a:r>
              <a:rPr lang="en-US" i="0" baseline="0" dirty="0"/>
              <a:t>)</a:t>
            </a:r>
            <a:endParaRPr lang="en-US" i="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17</a:t>
            </a:fld>
            <a:endParaRPr lang="nl-NL"/>
          </a:p>
        </p:txBody>
      </p:sp>
    </p:spTree>
    <p:extLst>
      <p:ext uri="{BB962C8B-B14F-4D97-AF65-F5344CB8AC3E}">
        <p14:creationId xmlns:p14="http://schemas.microsoft.com/office/powerpoint/2010/main" val="1452788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i="0" u="none" kern="1200" dirty="0">
                <a:solidFill>
                  <a:schemeClr val="tx1"/>
                </a:solidFill>
                <a:effectLst/>
                <a:latin typeface="+mn-lt"/>
                <a:ea typeface="+mn-ea"/>
                <a:cs typeface="+mn-cs"/>
              </a:rPr>
              <a:t>In</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deze</a:t>
            </a:r>
            <a:r>
              <a:rPr lang="en-US" sz="1200" i="0" u="none" kern="1200" baseline="0" dirty="0">
                <a:solidFill>
                  <a:schemeClr val="tx1"/>
                </a:solidFill>
                <a:effectLst/>
                <a:latin typeface="+mn-lt"/>
                <a:ea typeface="+mn-ea"/>
                <a:cs typeface="+mn-cs"/>
              </a:rPr>
              <a:t> module: </a:t>
            </a:r>
            <a:r>
              <a:rPr lang="en-US" sz="1200" i="0" u="none" kern="1200" baseline="0" dirty="0" err="1">
                <a:solidFill>
                  <a:schemeClr val="tx1"/>
                </a:solidFill>
                <a:effectLst/>
                <a:latin typeface="+mn-lt"/>
                <a:ea typeface="+mn-ea"/>
                <a:cs typeface="+mn-cs"/>
              </a:rPr>
              <a:t>algemene</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informatie</a:t>
            </a:r>
            <a:r>
              <a:rPr lang="en-US" sz="1200" i="0" u="none" kern="1200" baseline="0" dirty="0">
                <a:solidFill>
                  <a:schemeClr val="tx1"/>
                </a:solidFill>
                <a:effectLst/>
                <a:latin typeface="+mn-lt"/>
                <a:ea typeface="+mn-ea"/>
                <a:cs typeface="+mn-cs"/>
              </a:rPr>
              <a:t> over Universiteit Leiden ter </a:t>
            </a:r>
            <a:r>
              <a:rPr lang="en-US" sz="1200" i="0" u="none" kern="1200" baseline="0" dirty="0" err="1">
                <a:solidFill>
                  <a:schemeClr val="tx1"/>
                </a:solidFill>
                <a:effectLst/>
                <a:latin typeface="+mn-lt"/>
                <a:ea typeface="+mn-ea"/>
                <a:cs typeface="+mn-cs"/>
              </a:rPr>
              <a:t>introductie</a:t>
            </a:r>
            <a:r>
              <a:rPr lang="en-US" sz="1200" i="0" u="none" kern="1200" baseline="0" dirty="0">
                <a:solidFill>
                  <a:schemeClr val="tx1"/>
                </a:solidFill>
                <a:effectLst/>
                <a:latin typeface="+mn-lt"/>
                <a:ea typeface="+mn-ea"/>
                <a:cs typeface="+mn-cs"/>
              </a:rPr>
              <a:t>. </a:t>
            </a:r>
            <a:endParaRPr lang="nl-NL" sz="1200" i="0" u="non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462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 werken nauw samen met partners op lokaal, regionaal, landelijk en mondiaal niveau. Hier enkele voorbeelden van lokale netwerken.</a:t>
            </a:r>
          </a:p>
          <a:p>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19</a:t>
            </a:fld>
            <a:endParaRPr lang="nl-NL"/>
          </a:p>
        </p:txBody>
      </p:sp>
    </p:spTree>
    <p:extLst>
      <p:ext uri="{BB962C8B-B14F-4D97-AF65-F5344CB8AC3E}">
        <p14:creationId xmlns:p14="http://schemas.microsoft.com/office/powerpoint/2010/main" val="184427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baseline="0"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2</a:t>
            </a:fld>
            <a:endParaRPr lang="nl-NL">
              <a:solidFill>
                <a:prstClr val="black"/>
              </a:solidFill>
            </a:endParaRPr>
          </a:p>
        </p:txBody>
      </p:sp>
    </p:spTree>
    <p:extLst>
      <p:ext uri="{BB962C8B-B14F-4D97-AF65-F5344CB8AC3E}">
        <p14:creationId xmlns:p14="http://schemas.microsoft.com/office/powerpoint/2010/main" val="3817648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i="0" u="none" kern="1200" noProof="0" dirty="0">
                <a:solidFill>
                  <a:schemeClr val="tx1"/>
                </a:solidFill>
                <a:effectLst/>
                <a:latin typeface="+mn-lt"/>
                <a:ea typeface="+mn-ea"/>
                <a:cs typeface="+mn-cs"/>
              </a:rPr>
              <a:t>Our institutional</a:t>
            </a:r>
            <a:r>
              <a:rPr lang="en-GB" sz="1200" i="0" u="none" kern="1200" baseline="0" noProof="0" dirty="0">
                <a:solidFill>
                  <a:schemeClr val="tx1"/>
                </a:solidFill>
                <a:effectLst/>
                <a:latin typeface="+mn-lt"/>
                <a:ea typeface="+mn-ea"/>
                <a:cs typeface="+mn-cs"/>
              </a:rPr>
              <a:t> plan </a:t>
            </a:r>
            <a:r>
              <a:rPr lang="en-GB" sz="1200" i="0" u="none" kern="1200" noProof="0" dirty="0">
                <a:solidFill>
                  <a:schemeClr val="tx1"/>
                </a:solidFill>
                <a:effectLst/>
                <a:latin typeface="+mn-lt"/>
                <a:ea typeface="+mn-ea"/>
                <a:cs typeface="+mn-cs"/>
              </a:rPr>
              <a:t>Freedom to Excel 2015-2020 sets out the</a:t>
            </a:r>
            <a:r>
              <a:rPr lang="en-GB" sz="1200" i="0" u="none" kern="1200" baseline="0" noProof="0" dirty="0">
                <a:solidFill>
                  <a:schemeClr val="tx1"/>
                </a:solidFill>
                <a:effectLst/>
                <a:latin typeface="+mn-lt"/>
                <a:ea typeface="+mn-ea"/>
                <a:cs typeface="+mn-cs"/>
              </a:rPr>
              <a:t> six ambitions of Leiden University. (</a:t>
            </a:r>
            <a:r>
              <a:rPr lang="en-GB" sz="1200" i="1" u="none" kern="1200" baseline="0" noProof="0" dirty="0">
                <a:solidFill>
                  <a:schemeClr val="tx1"/>
                </a:solidFill>
                <a:effectLst/>
                <a:latin typeface="+mn-lt"/>
                <a:ea typeface="+mn-ea"/>
                <a:cs typeface="+mn-cs"/>
              </a:rPr>
              <a:t>https://www.universiteitleiden.nl/en/about-us/profile/institutional-plan-2015-2020-freedom-to-excel</a:t>
            </a:r>
            <a:r>
              <a:rPr lang="en-GB" sz="1200" i="0" u="none" kern="1200" baseline="0" noProof="0" dirty="0">
                <a:solidFill>
                  <a:schemeClr val="tx1"/>
                </a:solidFill>
                <a:effectLst/>
                <a:latin typeface="+mn-lt"/>
                <a:ea typeface="+mn-ea"/>
                <a:cs typeface="+mn-cs"/>
              </a:rPr>
              <a:t>)</a:t>
            </a:r>
            <a:endParaRPr lang="en-GB" sz="1200" i="0" u="none" kern="1200" noProof="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20</a:t>
            </a:fld>
            <a:endParaRPr lang="nl-NL"/>
          </a:p>
        </p:txBody>
      </p:sp>
    </p:spTree>
    <p:extLst>
      <p:ext uri="{BB962C8B-B14F-4D97-AF65-F5344CB8AC3E}">
        <p14:creationId xmlns:p14="http://schemas.microsoft.com/office/powerpoint/2010/main" val="3126596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Sport, music,</a:t>
            </a:r>
            <a:r>
              <a:rPr lang="en-US" sz="1200" b="0" i="0" kern="1200" baseline="0" dirty="0">
                <a:solidFill>
                  <a:schemeClr val="tx1"/>
                </a:solidFill>
                <a:effectLst/>
                <a:latin typeface="+mn-lt"/>
                <a:ea typeface="+mn-ea"/>
                <a:cs typeface="+mn-cs"/>
              </a:rPr>
              <a:t> social and cultural clubs… Leiden is bursting with student associations, and the University works closely with these. If you join a student association, you will soon feel at home, and will get to know lots of new people too. </a:t>
            </a:r>
            <a:endParaRPr lang="nl-NL" sz="1200" b="0" i="0" kern="120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a:t>
            </a:r>
            <a:r>
              <a:rPr lang="nl-NL" sz="1200" b="0" i="1" kern="1200" baseline="0" dirty="0">
                <a:solidFill>
                  <a:schemeClr val="tx1"/>
                </a:solidFill>
                <a:effectLst/>
                <a:latin typeface="+mn-lt"/>
                <a:ea typeface="+mn-ea"/>
                <a:cs typeface="+mn-cs"/>
              </a:rPr>
              <a:t>https://www.student.universiteitleiden.nl/en/student-life/associations</a:t>
            </a:r>
            <a:r>
              <a:rPr lang="nl-NL" sz="1200" b="0" i="0" kern="1200" baseline="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21</a:t>
            </a:fld>
            <a:endParaRPr lang="nl-NL">
              <a:solidFill>
                <a:prstClr val="black"/>
              </a:solidFill>
            </a:endParaRPr>
          </a:p>
        </p:txBody>
      </p:sp>
    </p:spTree>
    <p:extLst>
      <p:ext uri="{BB962C8B-B14F-4D97-AF65-F5344CB8AC3E}">
        <p14:creationId xmlns:p14="http://schemas.microsoft.com/office/powerpoint/2010/main" val="4142957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Sport, music,</a:t>
            </a:r>
            <a:r>
              <a:rPr lang="en-US" sz="1200" b="0" i="0" kern="1200" baseline="0" dirty="0">
                <a:solidFill>
                  <a:schemeClr val="tx1"/>
                </a:solidFill>
                <a:effectLst/>
                <a:latin typeface="+mn-lt"/>
                <a:ea typeface="+mn-ea"/>
                <a:cs typeface="+mn-cs"/>
              </a:rPr>
              <a:t> social and cultural clubs… Leiden is bursting with student associations, and the University works closely with these. If you join a student association, you will soon feel at home, and will get to know lots of new people too. </a:t>
            </a:r>
            <a:endParaRPr lang="nl-NL" sz="1200" b="0" i="0" kern="120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a:t>
            </a:r>
            <a:r>
              <a:rPr lang="nl-NL" sz="1200" b="0" i="1" kern="1200" baseline="0" dirty="0">
                <a:solidFill>
                  <a:schemeClr val="tx1"/>
                </a:solidFill>
                <a:effectLst/>
                <a:latin typeface="+mn-lt"/>
                <a:ea typeface="+mn-ea"/>
                <a:cs typeface="+mn-cs"/>
              </a:rPr>
              <a:t>https://www.student.universiteitleiden.nl/en/student-life/associations</a:t>
            </a:r>
            <a:r>
              <a:rPr lang="nl-NL" sz="1200" b="0" i="0" kern="1200" baseline="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22</a:t>
            </a:fld>
            <a:endParaRPr lang="nl-NL">
              <a:solidFill>
                <a:prstClr val="black"/>
              </a:solidFill>
            </a:endParaRPr>
          </a:p>
        </p:txBody>
      </p:sp>
    </p:spTree>
    <p:extLst>
      <p:ext uri="{BB962C8B-B14F-4D97-AF65-F5344CB8AC3E}">
        <p14:creationId xmlns:p14="http://schemas.microsoft.com/office/powerpoint/2010/main" val="117865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The teaching and</a:t>
            </a:r>
            <a:r>
              <a:rPr lang="en-GB" baseline="0" noProof="0" dirty="0"/>
              <a:t> research at the Faculty of Humanities is organised in eight institutes, one of which is overseas. </a:t>
            </a:r>
          </a:p>
          <a:p>
            <a:r>
              <a:rPr lang="en-GB" baseline="0" noProof="0" dirty="0"/>
              <a:t>(</a:t>
            </a:r>
            <a:r>
              <a:rPr lang="en-GB" i="1" baseline="0" noProof="0" dirty="0"/>
              <a:t>https://www.organisatiegids.universiteitleiden.nl/en/faculties-and-institutes/humanities/institutes)</a:t>
            </a:r>
            <a:endParaRPr lang="en-GB" noProof="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618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The teaching and</a:t>
            </a:r>
            <a:r>
              <a:rPr lang="en-GB" baseline="0" noProof="0" dirty="0"/>
              <a:t> research at the Faculty of Humanities is organised in eight institutes, one of which is overseas. </a:t>
            </a:r>
          </a:p>
          <a:p>
            <a:r>
              <a:rPr lang="en-GB" baseline="0" noProof="0" dirty="0"/>
              <a:t>(</a:t>
            </a:r>
            <a:r>
              <a:rPr lang="en-GB" i="1" baseline="0" noProof="0" dirty="0"/>
              <a:t>https://www.organisatiegids.universiteitleiden.nl/en/faculties-and-institutes/humanities/institutes)</a:t>
            </a:r>
            <a:endParaRPr lang="en-GB" noProof="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7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 werken nauw samen met partners op lokaal, regionaal, landelijk en mondiaal niveau. Hier enkele voorbeelden van lokale netwerken.</a:t>
            </a:r>
          </a:p>
          <a:p>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25</a:t>
            </a:fld>
            <a:endParaRPr lang="nl-NL"/>
          </a:p>
        </p:txBody>
      </p:sp>
    </p:spTree>
    <p:extLst>
      <p:ext uri="{BB962C8B-B14F-4D97-AF65-F5344CB8AC3E}">
        <p14:creationId xmlns:p14="http://schemas.microsoft.com/office/powerpoint/2010/main" val="1482831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Leiden University</a:t>
            </a:r>
            <a:r>
              <a:rPr lang="nl-NL" baseline="0" dirty="0"/>
              <a:t> is </a:t>
            </a:r>
            <a:r>
              <a:rPr lang="nl-NL" baseline="0" dirty="0" err="1"/>
              <a:t>an</a:t>
            </a:r>
            <a:r>
              <a:rPr lang="nl-NL" baseline="0" dirty="0"/>
              <a:t> </a:t>
            </a:r>
            <a:r>
              <a:rPr lang="nl-NL" baseline="0" dirty="0" err="1"/>
              <a:t>international</a:t>
            </a:r>
            <a:r>
              <a:rPr lang="nl-NL" baseline="0" dirty="0"/>
              <a:t> research </a:t>
            </a:r>
            <a:r>
              <a:rPr lang="nl-NL" baseline="0" dirty="0" err="1"/>
              <a:t>university</a:t>
            </a:r>
            <a:r>
              <a:rPr lang="nl-NL" baseline="0" dirty="0"/>
              <a:t>. It is </a:t>
            </a:r>
            <a:r>
              <a:rPr lang="nl-NL" baseline="0" dirty="0" err="1"/>
              <a:t>located</a:t>
            </a:r>
            <a:r>
              <a:rPr lang="nl-NL" baseline="0" dirty="0"/>
              <a:t> in </a:t>
            </a:r>
            <a:r>
              <a:rPr lang="nl-NL" baseline="0" dirty="0" err="1"/>
              <a:t>two</a:t>
            </a:r>
            <a:r>
              <a:rPr lang="nl-NL" baseline="0" dirty="0"/>
              <a:t> </a:t>
            </a:r>
            <a:r>
              <a:rPr lang="nl-NL" baseline="0" dirty="0" err="1"/>
              <a:t>cities</a:t>
            </a:r>
            <a:r>
              <a:rPr lang="nl-NL" baseline="0" dirty="0"/>
              <a:t> </a:t>
            </a:r>
            <a:r>
              <a:rPr lang="nl-NL" baseline="0" dirty="0" err="1"/>
              <a:t>and</a:t>
            </a:r>
            <a:r>
              <a:rPr lang="nl-NL" baseline="0" dirty="0"/>
              <a:t> has </a:t>
            </a:r>
            <a:r>
              <a:rPr lang="nl-NL" baseline="0" dirty="0" err="1"/>
              <a:t>around</a:t>
            </a:r>
            <a:r>
              <a:rPr lang="nl-NL" baseline="0" dirty="0"/>
              <a:t> 29,500 </a:t>
            </a:r>
            <a:r>
              <a:rPr lang="nl-NL" baseline="0" dirty="0" err="1"/>
              <a:t>students</a:t>
            </a:r>
            <a:r>
              <a:rPr lang="nl-NL" baseline="0" dirty="0"/>
              <a:t>. </a:t>
            </a:r>
            <a:r>
              <a:rPr lang="nl-NL" baseline="0" dirty="0" err="1"/>
              <a:t>With</a:t>
            </a:r>
            <a:r>
              <a:rPr lang="nl-NL" baseline="0" dirty="0"/>
              <a:t> </a:t>
            </a:r>
            <a:r>
              <a:rPr lang="nl-NL" baseline="0" dirty="0" err="1"/>
              <a:t>our</a:t>
            </a:r>
            <a:r>
              <a:rPr lang="nl-NL" baseline="0" dirty="0"/>
              <a:t> English-</a:t>
            </a:r>
            <a:r>
              <a:rPr lang="nl-NL" baseline="0" dirty="0" err="1"/>
              <a:t>language</a:t>
            </a:r>
            <a:r>
              <a:rPr lang="nl-NL" baseline="0" dirty="0"/>
              <a:t> </a:t>
            </a:r>
            <a:r>
              <a:rPr lang="nl-NL" baseline="0" dirty="0" err="1"/>
              <a:t>bachelor’s</a:t>
            </a:r>
            <a:r>
              <a:rPr lang="nl-NL" baseline="0" dirty="0"/>
              <a:t> </a:t>
            </a:r>
            <a:r>
              <a:rPr lang="nl-NL" baseline="0" dirty="0" err="1"/>
              <a:t>and</a:t>
            </a:r>
            <a:r>
              <a:rPr lang="nl-NL" baseline="0" dirty="0"/>
              <a:t> </a:t>
            </a:r>
            <a:r>
              <a:rPr lang="nl-NL" baseline="0" dirty="0" err="1"/>
              <a:t>almost</a:t>
            </a:r>
            <a:r>
              <a:rPr lang="nl-NL" baseline="0" dirty="0"/>
              <a:t> </a:t>
            </a:r>
            <a:r>
              <a:rPr lang="nl-NL" baseline="0" dirty="0" err="1"/>
              <a:t>all</a:t>
            </a:r>
            <a:r>
              <a:rPr lang="nl-NL" baseline="0" dirty="0"/>
              <a:t> </a:t>
            </a:r>
            <a:r>
              <a:rPr lang="nl-NL" baseline="0" dirty="0" err="1"/>
              <a:t>our</a:t>
            </a:r>
            <a:r>
              <a:rPr lang="nl-NL" baseline="0" dirty="0"/>
              <a:t> </a:t>
            </a:r>
            <a:r>
              <a:rPr lang="nl-NL" baseline="0" dirty="0" err="1"/>
              <a:t>master’s</a:t>
            </a:r>
            <a:r>
              <a:rPr lang="nl-NL" baseline="0" dirty="0"/>
              <a:t> </a:t>
            </a:r>
            <a:r>
              <a:rPr lang="nl-NL" baseline="0" dirty="0" err="1"/>
              <a:t>programmes</a:t>
            </a:r>
            <a:r>
              <a:rPr lang="nl-NL" baseline="0" dirty="0"/>
              <a:t> </a:t>
            </a:r>
            <a:r>
              <a:rPr lang="nl-NL" baseline="0" dirty="0" err="1"/>
              <a:t>being</a:t>
            </a:r>
            <a:r>
              <a:rPr lang="nl-NL" baseline="0" dirty="0"/>
              <a:t> in English, Leiden </a:t>
            </a:r>
            <a:r>
              <a:rPr lang="nl-NL" baseline="0" dirty="0" err="1"/>
              <a:t>attracts</a:t>
            </a:r>
            <a:r>
              <a:rPr lang="nl-NL" baseline="0" dirty="0"/>
              <a:t> </a:t>
            </a:r>
            <a:r>
              <a:rPr lang="nl-NL" baseline="0" dirty="0" err="1"/>
              <a:t>an</a:t>
            </a:r>
            <a:r>
              <a:rPr lang="nl-NL" baseline="0" dirty="0"/>
              <a:t> </a:t>
            </a:r>
            <a:r>
              <a:rPr lang="nl-NL" baseline="0" dirty="0" err="1"/>
              <a:t>increasing</a:t>
            </a:r>
            <a:r>
              <a:rPr lang="nl-NL" baseline="0" dirty="0"/>
              <a:t> </a:t>
            </a:r>
            <a:r>
              <a:rPr lang="nl-NL" baseline="0" dirty="0" err="1"/>
              <a:t>number</a:t>
            </a:r>
            <a:r>
              <a:rPr lang="nl-NL" baseline="0" dirty="0"/>
              <a:t> of </a:t>
            </a:r>
            <a:r>
              <a:rPr lang="nl-NL" baseline="0" dirty="0" err="1"/>
              <a:t>international</a:t>
            </a:r>
            <a:r>
              <a:rPr lang="nl-NL" baseline="0" dirty="0"/>
              <a:t> </a:t>
            </a:r>
            <a:r>
              <a:rPr lang="nl-NL" baseline="0" dirty="0" err="1"/>
              <a:t>students</a:t>
            </a:r>
            <a:r>
              <a:rPr lang="nl-NL" baseline="0" dirty="0"/>
              <a:t>, </a:t>
            </a:r>
            <a:r>
              <a:rPr lang="nl-NL" baseline="0" dirty="0" err="1"/>
              <a:t>with</a:t>
            </a:r>
            <a:r>
              <a:rPr lang="nl-NL" baseline="0" dirty="0"/>
              <a:t> over 100 </a:t>
            </a:r>
            <a:r>
              <a:rPr lang="nl-NL" baseline="0" dirty="0" err="1"/>
              <a:t>nationalities</a:t>
            </a:r>
            <a:r>
              <a:rPr lang="nl-NL" baseline="0" dirty="0"/>
              <a:t> </a:t>
            </a:r>
            <a:r>
              <a:rPr lang="nl-NL" baseline="0" dirty="0" err="1"/>
              <a:t>being</a:t>
            </a:r>
            <a:r>
              <a:rPr lang="nl-NL" baseline="0" dirty="0"/>
              <a:t> </a:t>
            </a:r>
            <a:r>
              <a:rPr lang="nl-NL" baseline="0" dirty="0" err="1"/>
              <a:t>represented</a:t>
            </a:r>
            <a:r>
              <a:rPr lang="nl-NL" baseline="0" dirty="0"/>
              <a:t> </a:t>
            </a:r>
            <a:r>
              <a:rPr lang="nl-NL" baseline="0" dirty="0" err="1"/>
              <a:t>among</a:t>
            </a:r>
            <a:r>
              <a:rPr lang="nl-NL" baseline="0" dirty="0"/>
              <a:t> </a:t>
            </a:r>
            <a:r>
              <a:rPr lang="nl-NL" baseline="0" dirty="0" err="1"/>
              <a:t>our</a:t>
            </a:r>
            <a:r>
              <a:rPr lang="nl-NL" baseline="0" dirty="0"/>
              <a:t> student </a:t>
            </a:r>
            <a:r>
              <a:rPr lang="nl-NL" baseline="0" dirty="0" err="1"/>
              <a:t>population</a:t>
            </a:r>
            <a:r>
              <a:rPr lang="nl-NL" baseline="0" dirty="0"/>
              <a:t>.  We </a:t>
            </a:r>
            <a:r>
              <a:rPr lang="nl-NL" baseline="0" dirty="0" err="1"/>
              <a:t>currently</a:t>
            </a:r>
            <a:r>
              <a:rPr lang="nl-NL" baseline="0" dirty="0"/>
              <a:t> have a database </a:t>
            </a:r>
            <a:r>
              <a:rPr lang="nl-NL" baseline="0" dirty="0" err="1"/>
              <a:t>with</a:t>
            </a:r>
            <a:r>
              <a:rPr lang="nl-NL" baseline="0" dirty="0"/>
              <a:t>  over 100,000 alumni, spread </a:t>
            </a:r>
            <a:r>
              <a:rPr lang="nl-NL" baseline="0" dirty="0" err="1"/>
              <a:t>throughout</a:t>
            </a:r>
            <a:r>
              <a:rPr lang="nl-NL" baseline="0" dirty="0"/>
              <a:t> </a:t>
            </a:r>
            <a:r>
              <a:rPr lang="nl-NL" baseline="0" dirty="0" err="1"/>
              <a:t>the</a:t>
            </a:r>
            <a:r>
              <a:rPr lang="nl-NL" baseline="0" dirty="0"/>
              <a:t> </a:t>
            </a:r>
            <a:r>
              <a:rPr lang="nl-NL" baseline="0" dirty="0" err="1"/>
              <a:t>world</a:t>
            </a:r>
            <a:r>
              <a:rPr lang="nl-NL" baseline="0" dirty="0"/>
              <a:t>. </a:t>
            </a:r>
          </a:p>
          <a:p>
            <a:r>
              <a:rPr lang="nl-NL" baseline="0" dirty="0"/>
              <a:t>The University is </a:t>
            </a:r>
            <a:r>
              <a:rPr lang="nl-NL" baseline="0" dirty="0" err="1"/>
              <a:t>Leiden’s</a:t>
            </a:r>
            <a:r>
              <a:rPr lang="nl-NL" baseline="0" dirty="0"/>
              <a:t> second </a:t>
            </a:r>
            <a:r>
              <a:rPr lang="nl-NL" baseline="0" dirty="0" err="1"/>
              <a:t>largest</a:t>
            </a:r>
            <a:r>
              <a:rPr lang="nl-NL" baseline="0" dirty="0"/>
              <a:t> </a:t>
            </a:r>
            <a:r>
              <a:rPr lang="nl-NL" baseline="0" dirty="0" err="1"/>
              <a:t>employer</a:t>
            </a:r>
            <a:r>
              <a:rPr lang="nl-NL" baseline="0" dirty="0"/>
              <a:t>, </a:t>
            </a:r>
            <a:r>
              <a:rPr lang="nl-NL" baseline="0" dirty="0" err="1"/>
              <a:t>after</a:t>
            </a:r>
            <a:r>
              <a:rPr lang="nl-NL" baseline="0" dirty="0"/>
              <a:t> </a:t>
            </a:r>
            <a:r>
              <a:rPr lang="nl-NL" baseline="0" dirty="0" err="1"/>
              <a:t>the</a:t>
            </a:r>
            <a:r>
              <a:rPr lang="nl-NL" baseline="0" dirty="0"/>
              <a:t> LUMC, </a:t>
            </a:r>
            <a:r>
              <a:rPr lang="nl-NL" baseline="0" dirty="0" err="1"/>
              <a:t>and</a:t>
            </a:r>
            <a:r>
              <a:rPr lang="nl-NL" baseline="0" dirty="0"/>
              <a:t> has a </a:t>
            </a:r>
            <a:r>
              <a:rPr lang="nl-NL" baseline="0" dirty="0" err="1"/>
              <a:t>staff</a:t>
            </a:r>
            <a:r>
              <a:rPr lang="nl-NL" baseline="0" dirty="0"/>
              <a:t> of 6,700.  16 Nobel </a:t>
            </a:r>
            <a:r>
              <a:rPr lang="nl-NL" baseline="0" dirty="0" err="1"/>
              <a:t>Prizes</a:t>
            </a:r>
            <a:r>
              <a:rPr lang="nl-NL" baseline="0" dirty="0"/>
              <a:t> have been </a:t>
            </a:r>
            <a:r>
              <a:rPr lang="nl-NL" baseline="0" dirty="0" err="1"/>
              <a:t>awarded</a:t>
            </a:r>
            <a:r>
              <a:rPr lang="nl-NL" baseline="0" dirty="0"/>
              <a:t> </a:t>
            </a:r>
            <a:r>
              <a:rPr lang="nl-NL" baseline="0" dirty="0" err="1"/>
              <a:t>to</a:t>
            </a:r>
            <a:r>
              <a:rPr lang="nl-NL" baseline="0" dirty="0"/>
              <a:t> </a:t>
            </a:r>
            <a:r>
              <a:rPr lang="nl-NL" baseline="0" dirty="0" err="1"/>
              <a:t>scientists</a:t>
            </a:r>
            <a:r>
              <a:rPr lang="nl-NL" baseline="0" dirty="0"/>
              <a:t> </a:t>
            </a:r>
            <a:r>
              <a:rPr lang="nl-NL" baseline="0" dirty="0" err="1"/>
              <a:t>who</a:t>
            </a:r>
            <a:r>
              <a:rPr lang="nl-NL" baseline="0" dirty="0"/>
              <a:t> have </a:t>
            </a:r>
            <a:r>
              <a:rPr lang="nl-NL" baseline="0" dirty="0" err="1"/>
              <a:t>worked</a:t>
            </a:r>
            <a:r>
              <a:rPr lang="nl-NL" baseline="0" dirty="0"/>
              <a:t> </a:t>
            </a:r>
            <a:r>
              <a:rPr lang="nl-NL" baseline="0" dirty="0" err="1"/>
              <a:t>and</a:t>
            </a:r>
            <a:r>
              <a:rPr lang="nl-NL" baseline="0" dirty="0"/>
              <a:t>/or </a:t>
            </a:r>
            <a:r>
              <a:rPr lang="nl-NL" baseline="0" dirty="0" err="1"/>
              <a:t>studied</a:t>
            </a:r>
            <a:r>
              <a:rPr lang="nl-NL" baseline="0" dirty="0"/>
              <a:t> in Leiden. Even </a:t>
            </a:r>
            <a:r>
              <a:rPr lang="nl-NL" dirty="0"/>
              <a:t>Albert Einstein was a </a:t>
            </a:r>
            <a:r>
              <a:rPr lang="nl-NL" dirty="0" err="1"/>
              <a:t>visiting</a:t>
            </a:r>
            <a:r>
              <a:rPr lang="nl-NL" dirty="0"/>
              <a:t> professor in Leiden.</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26</a:t>
            </a:fld>
            <a:endParaRPr lang="nl-NL">
              <a:solidFill>
                <a:prstClr val="black"/>
              </a:solidFill>
            </a:endParaRPr>
          </a:p>
        </p:txBody>
      </p:sp>
    </p:spTree>
    <p:extLst>
      <p:ext uri="{BB962C8B-B14F-4D97-AF65-F5344CB8AC3E}">
        <p14:creationId xmlns:p14="http://schemas.microsoft.com/office/powerpoint/2010/main" val="2975042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i="0" u="none" kern="1200" dirty="0">
                <a:solidFill>
                  <a:schemeClr val="tx1"/>
                </a:solidFill>
                <a:effectLst/>
                <a:latin typeface="+mn-lt"/>
                <a:ea typeface="+mn-ea"/>
                <a:cs typeface="+mn-cs"/>
              </a:rPr>
              <a:t>In</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deze</a:t>
            </a:r>
            <a:r>
              <a:rPr lang="en-US" sz="1200" i="0" u="none" kern="1200" baseline="0" dirty="0">
                <a:solidFill>
                  <a:schemeClr val="tx1"/>
                </a:solidFill>
                <a:effectLst/>
                <a:latin typeface="+mn-lt"/>
                <a:ea typeface="+mn-ea"/>
                <a:cs typeface="+mn-cs"/>
              </a:rPr>
              <a:t> module: </a:t>
            </a:r>
            <a:r>
              <a:rPr lang="en-US" sz="1200" i="0" u="none" kern="1200" baseline="0" dirty="0" err="1">
                <a:solidFill>
                  <a:schemeClr val="tx1"/>
                </a:solidFill>
                <a:effectLst/>
                <a:latin typeface="+mn-lt"/>
                <a:ea typeface="+mn-ea"/>
                <a:cs typeface="+mn-cs"/>
              </a:rPr>
              <a:t>algemene</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informatie</a:t>
            </a:r>
            <a:r>
              <a:rPr lang="en-US" sz="1200" i="0" u="none" kern="1200" baseline="0" dirty="0">
                <a:solidFill>
                  <a:schemeClr val="tx1"/>
                </a:solidFill>
                <a:effectLst/>
                <a:latin typeface="+mn-lt"/>
                <a:ea typeface="+mn-ea"/>
                <a:cs typeface="+mn-cs"/>
              </a:rPr>
              <a:t> over Universiteit Leiden ter </a:t>
            </a:r>
            <a:r>
              <a:rPr lang="en-US" sz="1200" i="0" u="none" kern="1200" baseline="0" dirty="0" err="1">
                <a:solidFill>
                  <a:schemeClr val="tx1"/>
                </a:solidFill>
                <a:effectLst/>
                <a:latin typeface="+mn-lt"/>
                <a:ea typeface="+mn-ea"/>
                <a:cs typeface="+mn-cs"/>
              </a:rPr>
              <a:t>introductie</a:t>
            </a:r>
            <a:r>
              <a:rPr lang="en-US" sz="1200" i="0" u="none" kern="1200" baseline="0" dirty="0">
                <a:solidFill>
                  <a:schemeClr val="tx1"/>
                </a:solidFill>
                <a:effectLst/>
                <a:latin typeface="+mn-lt"/>
                <a:ea typeface="+mn-ea"/>
                <a:cs typeface="+mn-cs"/>
              </a:rPr>
              <a:t>. </a:t>
            </a:r>
            <a:endParaRPr lang="nl-NL" sz="1200" i="0" u="non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4320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Our research, which is carried out in 30 research institutes, spans a wide spectrum.</a:t>
            </a:r>
          </a:p>
          <a:p>
            <a:r>
              <a:rPr lang="en-GB" noProof="0" dirty="0"/>
              <a:t>Just</a:t>
            </a:r>
            <a:r>
              <a:rPr lang="en-GB" baseline="0" noProof="0" dirty="0"/>
              <a:t> a few examples: (</a:t>
            </a:r>
            <a:r>
              <a:rPr lang="en-GB" i="1" baseline="0" noProof="0" dirty="0"/>
              <a:t>tailor to current events, audience/occasion</a:t>
            </a:r>
            <a:r>
              <a:rPr lang="en-GB" baseline="0" noProof="0" dirty="0"/>
              <a:t>)</a:t>
            </a:r>
          </a:p>
          <a:p>
            <a:r>
              <a:rPr lang="en-GB" baseline="0" noProof="0" dirty="0"/>
              <a:t>Our science research, for example, ranges from astronomy to nanotechnology. We study local issues – urban research in The Hague, for instance – and global issues, such as children’s rights. Our Faculty of Humanities studies languages, cultures and societies all around the world. Our archaeologists go back in time, while our terrorism experts research today’s issues.</a:t>
            </a:r>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28</a:t>
            </a:fld>
            <a:endParaRPr lang="nl-NL">
              <a:solidFill>
                <a:prstClr val="black"/>
              </a:solidFill>
            </a:endParaRPr>
          </a:p>
        </p:txBody>
      </p:sp>
    </p:spTree>
    <p:extLst>
      <p:ext uri="{BB962C8B-B14F-4D97-AF65-F5344CB8AC3E}">
        <p14:creationId xmlns:p14="http://schemas.microsoft.com/office/powerpoint/2010/main" val="892169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en-US" dirty="0" err="1"/>
              <a:t>Enkele</a:t>
            </a:r>
            <a:r>
              <a:rPr lang="en-US" baseline="0" dirty="0"/>
              <a:t> </a:t>
            </a:r>
            <a:r>
              <a:rPr lang="en-US" baseline="0" dirty="0" err="1"/>
              <a:t>cijfers</a:t>
            </a:r>
            <a:r>
              <a:rPr lang="en-US" baseline="0" dirty="0"/>
              <a:t> van </a:t>
            </a:r>
            <a:r>
              <a:rPr lang="en-US" baseline="0" dirty="0" err="1"/>
              <a:t>een</a:t>
            </a:r>
            <a:r>
              <a:rPr lang="en-US" baseline="0" dirty="0"/>
              <a:t> van </a:t>
            </a:r>
            <a:r>
              <a:rPr lang="en-US" baseline="0" dirty="0" err="1"/>
              <a:t>onze</a:t>
            </a:r>
            <a:r>
              <a:rPr lang="en-US" baseline="0" dirty="0"/>
              <a:t> </a:t>
            </a:r>
            <a:r>
              <a:rPr lang="en-US" baseline="0" dirty="0" err="1"/>
              <a:t>faculteiten</a:t>
            </a:r>
            <a:r>
              <a:rPr lang="en-US" baseline="0" dirty="0"/>
              <a:t>, </a:t>
            </a:r>
            <a:r>
              <a:rPr lang="en-US" baseline="0" dirty="0" err="1"/>
              <a:t>Geesteswetenschappen</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Het </a:t>
            </a:r>
            <a:r>
              <a:rPr lang="en-US" dirty="0" err="1"/>
              <a:t>aantal</a:t>
            </a:r>
            <a:r>
              <a:rPr lang="en-US" dirty="0"/>
              <a:t> </a:t>
            </a:r>
            <a:r>
              <a:rPr lang="en-US" dirty="0" err="1"/>
              <a:t>fte</a:t>
            </a:r>
            <a:r>
              <a:rPr lang="en-US" dirty="0"/>
              <a:t> van de </a:t>
            </a:r>
            <a:r>
              <a:rPr lang="en-US" dirty="0" err="1"/>
              <a:t>staf</a:t>
            </a:r>
            <a:r>
              <a:rPr lang="en-US" dirty="0"/>
              <a:t> is </a:t>
            </a:r>
            <a:r>
              <a:rPr lang="en-US" dirty="0" err="1"/>
              <a:t>voor</a:t>
            </a:r>
            <a:r>
              <a:rPr lang="en-US" dirty="0"/>
              <a:t> </a:t>
            </a:r>
            <a:r>
              <a:rPr lang="en-US" dirty="0" err="1"/>
              <a:t>werknemers</a:t>
            </a:r>
            <a:r>
              <a:rPr lang="en-US" dirty="0"/>
              <a:t> </a:t>
            </a:r>
            <a:r>
              <a:rPr lang="en-US" dirty="0" err="1"/>
              <a:t>gevestigd</a:t>
            </a:r>
            <a:r>
              <a:rPr lang="en-US" baseline="0" dirty="0"/>
              <a:t> in Leiden en Den Haag.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https://issuu.com/universiteit-leiden/docs/jaarverslag_2017</a:t>
            </a:r>
            <a:r>
              <a:rPr lang="en-US" baseline="0" dirty="0"/>
              <a:t>)  </a:t>
            </a:r>
            <a:endParaRPr lang="en-US" dirty="0"/>
          </a:p>
          <a:p>
            <a:pPr rtl="0"/>
            <a:endParaRPr lang="nl-NL" sz="1200" b="0" i="0" u="none" strike="noStrike" kern="1200" baseline="0" dirty="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096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Drie</a:t>
            </a:r>
            <a:r>
              <a:rPr lang="en-US" dirty="0"/>
              <a:t> </a:t>
            </a:r>
            <a:r>
              <a:rPr lang="en-US" dirty="0" err="1"/>
              <a:t>dingen</a:t>
            </a:r>
            <a:r>
              <a:rPr lang="en-US" dirty="0"/>
              <a:t> die van </a:t>
            </a:r>
            <a:r>
              <a:rPr lang="en-US" dirty="0" err="1"/>
              <a:t>belang</a:t>
            </a:r>
            <a:r>
              <a:rPr lang="en-US" dirty="0"/>
              <a:t> </a:t>
            </a:r>
            <a:r>
              <a:rPr lang="en-US" dirty="0" err="1"/>
              <a:t>zijn</a:t>
            </a:r>
            <a:r>
              <a:rPr lang="en-US" dirty="0"/>
              <a:t> om te </a:t>
            </a:r>
            <a:r>
              <a:rPr lang="en-US" dirty="0" err="1"/>
              <a:t>weten</a:t>
            </a:r>
            <a:r>
              <a:rPr lang="en-US" dirty="0"/>
              <a:t> over de Universiteit</a:t>
            </a:r>
            <a:r>
              <a:rPr lang="en-US" baseline="0" dirty="0"/>
              <a:t> Leiden.</a:t>
            </a:r>
          </a:p>
          <a:p>
            <a:pPr marL="228600" indent="-228600">
              <a:buAutoNum type="arabicParenR"/>
            </a:pPr>
            <a:r>
              <a:rPr lang="en-US" baseline="0" dirty="0"/>
              <a:t>De </a:t>
            </a:r>
            <a:r>
              <a:rPr lang="en-US" baseline="0" dirty="0" err="1"/>
              <a:t>universiteit</a:t>
            </a:r>
            <a:r>
              <a:rPr lang="en-US" baseline="0" dirty="0"/>
              <a:t> zit in de top 100 van </a:t>
            </a:r>
            <a:r>
              <a:rPr lang="en-US" baseline="0" dirty="0" err="1"/>
              <a:t>beste</a:t>
            </a:r>
            <a:r>
              <a:rPr lang="en-US" baseline="0" dirty="0"/>
              <a:t> </a:t>
            </a:r>
            <a:r>
              <a:rPr lang="en-US" baseline="0" dirty="0" err="1"/>
              <a:t>universiteiten</a:t>
            </a:r>
            <a:r>
              <a:rPr lang="en-US" baseline="0" dirty="0"/>
              <a:t> in de </a:t>
            </a:r>
            <a:r>
              <a:rPr lang="en-US" baseline="0" dirty="0" err="1"/>
              <a:t>wereld</a:t>
            </a:r>
            <a:r>
              <a:rPr lang="en-US" baseline="0" dirty="0"/>
              <a:t>, </a:t>
            </a:r>
            <a:r>
              <a:rPr lang="en-US" baseline="0" dirty="0" err="1"/>
              <a:t>zie</a:t>
            </a:r>
            <a:r>
              <a:rPr lang="en-US" baseline="0" dirty="0"/>
              <a:t> </a:t>
            </a:r>
            <a:r>
              <a:rPr lang="en-US" baseline="0" dirty="0" err="1"/>
              <a:t>onze</a:t>
            </a:r>
            <a:r>
              <a:rPr lang="en-US" baseline="0" dirty="0"/>
              <a:t> </a:t>
            </a:r>
            <a:r>
              <a:rPr lang="en-US" baseline="0" dirty="0" err="1"/>
              <a:t>posities</a:t>
            </a:r>
            <a:r>
              <a:rPr lang="en-US" baseline="0" dirty="0"/>
              <a:t> in rankings  (https://www.universiteitleiden.nl/onderzoek/over-ons-onderzoek/rankings</a:t>
            </a:r>
            <a:r>
              <a:rPr lang="nl-NL" dirty="0"/>
              <a:t>) en wordt</a:t>
            </a:r>
            <a:r>
              <a:rPr lang="nl-NL" baseline="0" dirty="0"/>
              <a:t> steeds internationaler (10% van de studenten, steeds meer internationaal personeel, vele samenwerkingen o.a. LERU)</a:t>
            </a:r>
          </a:p>
          <a:p>
            <a:pPr marL="228600" indent="-228600">
              <a:buAutoNum type="arabicParenR"/>
            </a:pPr>
            <a:r>
              <a:rPr lang="en-US" baseline="0" dirty="0"/>
              <a:t>De </a:t>
            </a:r>
            <a:r>
              <a:rPr lang="en-US" baseline="0" dirty="0" err="1"/>
              <a:t>Leidse</a:t>
            </a:r>
            <a:r>
              <a:rPr lang="en-US" baseline="0" dirty="0"/>
              <a:t> Universiteit is </a:t>
            </a:r>
            <a:r>
              <a:rPr lang="en-US" baseline="0" dirty="0" err="1"/>
              <a:t>gevestigd</a:t>
            </a:r>
            <a:r>
              <a:rPr lang="en-US" baseline="0" dirty="0"/>
              <a:t> in twee </a:t>
            </a:r>
            <a:r>
              <a:rPr lang="en-US" baseline="0" dirty="0" err="1"/>
              <a:t>steden</a:t>
            </a:r>
            <a:r>
              <a:rPr lang="en-US" baseline="0" dirty="0"/>
              <a:t>: Leiden </a:t>
            </a:r>
            <a:r>
              <a:rPr lang="en-US" baseline="0" dirty="0" err="1"/>
              <a:t>sinds</a:t>
            </a:r>
            <a:r>
              <a:rPr lang="en-US" baseline="0" dirty="0"/>
              <a:t> 1575 en Den Haag </a:t>
            </a:r>
            <a:r>
              <a:rPr lang="en-US" baseline="0" dirty="0" err="1"/>
              <a:t>sinds</a:t>
            </a:r>
            <a:r>
              <a:rPr lang="en-US" baseline="0" dirty="0"/>
              <a:t> 1997</a:t>
            </a:r>
          </a:p>
          <a:p>
            <a:pPr marL="228600" indent="-228600">
              <a:buAutoNum type="arabicParenR"/>
            </a:pPr>
            <a:r>
              <a:rPr lang="en-US" baseline="0" dirty="0" err="1"/>
              <a:t>Hierdoor</a:t>
            </a:r>
            <a:r>
              <a:rPr lang="en-US" baseline="0" dirty="0"/>
              <a:t> </a:t>
            </a:r>
            <a:r>
              <a:rPr lang="en-US" baseline="0" dirty="0" err="1"/>
              <a:t>hebben</a:t>
            </a:r>
            <a:r>
              <a:rPr lang="en-US" baseline="0" dirty="0"/>
              <a:t> we 3 </a:t>
            </a:r>
            <a:r>
              <a:rPr lang="en-US" baseline="0" dirty="0" err="1"/>
              <a:t>campussen</a:t>
            </a:r>
            <a:r>
              <a:rPr lang="en-US" baseline="0" dirty="0"/>
              <a:t>: 2 in Leiden, </a:t>
            </a:r>
            <a:r>
              <a:rPr lang="en-US" baseline="0" dirty="0" err="1"/>
              <a:t>nl</a:t>
            </a:r>
            <a:r>
              <a:rPr lang="en-US" baseline="0" dirty="0"/>
              <a:t>. de </a:t>
            </a:r>
            <a:r>
              <a:rPr lang="en-US" baseline="0" dirty="0" err="1"/>
              <a:t>binnenstad</a:t>
            </a:r>
            <a:r>
              <a:rPr lang="en-US" baseline="0" dirty="0"/>
              <a:t> (met </a:t>
            </a:r>
            <a:r>
              <a:rPr lang="en-US" baseline="0" dirty="0" err="1"/>
              <a:t>Geesteswetenschappen</a:t>
            </a:r>
            <a:r>
              <a:rPr lang="en-US" baseline="0" dirty="0"/>
              <a:t> en </a:t>
            </a:r>
            <a:r>
              <a:rPr lang="en-US" baseline="0" dirty="0" err="1"/>
              <a:t>Rechten</a:t>
            </a:r>
            <a:r>
              <a:rPr lang="en-US" baseline="0" dirty="0"/>
              <a:t>) en het </a:t>
            </a:r>
            <a:r>
              <a:rPr lang="en-US" baseline="0" dirty="0" err="1"/>
              <a:t>sciencecluster</a:t>
            </a:r>
            <a:r>
              <a:rPr lang="en-US" baseline="0" dirty="0"/>
              <a:t> </a:t>
            </a:r>
            <a:r>
              <a:rPr lang="en-US" baseline="0" dirty="0" err="1"/>
              <a:t>aan</a:t>
            </a:r>
            <a:r>
              <a:rPr lang="en-US" baseline="0" dirty="0"/>
              <a:t> de </a:t>
            </a:r>
            <a:r>
              <a:rPr lang="en-US" baseline="0" dirty="0" err="1"/>
              <a:t>zeezijde</a:t>
            </a:r>
            <a:r>
              <a:rPr lang="en-US" baseline="0" dirty="0"/>
              <a:t> van het station, en 1 in de </a:t>
            </a:r>
            <a:r>
              <a:rPr lang="en-US" baseline="0" dirty="0" err="1"/>
              <a:t>binnenstad</a:t>
            </a:r>
            <a:r>
              <a:rPr lang="en-US" baseline="0" dirty="0"/>
              <a:t> van Den Haag</a:t>
            </a:r>
          </a:p>
          <a:p>
            <a:pPr marL="228600" indent="-228600">
              <a:buAutoNum type="arabicParenR"/>
            </a:pP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3</a:t>
            </a:fld>
            <a:endParaRPr lang="nl-NL">
              <a:solidFill>
                <a:prstClr val="black"/>
              </a:solidFill>
            </a:endParaRPr>
          </a:p>
        </p:txBody>
      </p:sp>
    </p:spTree>
    <p:extLst>
      <p:ext uri="{BB962C8B-B14F-4D97-AF65-F5344CB8AC3E}">
        <p14:creationId xmlns:p14="http://schemas.microsoft.com/office/powerpoint/2010/main" val="1529928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en-US" dirty="0" err="1"/>
              <a:t>Enkele</a:t>
            </a:r>
            <a:r>
              <a:rPr lang="en-US" baseline="0" dirty="0"/>
              <a:t> </a:t>
            </a:r>
            <a:r>
              <a:rPr lang="en-US" baseline="0" dirty="0" err="1"/>
              <a:t>cijfers</a:t>
            </a:r>
            <a:r>
              <a:rPr lang="en-US" baseline="0" dirty="0"/>
              <a:t> van </a:t>
            </a:r>
            <a:r>
              <a:rPr lang="en-US" baseline="0" dirty="0" err="1"/>
              <a:t>een</a:t>
            </a:r>
            <a:r>
              <a:rPr lang="en-US" baseline="0" dirty="0"/>
              <a:t> van </a:t>
            </a:r>
            <a:r>
              <a:rPr lang="en-US" baseline="0" dirty="0" err="1"/>
              <a:t>onze</a:t>
            </a:r>
            <a:r>
              <a:rPr lang="en-US" baseline="0" dirty="0"/>
              <a:t> </a:t>
            </a:r>
            <a:r>
              <a:rPr lang="en-US" baseline="0" dirty="0" err="1"/>
              <a:t>faculteiten</a:t>
            </a:r>
            <a:r>
              <a:rPr lang="en-US" baseline="0" dirty="0"/>
              <a:t>, </a:t>
            </a:r>
            <a:r>
              <a:rPr lang="en-US" baseline="0" dirty="0" err="1"/>
              <a:t>Geesteswetenschappen</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Het </a:t>
            </a:r>
            <a:r>
              <a:rPr lang="en-US" dirty="0" err="1"/>
              <a:t>aantal</a:t>
            </a:r>
            <a:r>
              <a:rPr lang="en-US" dirty="0"/>
              <a:t> </a:t>
            </a:r>
            <a:r>
              <a:rPr lang="en-US" dirty="0" err="1"/>
              <a:t>fte</a:t>
            </a:r>
            <a:r>
              <a:rPr lang="en-US" dirty="0"/>
              <a:t> van de </a:t>
            </a:r>
            <a:r>
              <a:rPr lang="en-US" dirty="0" err="1"/>
              <a:t>staf</a:t>
            </a:r>
            <a:r>
              <a:rPr lang="en-US" dirty="0"/>
              <a:t> is </a:t>
            </a:r>
            <a:r>
              <a:rPr lang="en-US" dirty="0" err="1"/>
              <a:t>voor</a:t>
            </a:r>
            <a:r>
              <a:rPr lang="en-US" dirty="0"/>
              <a:t> </a:t>
            </a:r>
            <a:r>
              <a:rPr lang="en-US" dirty="0" err="1"/>
              <a:t>werknemers</a:t>
            </a:r>
            <a:r>
              <a:rPr lang="en-US" dirty="0"/>
              <a:t> </a:t>
            </a:r>
            <a:r>
              <a:rPr lang="en-US" dirty="0" err="1"/>
              <a:t>gevestigd</a:t>
            </a:r>
            <a:r>
              <a:rPr lang="en-US" baseline="0" dirty="0"/>
              <a:t> in Leiden en Den Haag.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https://issuu.com/universiteit-leiden/docs/jaarverslag_2017</a:t>
            </a:r>
            <a:r>
              <a:rPr lang="en-US" baseline="0" dirty="0"/>
              <a:t>)  </a:t>
            </a:r>
            <a:endParaRPr lang="en-US" dirty="0"/>
          </a:p>
          <a:p>
            <a:pPr rtl="0"/>
            <a:endParaRPr lang="nl-NL" sz="1200" b="0" i="0" u="none" strike="noStrike" kern="1200" baseline="0" dirty="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6330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Our research, which is carried out in 30 research institutes, spans a wide spectrum.</a:t>
            </a:r>
          </a:p>
          <a:p>
            <a:r>
              <a:rPr lang="en-GB" noProof="0" dirty="0"/>
              <a:t>Just</a:t>
            </a:r>
            <a:r>
              <a:rPr lang="en-GB" baseline="0" noProof="0" dirty="0"/>
              <a:t> a few examples: (</a:t>
            </a:r>
            <a:r>
              <a:rPr lang="en-GB" i="1" baseline="0" noProof="0" dirty="0"/>
              <a:t>tailor to current events, audience/occasion</a:t>
            </a:r>
            <a:r>
              <a:rPr lang="en-GB" baseline="0" noProof="0" dirty="0"/>
              <a:t>)</a:t>
            </a:r>
          </a:p>
          <a:p>
            <a:r>
              <a:rPr lang="en-GB" baseline="0" noProof="0" dirty="0"/>
              <a:t>Our science research, for example, ranges from astronomy to nanotechnology. We study local issues – urban research in The Hague, for instance – and global issues, such as children’s rights. Our Faculty of Humanities studies languages, cultures and societies all around the world. Our archaeologists go back in time, while our terrorism experts research today’s issues.</a:t>
            </a:r>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31</a:t>
            </a:fld>
            <a:endParaRPr lang="nl-NL">
              <a:solidFill>
                <a:prstClr val="black"/>
              </a:solidFill>
            </a:endParaRPr>
          </a:p>
        </p:txBody>
      </p:sp>
    </p:spTree>
    <p:extLst>
      <p:ext uri="{BB962C8B-B14F-4D97-AF65-F5344CB8AC3E}">
        <p14:creationId xmlns:p14="http://schemas.microsoft.com/office/powerpoint/2010/main" val="2285526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GB" noProof="0" dirty="0"/>
              <a:t>Internationalisation: our teaching fosters</a:t>
            </a:r>
            <a:r>
              <a:rPr lang="en-GB" baseline="0" noProof="0" dirty="0"/>
              <a:t> international knowledge, global awareness and intercultural skills. We encourage our students to study abroad and provide an international learning environment, with international students and lecturers. (</a:t>
            </a:r>
            <a:r>
              <a:rPr lang="en-GB" i="1" baseline="0" noProof="0" dirty="0"/>
              <a:t>https://www.universiteitleiden.nl/en/about-us/profile/internationalisation</a:t>
            </a:r>
            <a:r>
              <a:rPr lang="en-GB" baseline="0" noProof="0" dirty="0"/>
              <a:t>) </a:t>
            </a:r>
          </a:p>
          <a:p>
            <a:pPr marL="171450" indent="-171450">
              <a:buFontTx/>
              <a:buChar char="-"/>
            </a:pPr>
            <a:r>
              <a:rPr lang="en-GB" noProof="0" dirty="0"/>
              <a:t>Our teaching</a:t>
            </a:r>
            <a:r>
              <a:rPr lang="en-GB" baseline="0" noProof="0" dirty="0"/>
              <a:t> is closely integrated with our research. We are increasing and improving our range of programmes. </a:t>
            </a:r>
          </a:p>
          <a:p>
            <a:pPr marL="171450" indent="-171450">
              <a:buFontTx/>
              <a:buChar char="-"/>
            </a:pPr>
            <a:r>
              <a:rPr lang="en-GB" baseline="0" noProof="0" dirty="0"/>
              <a:t>We offer small-scale teaching, which means giving attention to the individual student. Innovation within our teaching is very important. We offer innovative forms of teaching, such as research-driven learning, and use technological innovations, such as blended learning. (</a:t>
            </a:r>
            <a:r>
              <a:rPr lang="en-GB" i="1" baseline="0" noProof="0" dirty="0"/>
              <a:t>https://www.universiteitleiden.nl/en/education/about-our-education</a:t>
            </a:r>
            <a:r>
              <a:rPr lang="en-US" i="0" baseline="0" dirty="0"/>
              <a:t>)</a:t>
            </a:r>
            <a:endParaRPr lang="en-US" i="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32</a:t>
            </a:fld>
            <a:endParaRPr lang="nl-NL"/>
          </a:p>
        </p:txBody>
      </p:sp>
    </p:spTree>
    <p:extLst>
      <p:ext uri="{BB962C8B-B14F-4D97-AF65-F5344CB8AC3E}">
        <p14:creationId xmlns:p14="http://schemas.microsoft.com/office/powerpoint/2010/main" val="1682348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Our research, which is carried out in 30 research institutes, spans a wide spectrum.</a:t>
            </a:r>
          </a:p>
          <a:p>
            <a:r>
              <a:rPr lang="en-GB" noProof="0" dirty="0"/>
              <a:t>Just</a:t>
            </a:r>
            <a:r>
              <a:rPr lang="en-GB" baseline="0" noProof="0" dirty="0"/>
              <a:t> a few examples: (</a:t>
            </a:r>
            <a:r>
              <a:rPr lang="en-GB" i="1" baseline="0" noProof="0" dirty="0"/>
              <a:t>tailor to current events, audience/occasion</a:t>
            </a:r>
            <a:r>
              <a:rPr lang="en-GB" baseline="0" noProof="0" dirty="0"/>
              <a:t>)</a:t>
            </a:r>
          </a:p>
          <a:p>
            <a:r>
              <a:rPr lang="en-GB" baseline="0" noProof="0" dirty="0"/>
              <a:t>Our science research, for example, ranges from astronomy to nanotechnology. We study local issues – urban research in The Hague, for instance – and global issues, such as children’s rights. Our Faculty of Humanities studies languages, cultures and societies all around the world. Our archaeologists go back in time, while our terrorism experts research today’s issues.</a:t>
            </a:r>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33</a:t>
            </a:fld>
            <a:endParaRPr lang="nl-NL">
              <a:solidFill>
                <a:prstClr val="black"/>
              </a:solidFill>
            </a:endParaRPr>
          </a:p>
        </p:txBody>
      </p:sp>
    </p:spTree>
    <p:extLst>
      <p:ext uri="{BB962C8B-B14F-4D97-AF65-F5344CB8AC3E}">
        <p14:creationId xmlns:p14="http://schemas.microsoft.com/office/powerpoint/2010/main" val="17610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GB" noProof="0" dirty="0"/>
              <a:t>Internationalisation: our teaching fosters</a:t>
            </a:r>
            <a:r>
              <a:rPr lang="en-GB" baseline="0" noProof="0" dirty="0"/>
              <a:t> international knowledge, global awareness and intercultural skills. We encourage our students to study abroad and provide an international learning environment, with international students and lecturers. (</a:t>
            </a:r>
            <a:r>
              <a:rPr lang="en-GB" i="1" baseline="0" noProof="0" dirty="0"/>
              <a:t>https://www.universiteitleiden.nl/en/about-us/profile/internationalisation</a:t>
            </a:r>
            <a:r>
              <a:rPr lang="en-GB" baseline="0" noProof="0" dirty="0"/>
              <a:t>) </a:t>
            </a:r>
          </a:p>
          <a:p>
            <a:pPr marL="171450" indent="-171450">
              <a:buFontTx/>
              <a:buChar char="-"/>
            </a:pPr>
            <a:r>
              <a:rPr lang="en-GB" noProof="0" dirty="0"/>
              <a:t>Our teaching</a:t>
            </a:r>
            <a:r>
              <a:rPr lang="en-GB" baseline="0" noProof="0" dirty="0"/>
              <a:t> is closely integrated with our research. We are increasing and improving our range of programmes. </a:t>
            </a:r>
          </a:p>
          <a:p>
            <a:pPr marL="171450" indent="-171450">
              <a:buFontTx/>
              <a:buChar char="-"/>
            </a:pPr>
            <a:r>
              <a:rPr lang="en-GB" baseline="0" noProof="0" dirty="0"/>
              <a:t>We offer small-scale teaching, which means giving attention to the individual student. Innovation within our teaching is very important. We offer innovative forms of teaching, such as research-driven learning, and use technological innovations, such as blended learning. (</a:t>
            </a:r>
            <a:r>
              <a:rPr lang="en-GB" i="1" baseline="0" noProof="0" dirty="0"/>
              <a:t>https://www.universiteitleiden.nl/en/education/about-our-education</a:t>
            </a:r>
            <a:r>
              <a:rPr lang="en-US" i="0" baseline="0" dirty="0"/>
              <a:t>)</a:t>
            </a:r>
            <a:endParaRPr lang="en-US" i="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34</a:t>
            </a:fld>
            <a:endParaRPr lang="nl-NL"/>
          </a:p>
        </p:txBody>
      </p:sp>
    </p:spTree>
    <p:extLst>
      <p:ext uri="{BB962C8B-B14F-4D97-AF65-F5344CB8AC3E}">
        <p14:creationId xmlns:p14="http://schemas.microsoft.com/office/powerpoint/2010/main" val="1733184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baseline="0"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35</a:t>
            </a:fld>
            <a:endParaRPr lang="nl-NL">
              <a:solidFill>
                <a:prstClr val="black"/>
              </a:solidFill>
            </a:endParaRPr>
          </a:p>
        </p:txBody>
      </p:sp>
    </p:spTree>
    <p:extLst>
      <p:ext uri="{BB962C8B-B14F-4D97-AF65-F5344CB8AC3E}">
        <p14:creationId xmlns:p14="http://schemas.microsoft.com/office/powerpoint/2010/main" val="3817648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baseline="0"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36</a:t>
            </a:fld>
            <a:endParaRPr lang="nl-NL">
              <a:solidFill>
                <a:prstClr val="black"/>
              </a:solidFill>
            </a:endParaRPr>
          </a:p>
        </p:txBody>
      </p:sp>
    </p:spTree>
    <p:extLst>
      <p:ext uri="{BB962C8B-B14F-4D97-AF65-F5344CB8AC3E}">
        <p14:creationId xmlns:p14="http://schemas.microsoft.com/office/powerpoint/2010/main" val="3283328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i="0" u="none" kern="1200" dirty="0">
                <a:solidFill>
                  <a:schemeClr val="tx1"/>
                </a:solidFill>
                <a:effectLst/>
                <a:latin typeface="+mn-lt"/>
                <a:ea typeface="+mn-ea"/>
                <a:cs typeface="+mn-cs"/>
              </a:rPr>
              <a:t>In</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deze</a:t>
            </a:r>
            <a:r>
              <a:rPr lang="en-US" sz="1200" i="0" u="none" kern="1200" baseline="0" dirty="0">
                <a:solidFill>
                  <a:schemeClr val="tx1"/>
                </a:solidFill>
                <a:effectLst/>
                <a:latin typeface="+mn-lt"/>
                <a:ea typeface="+mn-ea"/>
                <a:cs typeface="+mn-cs"/>
              </a:rPr>
              <a:t> module: </a:t>
            </a:r>
            <a:r>
              <a:rPr lang="en-US" sz="1200" i="0" u="none" kern="1200" baseline="0" dirty="0" err="1">
                <a:solidFill>
                  <a:schemeClr val="tx1"/>
                </a:solidFill>
                <a:effectLst/>
                <a:latin typeface="+mn-lt"/>
                <a:ea typeface="+mn-ea"/>
                <a:cs typeface="+mn-cs"/>
              </a:rPr>
              <a:t>algemene</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informatie</a:t>
            </a:r>
            <a:r>
              <a:rPr lang="en-US" sz="1200" i="0" u="none" kern="1200" baseline="0" dirty="0">
                <a:solidFill>
                  <a:schemeClr val="tx1"/>
                </a:solidFill>
                <a:effectLst/>
                <a:latin typeface="+mn-lt"/>
                <a:ea typeface="+mn-ea"/>
                <a:cs typeface="+mn-cs"/>
              </a:rPr>
              <a:t> over Universiteit Leiden ter </a:t>
            </a:r>
            <a:r>
              <a:rPr lang="en-US" sz="1200" i="0" u="none" kern="1200" baseline="0" dirty="0" err="1">
                <a:solidFill>
                  <a:schemeClr val="tx1"/>
                </a:solidFill>
                <a:effectLst/>
                <a:latin typeface="+mn-lt"/>
                <a:ea typeface="+mn-ea"/>
                <a:cs typeface="+mn-cs"/>
              </a:rPr>
              <a:t>introductie</a:t>
            </a:r>
            <a:r>
              <a:rPr lang="en-US" sz="1200" i="0" u="none" kern="1200" baseline="0" dirty="0">
                <a:solidFill>
                  <a:schemeClr val="tx1"/>
                </a:solidFill>
                <a:effectLst/>
                <a:latin typeface="+mn-lt"/>
                <a:ea typeface="+mn-ea"/>
                <a:cs typeface="+mn-cs"/>
              </a:rPr>
              <a:t>. </a:t>
            </a:r>
            <a:endParaRPr lang="nl-NL" sz="1200" i="0" u="non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323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Our research, which is carried out in 30 research institutes, spans a wide spectrum.</a:t>
            </a:r>
          </a:p>
          <a:p>
            <a:r>
              <a:rPr lang="en-GB" noProof="0" dirty="0"/>
              <a:t>Just</a:t>
            </a:r>
            <a:r>
              <a:rPr lang="en-GB" baseline="0" noProof="0" dirty="0"/>
              <a:t> a few examples: (</a:t>
            </a:r>
            <a:r>
              <a:rPr lang="en-GB" i="1" baseline="0" noProof="0" dirty="0"/>
              <a:t>tailor to current events, audience/occasion</a:t>
            </a:r>
            <a:r>
              <a:rPr lang="en-GB" baseline="0" noProof="0" dirty="0"/>
              <a:t>)</a:t>
            </a:r>
          </a:p>
          <a:p>
            <a:r>
              <a:rPr lang="en-GB" baseline="0" noProof="0" dirty="0"/>
              <a:t>Our science research, for example, ranges from astronomy to nanotechnology. We study local issues – urban research in The Hague, for instance – and global issues, such as children’s rights. Our Faculty of Humanities studies languages, cultures and societies all around the world. Our archaeologists go back in time, while our terrorism experts research today’s issues.</a:t>
            </a:r>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38</a:t>
            </a:fld>
            <a:endParaRPr lang="nl-NL">
              <a:solidFill>
                <a:prstClr val="black"/>
              </a:solidFill>
            </a:endParaRPr>
          </a:p>
        </p:txBody>
      </p:sp>
    </p:spTree>
    <p:extLst>
      <p:ext uri="{BB962C8B-B14F-4D97-AF65-F5344CB8AC3E}">
        <p14:creationId xmlns:p14="http://schemas.microsoft.com/office/powerpoint/2010/main" val="1506019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Our research, which is carried out in 30 research institutes, spans a wide spectrum.</a:t>
            </a:r>
          </a:p>
          <a:p>
            <a:r>
              <a:rPr lang="en-GB" noProof="0" dirty="0"/>
              <a:t>Just</a:t>
            </a:r>
            <a:r>
              <a:rPr lang="en-GB" baseline="0" noProof="0" dirty="0"/>
              <a:t> a few examples: (</a:t>
            </a:r>
            <a:r>
              <a:rPr lang="en-GB" i="1" baseline="0" noProof="0" dirty="0"/>
              <a:t>tailor to current events, audience/occasion</a:t>
            </a:r>
            <a:r>
              <a:rPr lang="en-GB" baseline="0" noProof="0" dirty="0"/>
              <a:t>)</a:t>
            </a:r>
          </a:p>
          <a:p>
            <a:r>
              <a:rPr lang="en-GB" baseline="0" noProof="0" dirty="0"/>
              <a:t>Our science research, for example, ranges from astronomy to nanotechnology. We study local issues – urban research in The Hague, for instance – and global issues, such as children’s rights. Our Faculty of Humanities studies languages, cultures and societies all around the world. Our archaeologists go back in time, while our terrorism experts research today’s issues.</a:t>
            </a:r>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39</a:t>
            </a:fld>
            <a:endParaRPr lang="nl-NL">
              <a:solidFill>
                <a:prstClr val="black"/>
              </a:solidFill>
            </a:endParaRPr>
          </a:p>
        </p:txBody>
      </p:sp>
    </p:spTree>
    <p:extLst>
      <p:ext uri="{BB962C8B-B14F-4D97-AF65-F5344CB8AC3E}">
        <p14:creationId xmlns:p14="http://schemas.microsoft.com/office/powerpoint/2010/main" val="2044060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Drie</a:t>
            </a:r>
            <a:r>
              <a:rPr lang="en-US" dirty="0"/>
              <a:t> </a:t>
            </a:r>
            <a:r>
              <a:rPr lang="en-US" dirty="0" err="1"/>
              <a:t>dingen</a:t>
            </a:r>
            <a:r>
              <a:rPr lang="en-US" dirty="0"/>
              <a:t> die van </a:t>
            </a:r>
            <a:r>
              <a:rPr lang="en-US" dirty="0" err="1"/>
              <a:t>belang</a:t>
            </a:r>
            <a:r>
              <a:rPr lang="en-US" dirty="0"/>
              <a:t> </a:t>
            </a:r>
            <a:r>
              <a:rPr lang="en-US" dirty="0" err="1"/>
              <a:t>zijn</a:t>
            </a:r>
            <a:r>
              <a:rPr lang="en-US" dirty="0"/>
              <a:t> om te </a:t>
            </a:r>
            <a:r>
              <a:rPr lang="en-US" dirty="0" err="1"/>
              <a:t>weten</a:t>
            </a:r>
            <a:r>
              <a:rPr lang="en-US" dirty="0"/>
              <a:t> over de Universiteit</a:t>
            </a:r>
            <a:r>
              <a:rPr lang="en-US" baseline="0" dirty="0"/>
              <a:t> Leiden.</a:t>
            </a:r>
          </a:p>
          <a:p>
            <a:pPr marL="228600" indent="-228600">
              <a:buAutoNum type="arabicParenR"/>
            </a:pPr>
            <a:r>
              <a:rPr lang="en-US" baseline="0" dirty="0"/>
              <a:t>De </a:t>
            </a:r>
            <a:r>
              <a:rPr lang="en-US" baseline="0" dirty="0" err="1"/>
              <a:t>universiteit</a:t>
            </a:r>
            <a:r>
              <a:rPr lang="en-US" baseline="0" dirty="0"/>
              <a:t> zit in de top 100 van </a:t>
            </a:r>
            <a:r>
              <a:rPr lang="en-US" baseline="0" dirty="0" err="1"/>
              <a:t>beste</a:t>
            </a:r>
            <a:r>
              <a:rPr lang="en-US" baseline="0" dirty="0"/>
              <a:t> </a:t>
            </a:r>
            <a:r>
              <a:rPr lang="en-US" baseline="0" dirty="0" err="1"/>
              <a:t>universiteiten</a:t>
            </a:r>
            <a:r>
              <a:rPr lang="en-US" baseline="0" dirty="0"/>
              <a:t> in de </a:t>
            </a:r>
            <a:r>
              <a:rPr lang="en-US" baseline="0" dirty="0" err="1"/>
              <a:t>wereld</a:t>
            </a:r>
            <a:r>
              <a:rPr lang="en-US" baseline="0" dirty="0"/>
              <a:t>, </a:t>
            </a:r>
            <a:r>
              <a:rPr lang="en-US" baseline="0" dirty="0" err="1"/>
              <a:t>zie</a:t>
            </a:r>
            <a:r>
              <a:rPr lang="en-US" baseline="0" dirty="0"/>
              <a:t> </a:t>
            </a:r>
            <a:r>
              <a:rPr lang="en-US" baseline="0" dirty="0" err="1"/>
              <a:t>onze</a:t>
            </a:r>
            <a:r>
              <a:rPr lang="en-US" baseline="0" dirty="0"/>
              <a:t> </a:t>
            </a:r>
            <a:r>
              <a:rPr lang="en-US" baseline="0" dirty="0" err="1"/>
              <a:t>posities</a:t>
            </a:r>
            <a:r>
              <a:rPr lang="en-US" baseline="0" dirty="0"/>
              <a:t> in rankings  (https://www.universiteitleiden.nl/onderzoek/over-ons-onderzoek/rankings</a:t>
            </a:r>
            <a:r>
              <a:rPr lang="nl-NL" dirty="0"/>
              <a:t>) en wordt</a:t>
            </a:r>
            <a:r>
              <a:rPr lang="nl-NL" baseline="0" dirty="0"/>
              <a:t> steeds internationaler (10% van de studenten, steeds meer internationaal personeel, vele samenwerkingen o.a. LERU)</a:t>
            </a:r>
          </a:p>
          <a:p>
            <a:pPr marL="228600" indent="-228600">
              <a:buAutoNum type="arabicParenR"/>
            </a:pPr>
            <a:r>
              <a:rPr lang="en-US" baseline="0" dirty="0"/>
              <a:t>De </a:t>
            </a:r>
            <a:r>
              <a:rPr lang="en-US" baseline="0" dirty="0" err="1"/>
              <a:t>Leidse</a:t>
            </a:r>
            <a:r>
              <a:rPr lang="en-US" baseline="0" dirty="0"/>
              <a:t> Universiteit is </a:t>
            </a:r>
            <a:r>
              <a:rPr lang="en-US" baseline="0" dirty="0" err="1"/>
              <a:t>gevestigd</a:t>
            </a:r>
            <a:r>
              <a:rPr lang="en-US" baseline="0" dirty="0"/>
              <a:t> in twee </a:t>
            </a:r>
            <a:r>
              <a:rPr lang="en-US" baseline="0" dirty="0" err="1"/>
              <a:t>steden</a:t>
            </a:r>
            <a:r>
              <a:rPr lang="en-US" baseline="0" dirty="0"/>
              <a:t>: Leiden </a:t>
            </a:r>
            <a:r>
              <a:rPr lang="en-US" baseline="0" dirty="0" err="1"/>
              <a:t>sinds</a:t>
            </a:r>
            <a:r>
              <a:rPr lang="en-US" baseline="0" dirty="0"/>
              <a:t> 1575 en Den Haag </a:t>
            </a:r>
            <a:r>
              <a:rPr lang="en-US" baseline="0" dirty="0" err="1"/>
              <a:t>sinds</a:t>
            </a:r>
            <a:r>
              <a:rPr lang="en-US" baseline="0" dirty="0"/>
              <a:t> 1997</a:t>
            </a:r>
          </a:p>
          <a:p>
            <a:pPr marL="228600" indent="-228600">
              <a:buAutoNum type="arabicParenR"/>
            </a:pPr>
            <a:r>
              <a:rPr lang="en-US" baseline="0" dirty="0" err="1"/>
              <a:t>Hierdoor</a:t>
            </a:r>
            <a:r>
              <a:rPr lang="en-US" baseline="0" dirty="0"/>
              <a:t> </a:t>
            </a:r>
            <a:r>
              <a:rPr lang="en-US" baseline="0" dirty="0" err="1"/>
              <a:t>hebben</a:t>
            </a:r>
            <a:r>
              <a:rPr lang="en-US" baseline="0" dirty="0"/>
              <a:t> we 3 </a:t>
            </a:r>
            <a:r>
              <a:rPr lang="en-US" baseline="0" dirty="0" err="1"/>
              <a:t>campussen</a:t>
            </a:r>
            <a:r>
              <a:rPr lang="en-US" baseline="0" dirty="0"/>
              <a:t>: 2 in Leiden, </a:t>
            </a:r>
            <a:r>
              <a:rPr lang="en-US" baseline="0" dirty="0" err="1"/>
              <a:t>nl</a:t>
            </a:r>
            <a:r>
              <a:rPr lang="en-US" baseline="0" dirty="0"/>
              <a:t>. de </a:t>
            </a:r>
            <a:r>
              <a:rPr lang="en-US" baseline="0" dirty="0" err="1"/>
              <a:t>binnenstad</a:t>
            </a:r>
            <a:r>
              <a:rPr lang="en-US" baseline="0" dirty="0"/>
              <a:t> (met </a:t>
            </a:r>
            <a:r>
              <a:rPr lang="en-US" baseline="0" dirty="0" err="1"/>
              <a:t>Geesteswetenschappen</a:t>
            </a:r>
            <a:r>
              <a:rPr lang="en-US" baseline="0" dirty="0"/>
              <a:t> en </a:t>
            </a:r>
            <a:r>
              <a:rPr lang="en-US" baseline="0" dirty="0" err="1"/>
              <a:t>Rechten</a:t>
            </a:r>
            <a:r>
              <a:rPr lang="en-US" baseline="0" dirty="0"/>
              <a:t>) en het </a:t>
            </a:r>
            <a:r>
              <a:rPr lang="en-US" baseline="0" dirty="0" err="1"/>
              <a:t>sciencecluster</a:t>
            </a:r>
            <a:r>
              <a:rPr lang="en-US" baseline="0" dirty="0"/>
              <a:t> </a:t>
            </a:r>
            <a:r>
              <a:rPr lang="en-US" baseline="0" dirty="0" err="1"/>
              <a:t>aan</a:t>
            </a:r>
            <a:r>
              <a:rPr lang="en-US" baseline="0" dirty="0"/>
              <a:t> de </a:t>
            </a:r>
            <a:r>
              <a:rPr lang="en-US" baseline="0" dirty="0" err="1"/>
              <a:t>zeezijde</a:t>
            </a:r>
            <a:r>
              <a:rPr lang="en-US" baseline="0" dirty="0"/>
              <a:t> van het station, en 1 in de </a:t>
            </a:r>
            <a:r>
              <a:rPr lang="en-US" baseline="0" dirty="0" err="1"/>
              <a:t>binnenstad</a:t>
            </a:r>
            <a:r>
              <a:rPr lang="en-US" baseline="0" dirty="0"/>
              <a:t> van Den Haag</a:t>
            </a:r>
          </a:p>
          <a:p>
            <a:pPr marL="228600" indent="-228600">
              <a:buAutoNum type="arabicParenR"/>
            </a:pP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4</a:t>
            </a:fld>
            <a:endParaRPr lang="nl-NL">
              <a:solidFill>
                <a:prstClr val="black"/>
              </a:solidFill>
            </a:endParaRPr>
          </a:p>
        </p:txBody>
      </p:sp>
    </p:spTree>
    <p:extLst>
      <p:ext uri="{BB962C8B-B14F-4D97-AF65-F5344CB8AC3E}">
        <p14:creationId xmlns:p14="http://schemas.microsoft.com/office/powerpoint/2010/main" val="101914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Our research, which is carried out in 30 research institutes, spans a wide spectrum.</a:t>
            </a:r>
          </a:p>
          <a:p>
            <a:r>
              <a:rPr lang="en-GB" noProof="0" dirty="0"/>
              <a:t>Just</a:t>
            </a:r>
            <a:r>
              <a:rPr lang="en-GB" baseline="0" noProof="0" dirty="0"/>
              <a:t> a few examples: (</a:t>
            </a:r>
            <a:r>
              <a:rPr lang="en-GB" i="1" baseline="0" noProof="0" dirty="0"/>
              <a:t>tailor to current events, audience/occasion</a:t>
            </a:r>
            <a:r>
              <a:rPr lang="en-GB" baseline="0" noProof="0" dirty="0"/>
              <a:t>)</a:t>
            </a:r>
          </a:p>
          <a:p>
            <a:r>
              <a:rPr lang="en-GB" baseline="0" noProof="0" dirty="0"/>
              <a:t>Our science research, for example, ranges from astronomy to nanotechnology. We study local issues – urban research in The Hague, for instance – and global issues, such as children’s rights. Our Faculty of Humanities studies languages, cultures and societies all around the world. Our archaeologists go back in time, while our terrorism experts research today’s issues.</a:t>
            </a:r>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40</a:t>
            </a:fld>
            <a:endParaRPr lang="nl-NL">
              <a:solidFill>
                <a:prstClr val="black"/>
              </a:solidFill>
            </a:endParaRPr>
          </a:p>
        </p:txBody>
      </p:sp>
    </p:spTree>
    <p:extLst>
      <p:ext uri="{BB962C8B-B14F-4D97-AF65-F5344CB8AC3E}">
        <p14:creationId xmlns:p14="http://schemas.microsoft.com/office/powerpoint/2010/main" val="904587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i="0" u="none" kern="1200" dirty="0">
                <a:solidFill>
                  <a:schemeClr val="tx1"/>
                </a:solidFill>
                <a:effectLst/>
                <a:latin typeface="+mn-lt"/>
                <a:ea typeface="+mn-ea"/>
                <a:cs typeface="+mn-cs"/>
              </a:rPr>
              <a:t>In</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deze</a:t>
            </a:r>
            <a:r>
              <a:rPr lang="en-US" sz="1200" i="0" u="none" kern="1200" baseline="0" dirty="0">
                <a:solidFill>
                  <a:schemeClr val="tx1"/>
                </a:solidFill>
                <a:effectLst/>
                <a:latin typeface="+mn-lt"/>
                <a:ea typeface="+mn-ea"/>
                <a:cs typeface="+mn-cs"/>
              </a:rPr>
              <a:t> module: </a:t>
            </a:r>
            <a:r>
              <a:rPr lang="en-US" sz="1200" i="0" u="none" kern="1200" baseline="0" dirty="0" err="1">
                <a:solidFill>
                  <a:schemeClr val="tx1"/>
                </a:solidFill>
                <a:effectLst/>
                <a:latin typeface="+mn-lt"/>
                <a:ea typeface="+mn-ea"/>
                <a:cs typeface="+mn-cs"/>
              </a:rPr>
              <a:t>algemene</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informatie</a:t>
            </a:r>
            <a:r>
              <a:rPr lang="en-US" sz="1200" i="0" u="none" kern="1200" baseline="0" dirty="0">
                <a:solidFill>
                  <a:schemeClr val="tx1"/>
                </a:solidFill>
                <a:effectLst/>
                <a:latin typeface="+mn-lt"/>
                <a:ea typeface="+mn-ea"/>
                <a:cs typeface="+mn-cs"/>
              </a:rPr>
              <a:t> over Universiteit Leiden ter </a:t>
            </a:r>
            <a:r>
              <a:rPr lang="en-US" sz="1200" i="0" u="none" kern="1200" baseline="0" dirty="0" err="1">
                <a:solidFill>
                  <a:schemeClr val="tx1"/>
                </a:solidFill>
                <a:effectLst/>
                <a:latin typeface="+mn-lt"/>
                <a:ea typeface="+mn-ea"/>
                <a:cs typeface="+mn-cs"/>
              </a:rPr>
              <a:t>introductie</a:t>
            </a:r>
            <a:r>
              <a:rPr lang="en-US" sz="1200" i="0" u="none" kern="1200" baseline="0" dirty="0">
                <a:solidFill>
                  <a:schemeClr val="tx1"/>
                </a:solidFill>
                <a:effectLst/>
                <a:latin typeface="+mn-lt"/>
                <a:ea typeface="+mn-ea"/>
                <a:cs typeface="+mn-cs"/>
              </a:rPr>
              <a:t>. </a:t>
            </a:r>
            <a:endParaRPr lang="nl-NL" sz="1200" i="0" u="non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9467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The teaching and</a:t>
            </a:r>
            <a:r>
              <a:rPr lang="en-GB" baseline="0" noProof="0" dirty="0"/>
              <a:t> research at the Faculty of Humanities is organised in eight institutes, one of which is overseas. </a:t>
            </a:r>
          </a:p>
          <a:p>
            <a:r>
              <a:rPr lang="en-GB" baseline="0" noProof="0" dirty="0"/>
              <a:t>(</a:t>
            </a:r>
            <a:r>
              <a:rPr lang="en-GB" i="1" baseline="0" noProof="0" dirty="0"/>
              <a:t>https://www.organisatiegids.universiteitleiden.nl/en/faculties-and-institutes/humanities/institutes)</a:t>
            </a:r>
            <a:endParaRPr lang="en-GB" noProof="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5579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Three things</a:t>
            </a:r>
            <a:r>
              <a:rPr lang="en-GB" baseline="0" noProof="0" dirty="0"/>
              <a:t> you should know about Leiden University.</a:t>
            </a:r>
          </a:p>
          <a:p>
            <a:pPr marL="228600" indent="-228600">
              <a:buAutoNum type="arabicParenR"/>
            </a:pPr>
            <a:r>
              <a:rPr lang="en-GB" baseline="0" noProof="0" dirty="0"/>
              <a:t>Leiden is one of the top 100 universities in the world – see where we stand in the rankings (https://</a:t>
            </a:r>
            <a:r>
              <a:rPr lang="en-GB" baseline="0" noProof="0" dirty="0">
                <a:solidFill>
                  <a:srgbClr val="FF0066"/>
                </a:solidFill>
              </a:rPr>
              <a:t>www.universiteitleiden.nl/en/research/about-our-research/rankings</a:t>
            </a:r>
            <a:r>
              <a:rPr lang="en-GB" noProof="0" dirty="0"/>
              <a:t>) </a:t>
            </a:r>
            <a:r>
              <a:rPr lang="en-GB" baseline="0" noProof="0" dirty="0"/>
              <a:t>– and is becoming increasingly international (10% of our students are international, increasing numbers of international staff, </a:t>
            </a:r>
            <a:r>
              <a:rPr lang="en-GB" baseline="0" noProof="0" dirty="0">
                <a:solidFill>
                  <a:srgbClr val="FF0000"/>
                </a:solidFill>
              </a:rPr>
              <a:t>many partnerships</a:t>
            </a:r>
            <a:r>
              <a:rPr lang="en-GB" baseline="0" noProof="0" dirty="0"/>
              <a:t> incl. LERU)</a:t>
            </a:r>
          </a:p>
          <a:p>
            <a:pPr marL="228600" indent="-228600">
              <a:buAutoNum type="arabicParenR"/>
            </a:pPr>
            <a:r>
              <a:rPr lang="en-GB" baseline="0" noProof="0" dirty="0"/>
              <a:t>Leiden University is in two cities: Leiden since 1575 and The Hague since 1997</a:t>
            </a:r>
          </a:p>
          <a:p>
            <a:pPr marL="228600" indent="-228600">
              <a:buAutoNum type="arabicParenR"/>
            </a:pPr>
            <a:r>
              <a:rPr lang="en-GB" baseline="0" noProof="0" dirty="0"/>
              <a:t>The University has three campuses: two in Leiden – the city centre (Faculties of Humanities and Law) and the science cluster behind the train station – and one in the centre of The Hague</a:t>
            </a:r>
          </a:p>
          <a:p>
            <a:pPr marL="228600" indent="-228600">
              <a:buAutoNum type="arabicParenR"/>
            </a:pPr>
            <a:endParaRPr lang="en-GB" noProof="0" dirty="0"/>
          </a:p>
          <a:p>
            <a:endParaRPr lang="en-GB" noProof="0" dirty="0"/>
          </a:p>
          <a:p>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43</a:t>
            </a:fld>
            <a:endParaRPr lang="nl-NL">
              <a:solidFill>
                <a:prstClr val="black"/>
              </a:solidFill>
            </a:endParaRPr>
          </a:p>
        </p:txBody>
      </p:sp>
    </p:spTree>
    <p:extLst>
      <p:ext uri="{BB962C8B-B14F-4D97-AF65-F5344CB8AC3E}">
        <p14:creationId xmlns:p14="http://schemas.microsoft.com/office/powerpoint/2010/main" val="3187404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GB" noProof="0" dirty="0"/>
              <a:t>Internationalisation: our teaching fosters</a:t>
            </a:r>
            <a:r>
              <a:rPr lang="en-GB" baseline="0" noProof="0" dirty="0"/>
              <a:t> international knowledge, global awareness and intercultural skills. We encourage our students to study abroad and provide an international learning environment, with international students and lecturers. (</a:t>
            </a:r>
            <a:r>
              <a:rPr lang="en-GB" i="1" baseline="0" noProof="0" dirty="0"/>
              <a:t>https://www.universiteitleiden.nl/en/about-us/profile/internationalisation</a:t>
            </a:r>
            <a:r>
              <a:rPr lang="en-GB" baseline="0" noProof="0" dirty="0"/>
              <a:t>) </a:t>
            </a:r>
          </a:p>
          <a:p>
            <a:pPr marL="171450" indent="-171450">
              <a:buFontTx/>
              <a:buChar char="-"/>
            </a:pPr>
            <a:r>
              <a:rPr lang="en-GB" noProof="0" dirty="0"/>
              <a:t>Our teaching</a:t>
            </a:r>
            <a:r>
              <a:rPr lang="en-GB" baseline="0" noProof="0" dirty="0"/>
              <a:t> is closely integrated with our research. We are increasing and improving our range of programmes. </a:t>
            </a:r>
          </a:p>
          <a:p>
            <a:pPr marL="171450" indent="-171450">
              <a:buFontTx/>
              <a:buChar char="-"/>
            </a:pPr>
            <a:r>
              <a:rPr lang="en-GB" baseline="0" noProof="0" dirty="0"/>
              <a:t>We offer small-scale teaching, which means giving attention to the individual student. Innovation within our teaching is very important. We offer innovative forms of teaching, such as research-driven learning, and use technological innovations, such as blended learning. (</a:t>
            </a:r>
            <a:r>
              <a:rPr lang="en-GB" i="1" baseline="0" noProof="0" dirty="0"/>
              <a:t>https://www.universiteitleiden.nl/en/education/about-our-education</a:t>
            </a:r>
            <a:r>
              <a:rPr lang="en-US" i="0" baseline="0" dirty="0"/>
              <a:t>)</a:t>
            </a:r>
            <a:endParaRPr lang="en-US" i="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44</a:t>
            </a:fld>
            <a:endParaRPr lang="nl-NL"/>
          </a:p>
        </p:txBody>
      </p:sp>
    </p:spTree>
    <p:extLst>
      <p:ext uri="{BB962C8B-B14F-4D97-AF65-F5344CB8AC3E}">
        <p14:creationId xmlns:p14="http://schemas.microsoft.com/office/powerpoint/2010/main" val="649289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The teaching and</a:t>
            </a:r>
            <a:r>
              <a:rPr lang="en-GB" baseline="0" noProof="0" dirty="0"/>
              <a:t> research at the Faculty of Humanities is organised in eight institutes, one of which is overseas. </a:t>
            </a:r>
          </a:p>
          <a:p>
            <a:r>
              <a:rPr lang="en-GB" baseline="0" noProof="0" dirty="0"/>
              <a:t>(</a:t>
            </a:r>
            <a:r>
              <a:rPr lang="en-GB" i="1" baseline="0" noProof="0" dirty="0"/>
              <a:t>https://www.organisatiegids.universiteitleiden.nl/en/faculties-and-institutes/humanities/institutes)</a:t>
            </a:r>
            <a:endParaRPr lang="en-GB" noProof="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5923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The teaching and</a:t>
            </a:r>
            <a:r>
              <a:rPr lang="en-GB" baseline="0" noProof="0" dirty="0"/>
              <a:t> research at the Faculty of Humanities is organised in eight institutes, one of which is overseas. </a:t>
            </a:r>
          </a:p>
          <a:p>
            <a:r>
              <a:rPr lang="en-GB" baseline="0" noProof="0" dirty="0"/>
              <a:t>(</a:t>
            </a:r>
            <a:r>
              <a:rPr lang="en-GB" i="1" baseline="0" noProof="0" dirty="0"/>
              <a:t>https://www.organisatiegids.universiteitleiden.nl/en/faculties-and-institutes/humanities/institutes)</a:t>
            </a:r>
            <a:endParaRPr lang="en-GB" noProof="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174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i="0" u="none" kern="1200" dirty="0">
                <a:solidFill>
                  <a:schemeClr val="tx1"/>
                </a:solidFill>
                <a:effectLst/>
                <a:latin typeface="+mn-lt"/>
                <a:ea typeface="+mn-ea"/>
                <a:cs typeface="+mn-cs"/>
              </a:rPr>
              <a:t>In</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deze</a:t>
            </a:r>
            <a:r>
              <a:rPr lang="en-US" sz="1200" i="0" u="none" kern="1200" baseline="0" dirty="0">
                <a:solidFill>
                  <a:schemeClr val="tx1"/>
                </a:solidFill>
                <a:effectLst/>
                <a:latin typeface="+mn-lt"/>
                <a:ea typeface="+mn-ea"/>
                <a:cs typeface="+mn-cs"/>
              </a:rPr>
              <a:t> module: </a:t>
            </a:r>
            <a:r>
              <a:rPr lang="en-US" sz="1200" i="0" u="none" kern="1200" baseline="0" dirty="0" err="1">
                <a:solidFill>
                  <a:schemeClr val="tx1"/>
                </a:solidFill>
                <a:effectLst/>
                <a:latin typeface="+mn-lt"/>
                <a:ea typeface="+mn-ea"/>
                <a:cs typeface="+mn-cs"/>
              </a:rPr>
              <a:t>algemene</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informatie</a:t>
            </a:r>
            <a:r>
              <a:rPr lang="en-US" sz="1200" i="0" u="none" kern="1200" baseline="0" dirty="0">
                <a:solidFill>
                  <a:schemeClr val="tx1"/>
                </a:solidFill>
                <a:effectLst/>
                <a:latin typeface="+mn-lt"/>
                <a:ea typeface="+mn-ea"/>
                <a:cs typeface="+mn-cs"/>
              </a:rPr>
              <a:t> over Universiteit Leiden ter </a:t>
            </a:r>
            <a:r>
              <a:rPr lang="en-US" sz="1200" i="0" u="none" kern="1200" baseline="0" dirty="0" err="1">
                <a:solidFill>
                  <a:schemeClr val="tx1"/>
                </a:solidFill>
                <a:effectLst/>
                <a:latin typeface="+mn-lt"/>
                <a:ea typeface="+mn-ea"/>
                <a:cs typeface="+mn-cs"/>
              </a:rPr>
              <a:t>introductie</a:t>
            </a:r>
            <a:r>
              <a:rPr lang="en-US" sz="1200" i="0" u="none" kern="1200" baseline="0" dirty="0">
                <a:solidFill>
                  <a:schemeClr val="tx1"/>
                </a:solidFill>
                <a:effectLst/>
                <a:latin typeface="+mn-lt"/>
                <a:ea typeface="+mn-ea"/>
                <a:cs typeface="+mn-cs"/>
              </a:rPr>
              <a:t>. </a:t>
            </a:r>
            <a:endParaRPr lang="nl-NL" sz="1200" i="0" u="non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2905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Our research, which is carried out in 30 research institutes, spans a wide spectrum.</a:t>
            </a:r>
          </a:p>
          <a:p>
            <a:r>
              <a:rPr lang="en-GB" noProof="0" dirty="0"/>
              <a:t>Just</a:t>
            </a:r>
            <a:r>
              <a:rPr lang="en-GB" baseline="0" noProof="0" dirty="0"/>
              <a:t> a few examples: (</a:t>
            </a:r>
            <a:r>
              <a:rPr lang="en-GB" i="1" baseline="0" noProof="0" dirty="0"/>
              <a:t>tailor to current events, audience/occasion</a:t>
            </a:r>
            <a:r>
              <a:rPr lang="en-GB" baseline="0" noProof="0" dirty="0"/>
              <a:t>)</a:t>
            </a:r>
          </a:p>
          <a:p>
            <a:r>
              <a:rPr lang="en-GB" baseline="0" noProof="0" dirty="0"/>
              <a:t>Our science research, for example, ranges from astronomy to nanotechnology. We study local issues – urban research in The Hague, for instance – and global issues, such as children’s rights. Our Faculty of Humanities studies languages, cultures and societies all around the world. Our archaeologists go back in time, while our terrorism experts research today’s issues.</a:t>
            </a:r>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48</a:t>
            </a:fld>
            <a:endParaRPr lang="nl-NL">
              <a:solidFill>
                <a:prstClr val="black"/>
              </a:solidFill>
            </a:endParaRPr>
          </a:p>
        </p:txBody>
      </p:sp>
    </p:spTree>
    <p:extLst>
      <p:ext uri="{BB962C8B-B14F-4D97-AF65-F5344CB8AC3E}">
        <p14:creationId xmlns:p14="http://schemas.microsoft.com/office/powerpoint/2010/main" val="3168283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Our research, which is carried out in 30 research institutes, spans a wide spectrum.</a:t>
            </a:r>
          </a:p>
          <a:p>
            <a:r>
              <a:rPr lang="en-GB" noProof="0" dirty="0"/>
              <a:t>Just</a:t>
            </a:r>
            <a:r>
              <a:rPr lang="en-GB" baseline="0" noProof="0" dirty="0"/>
              <a:t> a few examples: (</a:t>
            </a:r>
            <a:r>
              <a:rPr lang="en-GB" i="1" baseline="0" noProof="0" dirty="0"/>
              <a:t>tailor to current events, audience/occasion</a:t>
            </a:r>
            <a:r>
              <a:rPr lang="en-GB" baseline="0" noProof="0" dirty="0"/>
              <a:t>)</a:t>
            </a:r>
          </a:p>
          <a:p>
            <a:r>
              <a:rPr lang="en-GB" baseline="0" noProof="0" dirty="0"/>
              <a:t>Our science research, for example, ranges from astronomy to nanotechnology. We study local issues – urban research in The Hague, for instance – and global issues, such as children’s rights. Our Faculty of Humanities studies languages, cultures and societies all around the world. Our archaeologists go back in time, while our terrorism experts research today’s issues.</a:t>
            </a:r>
            <a:endParaRPr lang="en-GB"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49</a:t>
            </a:fld>
            <a:endParaRPr lang="nl-NL">
              <a:solidFill>
                <a:prstClr val="black"/>
              </a:solidFill>
            </a:endParaRPr>
          </a:p>
        </p:txBody>
      </p:sp>
    </p:spTree>
    <p:extLst>
      <p:ext uri="{BB962C8B-B14F-4D97-AF65-F5344CB8AC3E}">
        <p14:creationId xmlns:p14="http://schemas.microsoft.com/office/powerpoint/2010/main" val="359829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i="0" u="none" kern="1200" dirty="0">
                <a:solidFill>
                  <a:schemeClr val="tx1"/>
                </a:solidFill>
                <a:effectLst/>
                <a:latin typeface="+mn-lt"/>
                <a:ea typeface="+mn-ea"/>
                <a:cs typeface="+mn-cs"/>
              </a:rPr>
              <a:t>In</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deze</a:t>
            </a:r>
            <a:r>
              <a:rPr lang="en-US" sz="1200" i="0" u="none" kern="1200" baseline="0" dirty="0">
                <a:solidFill>
                  <a:schemeClr val="tx1"/>
                </a:solidFill>
                <a:effectLst/>
                <a:latin typeface="+mn-lt"/>
                <a:ea typeface="+mn-ea"/>
                <a:cs typeface="+mn-cs"/>
              </a:rPr>
              <a:t> module: </a:t>
            </a:r>
            <a:r>
              <a:rPr lang="en-US" sz="1200" i="0" u="none" kern="1200" baseline="0" dirty="0" err="1">
                <a:solidFill>
                  <a:schemeClr val="tx1"/>
                </a:solidFill>
                <a:effectLst/>
                <a:latin typeface="+mn-lt"/>
                <a:ea typeface="+mn-ea"/>
                <a:cs typeface="+mn-cs"/>
              </a:rPr>
              <a:t>algemene</a:t>
            </a:r>
            <a:r>
              <a:rPr lang="en-US" sz="1200" i="0" u="none" kern="1200" baseline="0" dirty="0">
                <a:solidFill>
                  <a:schemeClr val="tx1"/>
                </a:solidFill>
                <a:effectLst/>
                <a:latin typeface="+mn-lt"/>
                <a:ea typeface="+mn-ea"/>
                <a:cs typeface="+mn-cs"/>
              </a:rPr>
              <a:t> </a:t>
            </a:r>
            <a:r>
              <a:rPr lang="en-US" sz="1200" i="0" u="none" kern="1200" baseline="0" dirty="0" err="1">
                <a:solidFill>
                  <a:schemeClr val="tx1"/>
                </a:solidFill>
                <a:effectLst/>
                <a:latin typeface="+mn-lt"/>
                <a:ea typeface="+mn-ea"/>
                <a:cs typeface="+mn-cs"/>
              </a:rPr>
              <a:t>informatie</a:t>
            </a:r>
            <a:r>
              <a:rPr lang="en-US" sz="1200" i="0" u="none" kern="1200" baseline="0" dirty="0">
                <a:solidFill>
                  <a:schemeClr val="tx1"/>
                </a:solidFill>
                <a:effectLst/>
                <a:latin typeface="+mn-lt"/>
                <a:ea typeface="+mn-ea"/>
                <a:cs typeface="+mn-cs"/>
              </a:rPr>
              <a:t> over Universiteit Leiden ter </a:t>
            </a:r>
            <a:r>
              <a:rPr lang="en-US" sz="1200" i="0" u="none" kern="1200" baseline="0" dirty="0" err="1">
                <a:solidFill>
                  <a:schemeClr val="tx1"/>
                </a:solidFill>
                <a:effectLst/>
                <a:latin typeface="+mn-lt"/>
                <a:ea typeface="+mn-ea"/>
                <a:cs typeface="+mn-cs"/>
              </a:rPr>
              <a:t>introductie</a:t>
            </a:r>
            <a:r>
              <a:rPr lang="en-US" sz="1200" i="0" u="none" kern="1200" baseline="0" dirty="0">
                <a:solidFill>
                  <a:schemeClr val="tx1"/>
                </a:solidFill>
                <a:effectLst/>
                <a:latin typeface="+mn-lt"/>
                <a:ea typeface="+mn-ea"/>
                <a:cs typeface="+mn-cs"/>
              </a:rPr>
              <a:t>. </a:t>
            </a:r>
            <a:endParaRPr lang="nl-NL" sz="1200" i="0" u="non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408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50</a:t>
            </a:fld>
            <a:endParaRPr lang="nl-NL"/>
          </a:p>
        </p:txBody>
      </p:sp>
    </p:spTree>
    <p:extLst>
      <p:ext uri="{BB962C8B-B14F-4D97-AF65-F5344CB8AC3E}">
        <p14:creationId xmlns:p14="http://schemas.microsoft.com/office/powerpoint/2010/main" val="193302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Ons</a:t>
            </a:r>
            <a:r>
              <a:rPr lang="en-US" dirty="0"/>
              <a:t> </a:t>
            </a:r>
            <a:r>
              <a:rPr lang="en-US" dirty="0" err="1"/>
              <a:t>onderzoek</a:t>
            </a:r>
            <a:r>
              <a:rPr lang="en-US" dirty="0"/>
              <a:t>,</a:t>
            </a:r>
            <a:r>
              <a:rPr lang="en-US" baseline="0" dirty="0"/>
              <a:t> in 30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err="1"/>
              <a:t>Enkele</a:t>
            </a:r>
            <a:r>
              <a:rPr lang="en-US" baseline="0" dirty="0"/>
              <a:t> </a:t>
            </a:r>
            <a:r>
              <a:rPr lang="en-US" baseline="0" dirty="0" err="1"/>
              <a:t>voorbeelden</a:t>
            </a:r>
            <a:r>
              <a:rPr lang="en-US" baseline="0" dirty="0"/>
              <a:t> ter </a:t>
            </a:r>
            <a:r>
              <a:rPr lang="en-US" baseline="0" dirty="0" err="1"/>
              <a:t>illustratie</a:t>
            </a:r>
            <a:r>
              <a:rPr lang="en-US" baseline="0" dirty="0"/>
              <a:t>: (</a:t>
            </a:r>
            <a:r>
              <a:rPr lang="en-US" i="1" baseline="0" dirty="0" err="1"/>
              <a:t>aan</a:t>
            </a:r>
            <a:r>
              <a:rPr lang="en-US" i="1" baseline="0" dirty="0"/>
              <a:t> te </a:t>
            </a:r>
            <a:r>
              <a:rPr lang="en-US" i="1" baseline="0" dirty="0" err="1"/>
              <a:t>passen</a:t>
            </a:r>
            <a:r>
              <a:rPr lang="en-US" i="1" baseline="0" dirty="0"/>
              <a:t> </a:t>
            </a:r>
            <a:r>
              <a:rPr lang="en-US" i="1" baseline="0" dirty="0" err="1"/>
              <a:t>aan</a:t>
            </a:r>
            <a:r>
              <a:rPr lang="en-US" i="1" baseline="0" dirty="0"/>
              <a:t> </a:t>
            </a:r>
            <a:r>
              <a:rPr lang="en-US" i="1" baseline="0" dirty="0" err="1"/>
              <a:t>actualiteit</a:t>
            </a:r>
            <a:r>
              <a:rPr lang="en-US" i="1" baseline="0" dirty="0"/>
              <a:t>, </a:t>
            </a:r>
            <a:r>
              <a:rPr lang="en-US" i="1" baseline="0" dirty="0" err="1"/>
              <a:t>publiek</a:t>
            </a:r>
            <a:r>
              <a:rPr lang="en-US" i="1" baseline="0" dirty="0"/>
              <a:t>/</a:t>
            </a:r>
            <a:r>
              <a:rPr lang="en-US" i="1" baseline="0" dirty="0" err="1"/>
              <a:t>gelegenheid</a:t>
            </a:r>
            <a:r>
              <a:rPr lang="en-US" baseline="0" dirty="0"/>
              <a:t>)</a:t>
            </a:r>
          </a:p>
          <a:p>
            <a:r>
              <a:rPr lang="en-US" baseline="0" dirty="0" err="1"/>
              <a:t>Ons</a:t>
            </a:r>
            <a:r>
              <a:rPr lang="en-US" baseline="0" dirty="0"/>
              <a:t>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en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n-lt"/>
                <a:ea typeface="+mn-ea"/>
                <a:cs typeface="+mn-cs"/>
              </a:rPr>
              <a:t>bestudeert wereldwijd talen, culturen en samenlevingen. Onze</a:t>
            </a:r>
            <a:r>
              <a:rPr lang="nl-NL" sz="1200" b="0" i="0" kern="1200" baseline="0" dirty="0">
                <a:solidFill>
                  <a:schemeClr val="tx1"/>
                </a:solidFill>
                <a:effectLst/>
                <a:latin typeface="+mn-lt"/>
                <a:ea typeface="+mn-ea"/>
                <a:cs typeface="+mn-cs"/>
              </a:rPr>
              <a:t> archeologen gaan terug in de tijd, onze terrorismedeskundigen onderzoeken een actueel probleem.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6</a:t>
            </a:fld>
            <a:endParaRPr lang="nl-NL">
              <a:solidFill>
                <a:prstClr val="black"/>
              </a:solidFill>
            </a:endParaRPr>
          </a:p>
        </p:txBody>
      </p:sp>
    </p:spTree>
    <p:extLst>
      <p:ext uri="{BB962C8B-B14F-4D97-AF65-F5344CB8AC3E}">
        <p14:creationId xmlns:p14="http://schemas.microsoft.com/office/powerpoint/2010/main" val="3184060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Ons</a:t>
            </a:r>
            <a:r>
              <a:rPr lang="en-US" dirty="0"/>
              <a:t> </a:t>
            </a:r>
            <a:r>
              <a:rPr lang="en-US" dirty="0" err="1"/>
              <a:t>onderzoek</a:t>
            </a:r>
            <a:r>
              <a:rPr lang="en-US" dirty="0"/>
              <a:t>,</a:t>
            </a:r>
            <a:r>
              <a:rPr lang="en-US" baseline="0" dirty="0"/>
              <a:t> in 30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err="1"/>
              <a:t>Enkele</a:t>
            </a:r>
            <a:r>
              <a:rPr lang="en-US" baseline="0" dirty="0"/>
              <a:t> </a:t>
            </a:r>
            <a:r>
              <a:rPr lang="en-US" baseline="0" dirty="0" err="1"/>
              <a:t>voorbeelden</a:t>
            </a:r>
            <a:r>
              <a:rPr lang="en-US" baseline="0" dirty="0"/>
              <a:t> ter </a:t>
            </a:r>
            <a:r>
              <a:rPr lang="en-US" baseline="0" dirty="0" err="1"/>
              <a:t>illustratie</a:t>
            </a:r>
            <a:r>
              <a:rPr lang="en-US" baseline="0" dirty="0"/>
              <a:t>: (</a:t>
            </a:r>
            <a:r>
              <a:rPr lang="en-US" i="1" baseline="0" dirty="0" err="1"/>
              <a:t>aan</a:t>
            </a:r>
            <a:r>
              <a:rPr lang="en-US" i="1" baseline="0" dirty="0"/>
              <a:t> te </a:t>
            </a:r>
            <a:r>
              <a:rPr lang="en-US" i="1" baseline="0" dirty="0" err="1"/>
              <a:t>passen</a:t>
            </a:r>
            <a:r>
              <a:rPr lang="en-US" i="1" baseline="0" dirty="0"/>
              <a:t> </a:t>
            </a:r>
            <a:r>
              <a:rPr lang="en-US" i="1" baseline="0" dirty="0" err="1"/>
              <a:t>aan</a:t>
            </a:r>
            <a:r>
              <a:rPr lang="en-US" i="1" baseline="0" dirty="0"/>
              <a:t> </a:t>
            </a:r>
            <a:r>
              <a:rPr lang="en-US" i="1" baseline="0" dirty="0" err="1"/>
              <a:t>actualiteit</a:t>
            </a:r>
            <a:r>
              <a:rPr lang="en-US" i="1" baseline="0" dirty="0"/>
              <a:t>, </a:t>
            </a:r>
            <a:r>
              <a:rPr lang="en-US" i="1" baseline="0" dirty="0" err="1"/>
              <a:t>publiek</a:t>
            </a:r>
            <a:r>
              <a:rPr lang="en-US" i="1" baseline="0" dirty="0"/>
              <a:t>/</a:t>
            </a:r>
            <a:r>
              <a:rPr lang="en-US" i="1" baseline="0" dirty="0" err="1"/>
              <a:t>gelegenheid</a:t>
            </a:r>
            <a:r>
              <a:rPr lang="en-US" baseline="0" dirty="0"/>
              <a:t>)</a:t>
            </a:r>
          </a:p>
          <a:p>
            <a:r>
              <a:rPr lang="en-US" baseline="0" dirty="0" err="1"/>
              <a:t>Ons</a:t>
            </a:r>
            <a:r>
              <a:rPr lang="en-US" baseline="0" dirty="0"/>
              <a:t>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en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n-lt"/>
                <a:ea typeface="+mn-ea"/>
                <a:cs typeface="+mn-cs"/>
              </a:rPr>
              <a:t>bestudeert wereldwijd talen, culturen en samenlevingen. Onze</a:t>
            </a:r>
            <a:r>
              <a:rPr lang="nl-NL" sz="1200" b="0" i="0" kern="1200" baseline="0" dirty="0">
                <a:solidFill>
                  <a:schemeClr val="tx1"/>
                </a:solidFill>
                <a:effectLst/>
                <a:latin typeface="+mn-lt"/>
                <a:ea typeface="+mn-ea"/>
                <a:cs typeface="+mn-cs"/>
              </a:rPr>
              <a:t> archeologen gaan terug in de tijd, onze terrorismedeskundigen onderzoeken een actueel probleem.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7</a:t>
            </a:fld>
            <a:endParaRPr lang="nl-NL">
              <a:solidFill>
                <a:prstClr val="black"/>
              </a:solidFill>
            </a:endParaRPr>
          </a:p>
        </p:txBody>
      </p:sp>
    </p:spTree>
    <p:extLst>
      <p:ext uri="{BB962C8B-B14F-4D97-AF65-F5344CB8AC3E}">
        <p14:creationId xmlns:p14="http://schemas.microsoft.com/office/powerpoint/2010/main" val="4011050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Ons</a:t>
            </a:r>
            <a:r>
              <a:rPr lang="en-US" dirty="0"/>
              <a:t> </a:t>
            </a:r>
            <a:r>
              <a:rPr lang="en-US" dirty="0" err="1"/>
              <a:t>onderzoek</a:t>
            </a:r>
            <a:r>
              <a:rPr lang="en-US" dirty="0"/>
              <a:t>,</a:t>
            </a:r>
            <a:r>
              <a:rPr lang="en-US" baseline="0" dirty="0"/>
              <a:t> in 30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err="1"/>
              <a:t>Enkele</a:t>
            </a:r>
            <a:r>
              <a:rPr lang="en-US" baseline="0" dirty="0"/>
              <a:t> </a:t>
            </a:r>
            <a:r>
              <a:rPr lang="en-US" baseline="0" dirty="0" err="1"/>
              <a:t>voorbeelden</a:t>
            </a:r>
            <a:r>
              <a:rPr lang="en-US" baseline="0" dirty="0"/>
              <a:t> ter </a:t>
            </a:r>
            <a:r>
              <a:rPr lang="en-US" baseline="0" dirty="0" err="1"/>
              <a:t>illustratie</a:t>
            </a:r>
            <a:r>
              <a:rPr lang="en-US" baseline="0" dirty="0"/>
              <a:t>: (</a:t>
            </a:r>
            <a:r>
              <a:rPr lang="en-US" i="1" baseline="0" dirty="0" err="1"/>
              <a:t>aan</a:t>
            </a:r>
            <a:r>
              <a:rPr lang="en-US" i="1" baseline="0" dirty="0"/>
              <a:t> te </a:t>
            </a:r>
            <a:r>
              <a:rPr lang="en-US" i="1" baseline="0" dirty="0" err="1"/>
              <a:t>passen</a:t>
            </a:r>
            <a:r>
              <a:rPr lang="en-US" i="1" baseline="0" dirty="0"/>
              <a:t> </a:t>
            </a:r>
            <a:r>
              <a:rPr lang="en-US" i="1" baseline="0" dirty="0" err="1"/>
              <a:t>aan</a:t>
            </a:r>
            <a:r>
              <a:rPr lang="en-US" i="1" baseline="0" dirty="0"/>
              <a:t> </a:t>
            </a:r>
            <a:r>
              <a:rPr lang="en-US" i="1" baseline="0" dirty="0" err="1"/>
              <a:t>actualiteit</a:t>
            </a:r>
            <a:r>
              <a:rPr lang="en-US" i="1" baseline="0" dirty="0"/>
              <a:t>, </a:t>
            </a:r>
            <a:r>
              <a:rPr lang="en-US" i="1" baseline="0" dirty="0" err="1"/>
              <a:t>publiek</a:t>
            </a:r>
            <a:r>
              <a:rPr lang="en-US" i="1" baseline="0" dirty="0"/>
              <a:t>/</a:t>
            </a:r>
            <a:r>
              <a:rPr lang="en-US" i="1" baseline="0" dirty="0" err="1"/>
              <a:t>gelegenheid</a:t>
            </a:r>
            <a:r>
              <a:rPr lang="en-US" baseline="0" dirty="0"/>
              <a:t>)</a:t>
            </a:r>
          </a:p>
          <a:p>
            <a:r>
              <a:rPr lang="en-US" baseline="0" dirty="0" err="1"/>
              <a:t>Ons</a:t>
            </a:r>
            <a:r>
              <a:rPr lang="en-US" baseline="0" dirty="0"/>
              <a:t>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en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n-lt"/>
                <a:ea typeface="+mn-ea"/>
                <a:cs typeface="+mn-cs"/>
              </a:rPr>
              <a:t>bestudeert wereldwijd talen, culturen en samenlevingen. Onze</a:t>
            </a:r>
            <a:r>
              <a:rPr lang="nl-NL" sz="1200" b="0" i="0" kern="1200" baseline="0" dirty="0">
                <a:solidFill>
                  <a:schemeClr val="tx1"/>
                </a:solidFill>
                <a:effectLst/>
                <a:latin typeface="+mn-lt"/>
                <a:ea typeface="+mn-ea"/>
                <a:cs typeface="+mn-cs"/>
              </a:rPr>
              <a:t> archeologen gaan terug in de tijd, onze terrorismedeskundigen onderzoeken een actueel probleem.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414330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GB" noProof="0" dirty="0"/>
              <a:t>Internationalisation: our teaching fosters</a:t>
            </a:r>
            <a:r>
              <a:rPr lang="en-GB" baseline="0" noProof="0" dirty="0"/>
              <a:t> international knowledge, global awareness and intercultural skills. We encourage our students to study abroad and provide an international learning environment, with international students and lecturers. (</a:t>
            </a:r>
            <a:r>
              <a:rPr lang="en-GB" i="1" baseline="0" noProof="0" dirty="0"/>
              <a:t>https://www.universiteitleiden.nl/en/about-us/profile/internationalisation</a:t>
            </a:r>
            <a:r>
              <a:rPr lang="en-GB" baseline="0" noProof="0" dirty="0"/>
              <a:t>) </a:t>
            </a:r>
          </a:p>
          <a:p>
            <a:pPr marL="171450" indent="-171450">
              <a:buFontTx/>
              <a:buChar char="-"/>
            </a:pPr>
            <a:r>
              <a:rPr lang="en-GB" noProof="0" dirty="0"/>
              <a:t>Our teaching</a:t>
            </a:r>
            <a:r>
              <a:rPr lang="en-GB" baseline="0" noProof="0" dirty="0"/>
              <a:t> is closely integrated with our research. We are increasing and improving our range of programmes. </a:t>
            </a:r>
          </a:p>
          <a:p>
            <a:pPr marL="171450" indent="-171450">
              <a:buFontTx/>
              <a:buChar char="-"/>
            </a:pPr>
            <a:r>
              <a:rPr lang="en-GB" baseline="0" noProof="0" dirty="0"/>
              <a:t>We offer small-scale teaching, which means giving attention to the individual student. Innovation within our teaching is very important. We offer innovative forms of teaching, such as research-driven learning, and use technological innovations, such as blended learning. (</a:t>
            </a:r>
            <a:r>
              <a:rPr lang="en-GB" i="1" baseline="0" noProof="0" dirty="0"/>
              <a:t>https://www.universiteitleiden.nl/en/education/about-our-education</a:t>
            </a:r>
            <a:r>
              <a:rPr lang="en-US" i="0" baseline="0" dirty="0"/>
              <a:t>)</a:t>
            </a:r>
            <a:endParaRPr lang="en-US" i="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9</a:t>
            </a:fld>
            <a:endParaRPr lang="nl-NL"/>
          </a:p>
        </p:txBody>
      </p:sp>
    </p:spTree>
    <p:extLst>
      <p:ext uri="{BB962C8B-B14F-4D97-AF65-F5344CB8AC3E}">
        <p14:creationId xmlns:p14="http://schemas.microsoft.com/office/powerpoint/2010/main" val="2277218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 dia">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0" y="-1"/>
            <a:ext cx="12198349" cy="4521941"/>
          </a:xfrm>
          <a:solidFill>
            <a:schemeClr val="accent1"/>
          </a:solidFill>
        </p:spPr>
        <p:txBody>
          <a:bodyPr>
            <a:normAutofit/>
          </a:bodyPr>
          <a:lstStyle>
            <a:lvl1pPr marL="0" indent="0">
              <a:buNone/>
              <a:defRPr sz="100">
                <a:solidFill>
                  <a:schemeClr val="bg2"/>
                </a:solidFill>
              </a:defRPr>
            </a:lvl1pPr>
          </a:lstStyle>
          <a:p>
            <a:pPr lvl="0"/>
            <a:r>
              <a:rPr lang="nl-NL" dirty="0"/>
              <a:t>..</a:t>
            </a:r>
          </a:p>
        </p:txBody>
      </p:sp>
      <p:sp>
        <p:nvSpPr>
          <p:cNvPr id="6" name="Tijdelijke aanduiding voor tekst 5"/>
          <p:cNvSpPr>
            <a:spLocks noGrp="1"/>
          </p:cNvSpPr>
          <p:nvPr>
            <p:ph type="body" sz="quarter" idx="12" hasCustomPrompt="1"/>
          </p:nvPr>
        </p:nvSpPr>
        <p:spPr>
          <a:xfrm>
            <a:off x="1" y="1"/>
            <a:ext cx="12198350" cy="3719335"/>
          </a:xfrm>
          <a:solidFill>
            <a:schemeClr val="bg2"/>
          </a:solidFill>
        </p:spPr>
        <p:txBody>
          <a:bodyPr>
            <a:normAutofit/>
          </a:bodyPr>
          <a:lstStyle>
            <a:lvl1pPr marL="0" indent="0">
              <a:buNone/>
              <a:defRPr sz="100">
                <a:solidFill>
                  <a:schemeClr val="bg2"/>
                </a:solidFill>
              </a:defRPr>
            </a:lvl1pPr>
          </a:lstStyle>
          <a:p>
            <a:pPr lvl="0"/>
            <a:r>
              <a:rPr lang="nl-NL" dirty="0"/>
              <a:t>..</a:t>
            </a:r>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a:t>Titel van de presentatie</a:t>
            </a:r>
          </a:p>
        </p:txBody>
      </p:sp>
      <p:sp>
        <p:nvSpPr>
          <p:cNvPr id="20" name="Tijdelijke aanduiding voor tekst 19"/>
          <p:cNvSpPr>
            <a:spLocks noGrp="1"/>
          </p:cNvSpPr>
          <p:nvPr>
            <p:ph type="body" sz="quarter" idx="14" hasCustomPrompt="1"/>
          </p:nvPr>
        </p:nvSpPr>
        <p:spPr>
          <a:xfrm>
            <a:off x="1511300" y="3934610"/>
            <a:ext cx="5828311" cy="393700"/>
          </a:xfrm>
        </p:spPr>
        <p:txBody>
          <a:bodyPr anchor="ctr">
            <a:normAutofit/>
          </a:bodyPr>
          <a:lstStyle>
            <a:lvl1pPr marL="0" indent="0">
              <a:buNone/>
              <a:defRPr sz="2400">
                <a:solidFill>
                  <a:schemeClr val="bg1"/>
                </a:solidFill>
              </a:defRPr>
            </a:lvl1pPr>
          </a:lstStyle>
          <a:p>
            <a:pPr lvl="0"/>
            <a:r>
              <a:rPr lang="nl-NL" dirty="0"/>
              <a:t>Subtitel presentatie</a:t>
            </a:r>
          </a:p>
        </p:txBody>
      </p:sp>
      <p:pic>
        <p:nvPicPr>
          <p:cNvPr id="21" name="Picture 71" descr="Logo-UniversiteitLeiden-CMYK_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286" y="4926605"/>
            <a:ext cx="2673350" cy="11334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datum 3"/>
          <p:cNvSpPr>
            <a:spLocks noGrp="1"/>
          </p:cNvSpPr>
          <p:nvPr>
            <p:ph type="dt" sz="half" idx="2"/>
          </p:nvPr>
        </p:nvSpPr>
        <p:spPr>
          <a:xfrm>
            <a:off x="7467327" y="3934684"/>
            <a:ext cx="4326359" cy="394127"/>
          </a:xfrm>
          <a:prstGeom prst="rect">
            <a:avLst/>
          </a:prstGeom>
        </p:spPr>
        <p:txBody>
          <a:bodyPr vert="horz" lIns="0" tIns="0" rIns="0" bIns="0" rtlCol="0" anchor="ctr"/>
          <a:lstStyle>
            <a:lvl1pPr algn="r">
              <a:defRPr sz="2400">
                <a:solidFill>
                  <a:schemeClr val="bg1"/>
                </a:solidFill>
              </a:defRPr>
            </a:lvl1pPr>
          </a:lstStyle>
          <a:p>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2000" y="6543376"/>
            <a:ext cx="2846250" cy="270000"/>
          </a:xfrm>
          <a:prstGeom prst="rect">
            <a:avLst/>
          </a:prstGeom>
        </p:spPr>
      </p:pic>
    </p:spTree>
    <p:extLst>
      <p:ext uri="{BB962C8B-B14F-4D97-AF65-F5344CB8AC3E}">
        <p14:creationId xmlns:p14="http://schemas.microsoft.com/office/powerpoint/2010/main" val="10363797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1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amp; Beeld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5593346"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341" y="0"/>
            <a:ext cx="2998800"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6" name="Tijdelijke aanduiding voor afbeelding 13"/>
          <p:cNvSpPr>
            <a:spLocks noGrp="1"/>
          </p:cNvSpPr>
          <p:nvPr>
            <p:ph type="pic" sz="quarter" idx="14" hasCustomPrompt="1"/>
          </p:nvPr>
        </p:nvSpPr>
        <p:spPr>
          <a:xfrm>
            <a:off x="9207151" y="0"/>
            <a:ext cx="2998800"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414698225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afiek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xfrm>
            <a:off x="0" y="1252836"/>
            <a:ext cx="12198350" cy="560516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grafiek in te voegen</a:t>
            </a:r>
          </a:p>
        </p:txBody>
      </p:sp>
    </p:spTree>
    <p:extLst>
      <p:ext uri="{BB962C8B-B14F-4D97-AF65-F5344CB8AC3E}">
        <p14:creationId xmlns:p14="http://schemas.microsoft.com/office/powerpoint/2010/main" val="2702950967"/>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video in te voegen</a:t>
            </a:r>
          </a:p>
        </p:txBody>
      </p:sp>
    </p:spTree>
    <p:extLst>
      <p:ext uri="{BB962C8B-B14F-4D97-AF65-F5344CB8AC3E}">
        <p14:creationId xmlns:p14="http://schemas.microsoft.com/office/powerpoint/2010/main" val="2653170741"/>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3" name="Tijdelijke aanduiding voor afbeelding 13"/>
          <p:cNvSpPr>
            <a:spLocks noGrp="1"/>
          </p:cNvSpPr>
          <p:nvPr>
            <p:ph type="pic" sz="quarter" idx="13" hasCustomPrompt="1"/>
          </p:nvPr>
        </p:nvSpPr>
        <p:spPr>
          <a:xfrm>
            <a:off x="0" y="0"/>
            <a:ext cx="60984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4" name="Tijdelijke aanduiding voor afbeelding 13"/>
          <p:cNvSpPr>
            <a:spLocks noGrp="1"/>
          </p:cNvSpPr>
          <p:nvPr>
            <p:ph type="pic" sz="quarter" idx="14" hasCustomPrompt="1"/>
          </p:nvPr>
        </p:nvSpPr>
        <p:spPr>
          <a:xfrm>
            <a:off x="6099950" y="0"/>
            <a:ext cx="60984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5" name="Tijdelijke aanduiding voor afbeelding 13"/>
          <p:cNvSpPr>
            <a:spLocks noGrp="1"/>
          </p:cNvSpPr>
          <p:nvPr>
            <p:ph type="pic" sz="quarter" idx="15" hasCustomPrompt="1"/>
          </p:nvPr>
        </p:nvSpPr>
        <p:spPr>
          <a:xfrm>
            <a:off x="0" y="3430800"/>
            <a:ext cx="60984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6" name="Tijdelijke aanduiding voor afbeelding 13"/>
          <p:cNvSpPr>
            <a:spLocks noGrp="1"/>
          </p:cNvSpPr>
          <p:nvPr>
            <p:ph type="pic" sz="quarter" idx="16" hasCustomPrompt="1"/>
          </p:nvPr>
        </p:nvSpPr>
        <p:spPr>
          <a:xfrm>
            <a:off x="6099950" y="3430800"/>
            <a:ext cx="60984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1481654379"/>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Aangepaste indeling">
    <p:spTree>
      <p:nvGrpSpPr>
        <p:cNvPr id="1" name=""/>
        <p:cNvGrpSpPr/>
        <p:nvPr/>
      </p:nvGrpSpPr>
      <p:grpSpPr>
        <a:xfrm>
          <a:off x="0" y="0"/>
          <a:ext cx="0" cy="0"/>
          <a:chOff x="0" y="0"/>
          <a:chExt cx="0" cy="0"/>
        </a:xfrm>
      </p:grpSpPr>
      <p:sp>
        <p:nvSpPr>
          <p:cNvPr id="3" name="Tijdelijke aanduiding voor afbeelding 13"/>
          <p:cNvSpPr>
            <a:spLocks noGrp="1"/>
          </p:cNvSpPr>
          <p:nvPr>
            <p:ph type="pic" sz="quarter" idx="13" hasCustomPrompt="1"/>
          </p:nvPr>
        </p:nvSpPr>
        <p:spPr>
          <a:xfrm>
            <a:off x="1" y="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4" name="Tijdelijke aanduiding voor afbeelding 13"/>
          <p:cNvSpPr>
            <a:spLocks noGrp="1"/>
          </p:cNvSpPr>
          <p:nvPr>
            <p:ph type="pic" sz="quarter" idx="14" hasCustomPrompt="1"/>
          </p:nvPr>
        </p:nvSpPr>
        <p:spPr>
          <a:xfrm>
            <a:off x="-5026" y="2286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5" name="Tijdelijke aanduiding voor afbeelding 13"/>
          <p:cNvSpPr>
            <a:spLocks noGrp="1"/>
          </p:cNvSpPr>
          <p:nvPr>
            <p:ph type="pic" sz="quarter" idx="15" hasCustomPrompt="1"/>
          </p:nvPr>
        </p:nvSpPr>
        <p:spPr>
          <a:xfrm>
            <a:off x="1" y="4572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6" name="Tijdelijke aanduiding voor afbeelding 13"/>
          <p:cNvSpPr>
            <a:spLocks noGrp="1"/>
          </p:cNvSpPr>
          <p:nvPr>
            <p:ph type="pic" sz="quarter" idx="16" hasCustomPrompt="1"/>
          </p:nvPr>
        </p:nvSpPr>
        <p:spPr>
          <a:xfrm>
            <a:off x="4069427" y="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7" name="Tijdelijke aanduiding voor afbeelding 13"/>
          <p:cNvSpPr>
            <a:spLocks noGrp="1"/>
          </p:cNvSpPr>
          <p:nvPr>
            <p:ph type="pic" sz="quarter" idx="17" hasCustomPrompt="1"/>
          </p:nvPr>
        </p:nvSpPr>
        <p:spPr>
          <a:xfrm>
            <a:off x="4064400" y="2286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8" name="Tijdelijke aanduiding voor afbeelding 13"/>
          <p:cNvSpPr>
            <a:spLocks noGrp="1"/>
          </p:cNvSpPr>
          <p:nvPr>
            <p:ph type="pic" sz="quarter" idx="18" hasCustomPrompt="1"/>
          </p:nvPr>
        </p:nvSpPr>
        <p:spPr>
          <a:xfrm>
            <a:off x="4069427" y="4572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9" name="Tijdelijke aanduiding voor afbeelding 13"/>
          <p:cNvSpPr>
            <a:spLocks noGrp="1"/>
          </p:cNvSpPr>
          <p:nvPr>
            <p:ph type="pic" sz="quarter" idx="19" hasCustomPrompt="1"/>
          </p:nvPr>
        </p:nvSpPr>
        <p:spPr>
          <a:xfrm>
            <a:off x="8133951" y="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0" name="Tijdelijke aanduiding voor afbeelding 13"/>
          <p:cNvSpPr>
            <a:spLocks noGrp="1"/>
          </p:cNvSpPr>
          <p:nvPr>
            <p:ph type="pic" sz="quarter" idx="20" hasCustomPrompt="1"/>
          </p:nvPr>
        </p:nvSpPr>
        <p:spPr>
          <a:xfrm>
            <a:off x="8128924" y="2286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1" name="Tijdelijke aanduiding voor afbeelding 13"/>
          <p:cNvSpPr>
            <a:spLocks noGrp="1"/>
          </p:cNvSpPr>
          <p:nvPr>
            <p:ph type="pic" sz="quarter" idx="21" hasCustomPrompt="1"/>
          </p:nvPr>
        </p:nvSpPr>
        <p:spPr>
          <a:xfrm>
            <a:off x="8133951" y="4572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55528137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afbeelding 13"/>
          <p:cNvSpPr>
            <a:spLocks noGrp="1"/>
          </p:cNvSpPr>
          <p:nvPr>
            <p:ph type="pic" sz="quarter" idx="13" hasCustomPrompt="1"/>
          </p:nvPr>
        </p:nvSpPr>
        <p:spPr>
          <a:xfrm>
            <a:off x="0" y="0"/>
            <a:ext cx="12198350"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745446576"/>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1"/>
            <a:ext cx="12198350" cy="4521939"/>
          </a:xfrm>
          <a:solidFill>
            <a:schemeClr val="bg2"/>
          </a:solidFill>
        </p:spPr>
        <p:txBody>
          <a:bodyPr>
            <a:normAutofit/>
          </a:bodyPr>
          <a:lstStyle>
            <a:lvl1pPr marL="0" indent="0">
              <a:buNone/>
              <a:defRPr sz="100">
                <a:solidFill>
                  <a:schemeClr val="bg2"/>
                </a:solidFill>
              </a:defRPr>
            </a:lvl1pPr>
          </a:lstStyle>
          <a:p>
            <a:pPr lvl="0"/>
            <a:r>
              <a:rPr lang="nl-NL" dirty="0"/>
              <a:t>..</a:t>
            </a:r>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a:t>Titel afsluiting</a:t>
            </a:r>
          </a:p>
        </p:txBody>
      </p:sp>
      <p:pic>
        <p:nvPicPr>
          <p:cNvPr id="21" name="Picture 71" descr="Logo-UniversiteitLeiden-CMYK_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286" y="4926605"/>
            <a:ext cx="26733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2000" y="6543376"/>
            <a:ext cx="2846250" cy="270000"/>
          </a:xfrm>
          <a:prstGeom prst="rect">
            <a:avLst/>
          </a:prstGeom>
        </p:spPr>
      </p:pic>
    </p:spTree>
    <p:extLst>
      <p:ext uri="{BB962C8B-B14F-4D97-AF65-F5344CB8AC3E}">
        <p14:creationId xmlns:p14="http://schemas.microsoft.com/office/powerpoint/2010/main" val="12396288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5"/>
            <a:ext cx="10369550" cy="1470025"/>
          </a:xfrm>
        </p:spPr>
        <p:txBody>
          <a:bodyPr/>
          <a:lstStyle/>
          <a:p>
            <a:r>
              <a:rPr lang="nl-NL"/>
              <a:t>Klik om de stijl te bewerken</a:t>
            </a:r>
          </a:p>
        </p:txBody>
      </p:sp>
      <p:sp>
        <p:nvSpPr>
          <p:cNvPr id="3" name="Ondertitel 2"/>
          <p:cNvSpPr>
            <a:spLocks noGrp="1"/>
          </p:cNvSpPr>
          <p:nvPr>
            <p:ph type="subTitle" idx="1"/>
          </p:nvPr>
        </p:nvSpPr>
        <p:spPr>
          <a:xfrm>
            <a:off x="1830388" y="3886200"/>
            <a:ext cx="853757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0F37A87-26C9-422C-9CA4-057D6ADEEAC8}" type="datetimeFigureOut">
              <a:rPr lang="nl-NL" smtClean="0"/>
              <a:t>5-1-2021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3271630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0F37A87-26C9-422C-9CA4-057D6ADEEAC8}" type="datetimeFigureOut">
              <a:rPr lang="nl-NL" smtClean="0"/>
              <a:t>5-1-2021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2186347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613" y="4406900"/>
            <a:ext cx="10367962"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613" y="2906713"/>
            <a:ext cx="103679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0F37A87-26C9-422C-9CA4-057D6ADEEAC8}" type="datetimeFigureOut">
              <a:rPr lang="nl-NL" smtClean="0"/>
              <a:t>5-1-2021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121783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6846638"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3" y="1252836"/>
            <a:ext cx="6846640" cy="4795836"/>
          </a:xfrm>
          <a:noFill/>
        </p:spPr>
        <p:txBody>
          <a:bodyPr vert="horz" wrap="none" lIns="0" tIns="0" rIns="0" bIns="0"/>
          <a:lstStyle>
            <a:lvl1pPr marL="361950" indent="-361950">
              <a:spcBef>
                <a:spcPts val="800"/>
              </a:spcBef>
              <a:spcAft>
                <a:spcPts val="800"/>
              </a:spcAft>
              <a:buClr>
                <a:schemeClr val="bg2"/>
              </a:buClr>
              <a:buFont typeface="+mj-lt"/>
              <a:buAutoNum type="arabicPeriod"/>
              <a:defRPr sz="2400">
                <a:solidFill>
                  <a:schemeClr val="bg2"/>
                </a:solidFill>
              </a:defRPr>
            </a:lvl1pPr>
            <a:lvl2pPr marL="542925" indent="-180975">
              <a:buClr>
                <a:schemeClr val="bg2"/>
              </a:buClr>
              <a:buFont typeface="Arial" panose="020B0604020202020204" pitchFamily="34" charset="0"/>
              <a:buChar char="•"/>
              <a:defRPr>
                <a:solidFill>
                  <a:schemeClr val="bg2"/>
                </a:solidFill>
              </a:defRPr>
            </a:lvl2pPr>
            <a:lvl3pPr>
              <a:defRPr>
                <a:solidFill>
                  <a:schemeClr val="bg2"/>
                </a:solidFill>
              </a:defRPr>
            </a:lvl3pPr>
            <a:lvl4pPr>
              <a:defRPr>
                <a:solidFill>
                  <a:schemeClr val="bg2"/>
                </a:solidFill>
              </a:defRPr>
            </a:lvl4pPr>
            <a:lvl5pPr>
              <a:defRPr baseline="0">
                <a:solidFill>
                  <a:srgbClr val="AD8B1D"/>
                </a:solidFill>
              </a:defRPr>
            </a:lvl5pPr>
            <a:lvl6pPr marL="361950" indent="-361950">
              <a:spcBef>
                <a:spcPts val="800"/>
              </a:spcBef>
              <a:spcAft>
                <a:spcPts val="800"/>
              </a:spcAft>
              <a:buClr>
                <a:schemeClr val="bg2"/>
              </a:buClr>
              <a:buFont typeface="+mj-lt"/>
              <a:buAutoNum type="arabicPeriod"/>
              <a:tabLst/>
              <a:defRPr sz="2400">
                <a:solidFill>
                  <a:schemeClr val="bg2"/>
                </a:solidFill>
              </a:defRPr>
            </a:lvl6pPr>
            <a:lvl7pPr marL="542925" indent="-180975">
              <a:buClr>
                <a:schemeClr val="bg2"/>
              </a:buClr>
              <a:buFont typeface="Arial" panose="020B0604020202020204" pitchFamily="34" charset="0"/>
              <a:buChar char="•"/>
              <a:defRPr>
                <a:solidFill>
                  <a:schemeClr val="bg2"/>
                </a:solidFill>
              </a:defRPr>
            </a:lvl7pPr>
            <a:lvl8pPr>
              <a:defRPr>
                <a:solidFill>
                  <a:schemeClr val="bg2"/>
                </a:solidFill>
              </a:defRPr>
            </a:lvl8pPr>
            <a:lvl9pPr>
              <a:defRPr>
                <a:solidFill>
                  <a:schemeClr val="bg2"/>
                </a:solidFill>
              </a:defRPr>
            </a:lvl9pPr>
          </a:lstStyle>
          <a:p>
            <a:pPr lvl="0"/>
            <a:r>
              <a:rPr lang="nl-NL" dirty="0"/>
              <a:t>Opsomming</a:t>
            </a:r>
          </a:p>
          <a:p>
            <a:pPr lvl="1"/>
            <a:r>
              <a:rPr lang="nl-NL" dirty="0" err="1"/>
              <a:t>Bullet</a:t>
            </a:r>
            <a:endParaRPr lang="nl-NL" dirty="0"/>
          </a:p>
          <a:p>
            <a:pPr lvl="2"/>
            <a:r>
              <a:rPr lang="nl-NL" dirty="0"/>
              <a:t>Leestekst</a:t>
            </a:r>
          </a:p>
          <a:p>
            <a:pPr lvl="3"/>
            <a:r>
              <a:rPr lang="nl-NL" dirty="0"/>
              <a:t>Kopje wit</a:t>
            </a:r>
          </a:p>
          <a:p>
            <a:pPr lvl="4"/>
            <a:r>
              <a:rPr lang="nl-NL" dirty="0"/>
              <a:t>Kopje geel</a:t>
            </a:r>
          </a:p>
          <a:p>
            <a:pPr lvl="5"/>
            <a:r>
              <a:rPr lang="nl-NL" dirty="0"/>
              <a:t>Opsomming</a:t>
            </a:r>
          </a:p>
          <a:p>
            <a:pPr lvl="6"/>
            <a:r>
              <a:rPr lang="nl-NL" dirty="0" err="1"/>
              <a:t>Bullet</a:t>
            </a:r>
            <a:endParaRPr lang="nl-NL" dirty="0"/>
          </a:p>
          <a:p>
            <a:pPr lvl="7"/>
            <a:r>
              <a:rPr lang="nl-NL" sz="1800" dirty="0"/>
              <a:t>Leestekst</a:t>
            </a:r>
          </a:p>
          <a:p>
            <a:pPr lvl="8"/>
            <a:r>
              <a:rPr lang="nl-NL" dirty="0"/>
              <a:t>Kopje wit</a:t>
            </a:r>
          </a:p>
        </p:txBody>
      </p:sp>
      <p:sp>
        <p:nvSpPr>
          <p:cNvPr id="7" name="Tijdelijke aanduiding voor afbeelding 13"/>
          <p:cNvSpPr>
            <a:spLocks noGrp="1"/>
          </p:cNvSpPr>
          <p:nvPr>
            <p:ph type="pic" sz="quarter" idx="13" hasCustomPrompt="1"/>
          </p:nvPr>
        </p:nvSpPr>
        <p:spPr>
          <a:xfrm>
            <a:off x="7453634" y="-1"/>
            <a:ext cx="4744716" cy="685800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grpSp>
        <p:nvGrpSpPr>
          <p:cNvPr id="8" name="Grid" hidden="1"/>
          <p:cNvGrpSpPr/>
          <p:nvPr/>
        </p:nvGrpSpPr>
        <p:grpSpPr>
          <a:xfrm>
            <a:off x="0" y="0"/>
            <a:ext cx="12198353"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54426134"/>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5375"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0F37A87-26C9-422C-9CA4-057D6ADEEAC8}" type="datetimeFigureOut">
              <a:rPr lang="nl-NL" smtClean="0"/>
              <a:t>5-1-2021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399845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6013" y="1535113"/>
            <a:ext cx="5392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6013" y="2174875"/>
            <a:ext cx="5392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0F37A87-26C9-422C-9CA4-057D6ADEEAC8}" type="datetimeFigureOut">
              <a:rPr lang="nl-NL" smtClean="0"/>
              <a:t>5-1-2021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3717333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0F37A87-26C9-422C-9CA4-057D6ADEEAC8}" type="datetimeFigureOut">
              <a:rPr lang="nl-NL" smtClean="0"/>
              <a:t>5-1-2021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60255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0F37A87-26C9-422C-9CA4-057D6ADEEAC8}" type="datetimeFigureOut">
              <a:rPr lang="nl-NL" smtClean="0"/>
              <a:t>5-1-2021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1606827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4013200"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8850" y="273050"/>
            <a:ext cx="68199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0F37A87-26C9-422C-9CA4-057D6ADEEAC8}" type="datetimeFigureOut">
              <a:rPr lang="nl-NL" smtClean="0"/>
              <a:t>5-1-2021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2517743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90775" y="4800600"/>
            <a:ext cx="7319963"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90775" y="612775"/>
            <a:ext cx="731996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90775" y="5367338"/>
            <a:ext cx="731996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0F37A87-26C9-422C-9CA4-057D6ADEEAC8}" type="datetimeFigureOut">
              <a:rPr lang="nl-NL" smtClean="0"/>
              <a:t>5-1-2021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3428916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0F37A87-26C9-422C-9CA4-057D6ADEEAC8}" type="datetimeFigureOut">
              <a:rPr lang="nl-NL" smtClean="0"/>
              <a:t>5-1-2021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3477059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43963" y="274638"/>
            <a:ext cx="2744787"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8"/>
            <a:ext cx="8081963"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0F37A87-26C9-422C-9CA4-057D6ADEEAC8}" type="datetimeFigureOut">
              <a:rPr lang="nl-NL" smtClean="0"/>
              <a:t>5-1-2021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0A3131-EAF5-469F-9A22-28833344EF16}" type="slidenum">
              <a:rPr lang="nl-NL" smtClean="0"/>
              <a:t>‹nr.›</a:t>
            </a:fld>
            <a:endParaRPr lang="nl-NL"/>
          </a:p>
        </p:txBody>
      </p:sp>
    </p:spTree>
    <p:extLst>
      <p:ext uri="{BB962C8B-B14F-4D97-AF65-F5344CB8AC3E}">
        <p14:creationId xmlns:p14="http://schemas.microsoft.com/office/powerpoint/2010/main" val="6583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spTree>
    <p:extLst>
      <p:ext uri="{BB962C8B-B14F-4D97-AF65-F5344CB8AC3E}">
        <p14:creationId xmlns:p14="http://schemas.microsoft.com/office/powerpoint/2010/main" val="3592596851"/>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kst &amp; Beeld 75%/25%">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7926760"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7926761"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p:nvGrpSpPr>
        <p:grpSpPr>
          <a:xfrm>
            <a:off x="0" y="0"/>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8533754" y="0"/>
            <a:ext cx="3664597"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3590302820"/>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5592912"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5" y="0"/>
            <a:ext cx="5997575" cy="6858003"/>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3682767422"/>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3528392"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3534273"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141267" y="0"/>
            <a:ext cx="8057083" cy="6858003"/>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413231762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0" y="1252538"/>
            <a:ext cx="12198350" cy="5605462"/>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39292582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 beeld met tekstvak 01">
    <p:spTree>
      <p:nvGrpSpPr>
        <p:cNvPr id="1" name=""/>
        <p:cNvGrpSpPr/>
        <p:nvPr/>
      </p:nvGrpSpPr>
      <p:grpSpPr>
        <a:xfrm>
          <a:off x="0" y="0"/>
          <a:ext cx="0" cy="0"/>
          <a:chOff x="0" y="0"/>
          <a:chExt cx="0" cy="0"/>
        </a:xfrm>
      </p:grpSpPr>
      <p:sp>
        <p:nvSpPr>
          <p:cNvPr id="3" name="Tijdelijke aanduiding voor afbeelding 13"/>
          <p:cNvSpPr>
            <a:spLocks noGrp="1"/>
          </p:cNvSpPr>
          <p:nvPr>
            <p:ph type="pic" sz="quarter" idx="13" hasCustomPrompt="1"/>
          </p:nvPr>
        </p:nvSpPr>
        <p:spPr>
          <a:xfrm>
            <a:off x="-1" y="0"/>
            <a:ext cx="12198350"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2" name="Titel 1"/>
          <p:cNvSpPr>
            <a:spLocks noGrp="1"/>
          </p:cNvSpPr>
          <p:nvPr>
            <p:ph type="title"/>
          </p:nvPr>
        </p:nvSpPr>
        <p:spPr>
          <a:xfrm>
            <a:off x="6099174" y="404664"/>
            <a:ext cx="5694511" cy="1222820"/>
          </a:xfrm>
        </p:spPr>
        <p:txBody>
          <a:bodyPr/>
          <a:lstStyle>
            <a:lvl1pPr marL="360000" fontAlgn="t">
              <a:defRPr/>
            </a:lvl1pPr>
          </a:lstStyle>
          <a:p>
            <a:r>
              <a:rPr lang="nl-NL" dirty="0"/>
              <a:t>Titelstijl van model bewerken</a:t>
            </a:r>
          </a:p>
        </p:txBody>
      </p:sp>
      <p:sp>
        <p:nvSpPr>
          <p:cNvPr id="5" name="Tijdelijke aanduiding voor verticale tekst 2"/>
          <p:cNvSpPr>
            <a:spLocks noGrp="1"/>
          </p:cNvSpPr>
          <p:nvPr>
            <p:ph type="body" orient="vert" idx="1" hasCustomPrompt="1"/>
          </p:nvPr>
        </p:nvSpPr>
        <p:spPr>
          <a:xfrm>
            <a:off x="6099174" y="1844824"/>
            <a:ext cx="5406481" cy="4795836"/>
          </a:xfrm>
        </p:spPr>
        <p:txBody>
          <a:bodyPr vert="horz"/>
          <a:lstStyle>
            <a:lvl1pPr marL="360000">
              <a:defRPr/>
            </a:lvl1pPr>
            <a:lvl2pPr marL="360000">
              <a:defRPr/>
            </a:lvl2pPr>
            <a:lvl3pPr marL="360000">
              <a:defRPr/>
            </a:lvl3pPr>
            <a:lvl4pPr marL="360000">
              <a:defRPr/>
            </a:lvl4pPr>
            <a:lvl5pPr marL="360000">
              <a:defRPr/>
            </a:lvl5pPr>
            <a:lvl6pPr marL="360000">
              <a:defRPr/>
            </a:lvl6pPr>
            <a:lvl7pPr marL="360000">
              <a:defRPr/>
            </a:lvl7pPr>
            <a:lvl8pPr marL="360000">
              <a:defRPr/>
            </a:lvl8pPr>
            <a:lvl9pPr marL="360000">
              <a:defRPr/>
            </a:lvl9pPr>
          </a:lstStyle>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spTree>
    <p:extLst>
      <p:ext uri="{BB962C8B-B14F-4D97-AF65-F5344CB8AC3E}">
        <p14:creationId xmlns:p14="http://schemas.microsoft.com/office/powerpoint/2010/main" val="1795639040"/>
      </p:ext>
    </p:extLst>
  </p:cSld>
  <p:clrMapOvr>
    <a:masterClrMapping/>
  </p:clrMapOvr>
  <p:transition spd="med">
    <p:pull/>
  </p:transition>
  <p:extLst>
    <p:ext uri="{DCECCB84-F9BA-43D5-87BE-67443E8EF086}">
      <p15:sldGuideLst xmlns:p15="http://schemas.microsoft.com/office/powerpoint/2012/main">
        <p15:guide id="1" orient="horz" pos="255">
          <p15:clr>
            <a:srgbClr val="FBAE40"/>
          </p15:clr>
        </p15:guide>
        <p15:guide id="2" pos="259">
          <p15:clr>
            <a:srgbClr val="FBAE40"/>
          </p15:clr>
        </p15:guide>
        <p15:guide id="3" pos="3842">
          <p15:clr>
            <a:srgbClr val="FBAE40"/>
          </p15:clr>
        </p15:guide>
        <p15:guide id="4" pos="7425">
          <p15:clr>
            <a:srgbClr val="FBAE40"/>
          </p15:clr>
        </p15:guide>
        <p15:guide id="5" orient="horz" pos="2160">
          <p15:clr>
            <a:srgbClr val="FBAE40"/>
          </p15:clr>
        </p15:guide>
        <p15:guide id="6" orient="horz" pos="406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amp; Beeld 4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5592911"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p:nvGrpSpPr>
        <p:grpSpPr>
          <a:xfrm>
            <a:off x="-2" y="-1"/>
            <a:ext cx="12218777"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6" y="0"/>
            <a:ext cx="29988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20" name="Tijdelijke aanduiding voor afbeelding 13"/>
          <p:cNvSpPr>
            <a:spLocks noGrp="1"/>
          </p:cNvSpPr>
          <p:nvPr>
            <p:ph type="pic" sz="quarter" idx="14" hasCustomPrompt="1"/>
          </p:nvPr>
        </p:nvSpPr>
        <p:spPr>
          <a:xfrm>
            <a:off x="9199349" y="0"/>
            <a:ext cx="29988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22" name="Tijdelijke aanduiding voor afbeelding 13"/>
          <p:cNvSpPr>
            <a:spLocks noGrp="1"/>
          </p:cNvSpPr>
          <p:nvPr>
            <p:ph type="pic" sz="quarter" idx="15" hasCustomPrompt="1"/>
          </p:nvPr>
        </p:nvSpPr>
        <p:spPr>
          <a:xfrm>
            <a:off x="6200776" y="3435179"/>
            <a:ext cx="29988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23" name="Tijdelijke aanduiding voor afbeelding 13"/>
          <p:cNvSpPr>
            <a:spLocks noGrp="1"/>
          </p:cNvSpPr>
          <p:nvPr>
            <p:ph type="pic" sz="quarter" idx="16" hasCustomPrompt="1"/>
          </p:nvPr>
        </p:nvSpPr>
        <p:spPr>
          <a:xfrm>
            <a:off x="9199349" y="3435179"/>
            <a:ext cx="29988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367317344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2" y="404664"/>
            <a:ext cx="11389024" cy="432048"/>
          </a:xfrm>
          <a:prstGeom prst="rect">
            <a:avLst/>
          </a:prstGeom>
        </p:spPr>
        <p:txBody>
          <a:bodyPr vert="horz" lIns="0" tIns="0" rIns="0" bIns="0" rtlCol="0" anchor="ctr">
            <a:noAutofit/>
          </a:bodyPr>
          <a:lstStyle/>
          <a:p>
            <a:r>
              <a:rPr lang="nl-NL" dirty="0"/>
              <a:t>Titel</a:t>
            </a:r>
          </a:p>
        </p:txBody>
      </p:sp>
      <p:sp>
        <p:nvSpPr>
          <p:cNvPr id="3" name="Tijdelijke aanduiding voor tekst 2"/>
          <p:cNvSpPr>
            <a:spLocks noGrp="1"/>
          </p:cNvSpPr>
          <p:nvPr>
            <p:ph type="body" idx="1"/>
          </p:nvPr>
        </p:nvSpPr>
        <p:spPr>
          <a:xfrm>
            <a:off x="404662" y="1252836"/>
            <a:ext cx="11389023" cy="4795836"/>
          </a:xfrm>
          <a:prstGeom prst="rect">
            <a:avLst/>
          </a:prstGeom>
        </p:spPr>
        <p:txBody>
          <a:bodyPr vert="horz" lIns="0" tIns="0" rIns="0" bIns="0" rtlCol="0">
            <a:normAutofit/>
          </a:body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goud</a:t>
            </a:r>
          </a:p>
        </p:txBody>
      </p:sp>
      <p:grpSp>
        <p:nvGrpSpPr>
          <p:cNvPr id="11" name="Grid" hidden="1"/>
          <p:cNvGrpSpPr/>
          <p:nvPr/>
        </p:nvGrpSpPr>
        <p:grpSpPr>
          <a:xfrm>
            <a:off x="-2" y="-1"/>
            <a:ext cx="12198353" cy="6858003"/>
            <a:chOff x="-2" y="-1"/>
            <a:chExt cx="12198353" cy="6858003"/>
          </a:xfrm>
        </p:grpSpPr>
        <p:sp>
          <p:nvSpPr>
            <p:cNvPr id="7" name="Rechthoek 6"/>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8" name="Rechthoek 7"/>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9" name="Rechthoek 8"/>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74" r:id="rId8"/>
    <p:sldLayoutId id="2147483662" r:id="rId9"/>
    <p:sldLayoutId id="2147483663" r:id="rId10"/>
    <p:sldLayoutId id="2147483667" r:id="rId11"/>
    <p:sldLayoutId id="2147483668" r:id="rId12"/>
    <p:sldLayoutId id="2147483675" r:id="rId13"/>
    <p:sldLayoutId id="2147483677" r:id="rId14"/>
    <p:sldLayoutId id="2147483676" r:id="rId15"/>
    <p:sldLayoutId id="2147483670" r:id="rId16"/>
  </p:sldLayoutIdLst>
  <p:transition spd="med">
    <p:pull/>
  </p:transition>
  <p:hf sldNum="0" hdr="0" ftr="0"/>
  <p:txStyles>
    <p:titleStyle>
      <a:lvl1pPr algn="l" defTabSz="914400" rtl="0" eaLnBrk="1" latinLnBrk="0" hangingPunct="1">
        <a:spcBef>
          <a:spcPct val="0"/>
        </a:spcBef>
        <a:buNone/>
        <a:defRPr sz="4000" b="1" i="0" kern="1200" baseline="0">
          <a:solidFill>
            <a:schemeClr val="bg2"/>
          </a:solidFill>
          <a:latin typeface="+mj-lt"/>
          <a:ea typeface="+mj-ea"/>
          <a:cs typeface="+mj-cs"/>
        </a:defRPr>
      </a:lvl1pPr>
    </p:titleStyle>
    <p:bodyStyle>
      <a:lvl1pPr marL="180975" indent="-180975" algn="l" defTabSz="914400" rtl="0" eaLnBrk="1" latinLnBrk="0" hangingPunct="1">
        <a:lnSpc>
          <a:spcPct val="90000"/>
        </a:lnSpc>
        <a:spcBef>
          <a:spcPts val="600"/>
        </a:spcBef>
        <a:spcAft>
          <a:spcPts val="600"/>
        </a:spcAft>
        <a:buClr>
          <a:schemeClr val="bg2"/>
        </a:buClr>
        <a:buSzPct val="100000"/>
        <a:buFont typeface="Arial" charset="0"/>
        <a:buChar char="•"/>
        <a:defRPr sz="2400" b="0" i="0" kern="1200" baseline="0">
          <a:solidFill>
            <a:schemeClr val="bg2"/>
          </a:solidFill>
          <a:latin typeface="+mn-lt"/>
          <a:ea typeface="+mn-ea"/>
          <a:cs typeface="+mn-cs"/>
        </a:defRPr>
      </a:lvl1pPr>
      <a:lvl2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2000" b="0" i="0" kern="1200" baseline="0">
          <a:solidFill>
            <a:schemeClr val="bg2"/>
          </a:solidFill>
          <a:latin typeface="+mn-lt"/>
          <a:ea typeface="+mn-ea"/>
          <a:cs typeface="+mn-cs"/>
        </a:defRPr>
      </a:lvl2pPr>
      <a:lvl3pPr marL="0" indent="0" algn="l" defTabSz="914400" rtl="0" eaLnBrk="1" latinLnBrk="0" hangingPunct="1">
        <a:lnSpc>
          <a:spcPct val="90000"/>
        </a:lnSpc>
        <a:spcBef>
          <a:spcPts val="600"/>
        </a:spcBef>
        <a:spcAft>
          <a:spcPts val="600"/>
        </a:spcAft>
        <a:buFont typeface="Arial" panose="020B0604020202020204" pitchFamily="34" charset="0"/>
        <a:buNone/>
        <a:defRPr sz="2400" b="0" i="0" kern="1200" baseline="0">
          <a:solidFill>
            <a:schemeClr val="bg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600" b="1" kern="1200" baseline="0">
          <a:solidFill>
            <a:schemeClr val="bg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600" b="1" kern="1200" baseline="0">
          <a:solidFill>
            <a:srgbClr val="AD8B1D"/>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6pPr>
      <a:lvl7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bg2"/>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bg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915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0"/>
            <a:ext cx="1097915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0"/>
            <a:ext cx="28463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37A87-26C9-422C-9CA4-057D6ADEEAC8}" type="datetimeFigureOut">
              <a:rPr lang="nl-NL" smtClean="0"/>
              <a:t>5-1-2021</a:t>
            </a:fld>
            <a:endParaRPr lang="nl-NL"/>
          </a:p>
        </p:txBody>
      </p:sp>
      <p:sp>
        <p:nvSpPr>
          <p:cNvPr id="5" name="Tijdelijke aanduiding voor voettekst 4"/>
          <p:cNvSpPr>
            <a:spLocks noGrp="1"/>
          </p:cNvSpPr>
          <p:nvPr>
            <p:ph type="ftr" sz="quarter" idx="3"/>
          </p:nvPr>
        </p:nvSpPr>
        <p:spPr>
          <a:xfrm>
            <a:off x="4167188" y="6356350"/>
            <a:ext cx="3863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42363" y="6356350"/>
            <a:ext cx="28463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A3131-EAF5-469F-9A22-28833344EF16}" type="slidenum">
              <a:rPr lang="nl-NL" smtClean="0"/>
              <a:t>‹nr.›</a:t>
            </a:fld>
            <a:endParaRPr lang="nl-NL"/>
          </a:p>
        </p:txBody>
      </p:sp>
    </p:spTree>
    <p:extLst>
      <p:ext uri="{BB962C8B-B14F-4D97-AF65-F5344CB8AC3E}">
        <p14:creationId xmlns:p14="http://schemas.microsoft.com/office/powerpoint/2010/main" val="38128354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3.jpeg"/><Relationship Id="rId7"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5.tiff"/><Relationship Id="rId11" Type="http://schemas.openxmlformats.org/officeDocument/2006/relationships/image" Target="../media/image30.jpg"/><Relationship Id="rId5" Type="http://schemas.openxmlformats.org/officeDocument/2006/relationships/image" Target="../media/image24.tiff"/><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28.tiff"/></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40.jp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6.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50.jp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www.kasparov.com/timeline-event/deep-blue/"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www.kasparov.com/timeline-event/deep-blue/"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p:cNvSpPr>
            <a:spLocks noGrp="1"/>
          </p:cNvSpPr>
          <p:nvPr>
            <p:ph type="body" sz="quarter" idx="13"/>
          </p:nvPr>
        </p:nvSpPr>
        <p:spPr>
          <a:xfrm>
            <a:off x="-30698" y="167675"/>
            <a:ext cx="12250553" cy="4521941"/>
          </a:xfrm>
        </p:spPr>
        <p:txBody>
          <a:bodyPr/>
          <a:lstStyle/>
          <a:p>
            <a:endParaRPr lang="en-US" dirty="0"/>
          </a:p>
        </p:txBody>
      </p:sp>
      <p:sp>
        <p:nvSpPr>
          <p:cNvPr id="8" name="Tijdelijke aanduiding voor tekst 7"/>
          <p:cNvSpPr>
            <a:spLocks noGrp="1"/>
          </p:cNvSpPr>
          <p:nvPr>
            <p:ph type="body" sz="quarter" idx="12"/>
          </p:nvPr>
        </p:nvSpPr>
        <p:spPr>
          <a:xfrm>
            <a:off x="0" y="-198114"/>
            <a:ext cx="12250554" cy="3653344"/>
          </a:xfrm>
        </p:spPr>
        <p:txBody>
          <a:bodyPr/>
          <a:lstStyle/>
          <a:p>
            <a:endParaRPr lang="en-US" dirty="0"/>
          </a:p>
        </p:txBody>
      </p:sp>
      <p:sp>
        <p:nvSpPr>
          <p:cNvPr id="4" name="Titel 3"/>
          <p:cNvSpPr>
            <a:spLocks noGrp="1"/>
          </p:cNvSpPr>
          <p:nvPr>
            <p:ph type="title"/>
          </p:nvPr>
        </p:nvSpPr>
        <p:spPr>
          <a:xfrm>
            <a:off x="1494828" y="1052736"/>
            <a:ext cx="10298858" cy="1656184"/>
          </a:xfrm>
        </p:spPr>
        <p:txBody>
          <a:bodyPr/>
          <a:lstStyle/>
          <a:p>
            <a:r>
              <a:rPr lang="nl-NL" dirty="0"/>
              <a:t>Hoe AI Intuïtie verdringt </a:t>
            </a:r>
            <a:br>
              <a:rPr lang="nl-NL" dirty="0"/>
            </a:br>
            <a:endParaRPr lang="nl-NL" i="1" dirty="0"/>
          </a:p>
        </p:txBody>
      </p:sp>
      <p:sp>
        <p:nvSpPr>
          <p:cNvPr id="5" name="Tijdelijke aanduiding voor tekst 4"/>
          <p:cNvSpPr>
            <a:spLocks noGrp="1"/>
          </p:cNvSpPr>
          <p:nvPr>
            <p:ph type="body" sz="quarter" idx="14"/>
          </p:nvPr>
        </p:nvSpPr>
        <p:spPr>
          <a:xfrm>
            <a:off x="1511300" y="3861048"/>
            <a:ext cx="5828311" cy="393700"/>
          </a:xfrm>
        </p:spPr>
        <p:txBody>
          <a:bodyPr>
            <a:normAutofit/>
          </a:bodyPr>
          <a:lstStyle/>
          <a:p>
            <a:r>
              <a:rPr lang="en-US" dirty="0"/>
              <a:t>Jaap van den Herik	</a:t>
            </a:r>
            <a:endParaRPr lang="nl-NL" dirty="0"/>
          </a:p>
        </p:txBody>
      </p:sp>
      <p:sp>
        <p:nvSpPr>
          <p:cNvPr id="13" name="Tijdelijke aanduiding voor datum 12"/>
          <p:cNvSpPr>
            <a:spLocks noGrp="1"/>
          </p:cNvSpPr>
          <p:nvPr>
            <p:ph type="dt" sz="half" idx="2"/>
          </p:nvPr>
        </p:nvSpPr>
        <p:spPr>
          <a:xfrm>
            <a:off x="5965375" y="3861048"/>
            <a:ext cx="5828311" cy="394127"/>
          </a:xfrm>
        </p:spPr>
        <p:txBody>
          <a:bodyPr/>
          <a:lstStyle/>
          <a:p>
            <a:pPr algn="ctr"/>
            <a:r>
              <a:rPr lang="en-US" dirty="0"/>
              <a:t>11 </a:t>
            </a:r>
            <a:r>
              <a:rPr lang="en-US" dirty="0" err="1"/>
              <a:t>januari</a:t>
            </a:r>
            <a:r>
              <a:rPr lang="en-US" dirty="0"/>
              <a:t> 2021 | </a:t>
            </a:r>
            <a:r>
              <a:rPr lang="nl-NL" dirty="0"/>
              <a:t>20.00-21.30 uur</a:t>
            </a:r>
          </a:p>
          <a:p>
            <a:pPr algn="ctr"/>
            <a:r>
              <a:rPr lang="nl-NL" dirty="0" err="1"/>
              <a:t>Bataafsch</a:t>
            </a:r>
            <a:r>
              <a:rPr lang="nl-NL" dirty="0"/>
              <a:t> Genootschap der Proefondervindelijke  Wijsbegeerte</a:t>
            </a:r>
          </a:p>
        </p:txBody>
      </p:sp>
      <p:pic>
        <p:nvPicPr>
          <p:cNvPr id="3" name="Afbeelding 2" descr="Afbeelding met tekening, teken, voedsel&#10;&#10;Automatisch gegenereerde beschrijving">
            <a:extLst>
              <a:ext uri="{FF2B5EF4-FFF2-40B4-BE49-F238E27FC236}">
                <a16:creationId xmlns:a16="http://schemas.microsoft.com/office/drawing/2014/main" id="{057E2E41-7476-4BD5-B7A8-4F1D44214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370" y="4762018"/>
            <a:ext cx="1303092" cy="1837360"/>
          </a:xfrm>
          <a:prstGeom prst="rect">
            <a:avLst/>
          </a:prstGeom>
        </p:spPr>
      </p:pic>
      <p:pic>
        <p:nvPicPr>
          <p:cNvPr id="7" name="Afbeelding 6" descr="Afbeelding met teken&#10;&#10;Automatisch gegenereerde beschrijving">
            <a:extLst>
              <a:ext uri="{FF2B5EF4-FFF2-40B4-BE49-F238E27FC236}">
                <a16:creationId xmlns:a16="http://schemas.microsoft.com/office/drawing/2014/main" id="{9374EDCE-C191-4C79-8C1F-0D51167CF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191" y="4689616"/>
            <a:ext cx="1905000" cy="1905000"/>
          </a:xfrm>
          <a:prstGeom prst="rect">
            <a:avLst/>
          </a:prstGeom>
        </p:spPr>
      </p:pic>
      <p:sp>
        <p:nvSpPr>
          <p:cNvPr id="2" name="Tekstvak 1">
            <a:extLst>
              <a:ext uri="{FF2B5EF4-FFF2-40B4-BE49-F238E27FC236}">
                <a16:creationId xmlns:a16="http://schemas.microsoft.com/office/drawing/2014/main" id="{8DD1DD17-38CE-4965-8F9A-8A16A85CAFFE}"/>
              </a:ext>
            </a:extLst>
          </p:cNvPr>
          <p:cNvSpPr txBox="1"/>
          <p:nvPr/>
        </p:nvSpPr>
        <p:spPr>
          <a:xfrm>
            <a:off x="10098831" y="5108991"/>
            <a:ext cx="1905000" cy="1200329"/>
          </a:xfrm>
          <a:prstGeom prst="rect">
            <a:avLst/>
          </a:prstGeom>
          <a:noFill/>
        </p:spPr>
        <p:txBody>
          <a:bodyPr wrap="square" rtlCol="0">
            <a:spAutoFit/>
          </a:bodyPr>
          <a:lstStyle/>
          <a:p>
            <a:r>
              <a:rPr lang="nl-NL" sz="2400" dirty="0">
                <a:solidFill>
                  <a:srgbClr val="0C2577"/>
                </a:solidFill>
              </a:rPr>
              <a:t>Centre </a:t>
            </a:r>
            <a:r>
              <a:rPr lang="nl-NL" sz="2400" dirty="0" err="1">
                <a:solidFill>
                  <a:srgbClr val="0C2577"/>
                </a:solidFill>
              </a:rPr>
              <a:t>for</a:t>
            </a:r>
            <a:r>
              <a:rPr lang="nl-NL" sz="2400" dirty="0">
                <a:solidFill>
                  <a:srgbClr val="0C2577"/>
                </a:solidFill>
              </a:rPr>
              <a:t> Professional Learning</a:t>
            </a:r>
          </a:p>
        </p:txBody>
      </p:sp>
    </p:spTree>
    <p:extLst>
      <p:ext uri="{BB962C8B-B14F-4D97-AF65-F5344CB8AC3E}">
        <p14:creationId xmlns:p14="http://schemas.microsoft.com/office/powerpoint/2010/main" val="2977814846"/>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zitten&#10;&#10;Automatisch gegenereerde beschrijving">
            <a:extLst>
              <a:ext uri="{FF2B5EF4-FFF2-40B4-BE49-F238E27FC236}">
                <a16:creationId xmlns:a16="http://schemas.microsoft.com/office/drawing/2014/main" id="{D59E0B6E-83F0-4CBA-8C14-3BC60CDD81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12198350" cy="6858000"/>
            <a:chOff x="0" y="0"/>
            <a:chExt cx="12198350" cy="6858000"/>
          </a:xfrm>
        </p:grpSpPr>
        <p:sp>
          <p:nvSpPr>
            <p:cNvPr id="29" name="Rechthoek 28"/>
            <p:cNvSpPr/>
            <p:nvPr/>
          </p:nvSpPr>
          <p:spPr>
            <a:xfrm>
              <a:off x="0" y="0"/>
              <a:ext cx="12198350"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eperen 40"/>
            <p:cNvGrpSpPr/>
            <p:nvPr/>
          </p:nvGrpSpPr>
          <p:grpSpPr>
            <a:xfrm>
              <a:off x="410542" y="0"/>
              <a:ext cx="11787808" cy="6597352"/>
              <a:chOff x="410542" y="0"/>
              <a:chExt cx="11787808" cy="6597352"/>
            </a:xfrm>
          </p:grpSpPr>
          <p:sp>
            <p:nvSpPr>
              <p:cNvPr id="30" name="Rechthoek 29"/>
              <p:cNvSpPr/>
              <p:nvPr/>
            </p:nvSpPr>
            <p:spPr>
              <a:xfrm>
                <a:off x="411160" y="0"/>
                <a:ext cx="11787190" cy="641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p:cNvSpPr txBox="1"/>
              <p:nvPr/>
            </p:nvSpPr>
            <p:spPr>
              <a:xfrm>
                <a:off x="411159" y="327601"/>
                <a:ext cx="11374481" cy="6232475"/>
              </a:xfrm>
              <a:prstGeom prst="rect">
                <a:avLst/>
              </a:prstGeom>
              <a:noFill/>
            </p:spPr>
            <p:txBody>
              <a:bodyPr wrap="square" rtlCol="0">
                <a:spAutoFit/>
              </a:bodyPr>
              <a:lstStyle/>
              <a:p>
                <a:pPr marL="360000" indent="-180000"/>
                <a:r>
                  <a:rPr lang="nl-NL" sz="4000" b="1" dirty="0">
                    <a:solidFill>
                      <a:schemeClr val="bg2"/>
                    </a:solidFill>
                    <a:latin typeface="+mj-lt"/>
                  </a:rPr>
                  <a:t>Wiskunde: Het Begin van Faam</a:t>
                </a:r>
                <a:endParaRPr lang="en-GB" sz="2400" dirty="0">
                  <a:solidFill>
                    <a:schemeClr val="bg2"/>
                  </a:solidFill>
                  <a:ea typeface="Verdana" charset="0"/>
                  <a:cs typeface="Verdana" charset="0"/>
                </a:endParaRPr>
              </a:p>
              <a:p>
                <a:pPr marL="637200" indent="-457200">
                  <a:spcAft>
                    <a:spcPts val="400"/>
                  </a:spcAft>
                  <a:buClr>
                    <a:schemeClr val="accent1"/>
                  </a:buClr>
                  <a:buFont typeface="+mj-lt"/>
                  <a:buAutoNum type="arabicPeriod"/>
                </a:pPr>
                <a:endParaRPr lang="en-US" sz="2300" b="1" dirty="0">
                  <a:solidFill>
                    <a:schemeClr val="bg2"/>
                  </a:solidFill>
                  <a:ea typeface="Verdana" charset="0"/>
                  <a:cs typeface="Verdana" charset="0"/>
                </a:endParaRPr>
              </a:p>
              <a:p>
                <a:pPr marL="637200" indent="-457200">
                  <a:spcAft>
                    <a:spcPts val="400"/>
                  </a:spcAft>
                  <a:buClr>
                    <a:schemeClr val="accent1"/>
                  </a:buClr>
                  <a:buFont typeface="+mj-lt"/>
                  <a:buAutoNum type="arabicPeriod" startAt="2"/>
                </a:pPr>
                <a:r>
                  <a:rPr lang="en-US" sz="2300" b="1" dirty="0" err="1">
                    <a:solidFill>
                      <a:schemeClr val="bg2"/>
                    </a:solidFill>
                    <a:ea typeface="Verdana" charset="0"/>
                    <a:cs typeface="Verdana" charset="0"/>
                  </a:rPr>
                  <a:t>Poincaré</a:t>
                </a:r>
                <a:r>
                  <a:rPr lang="en-US" sz="2300" b="1" dirty="0">
                    <a:solidFill>
                      <a:schemeClr val="bg2"/>
                    </a:solidFill>
                    <a:ea typeface="Verdana" charset="0"/>
                    <a:cs typeface="Verdana" charset="0"/>
                  </a:rPr>
                  <a:t> (1913):</a:t>
                </a:r>
              </a:p>
              <a:p>
                <a:pPr marL="637200" indent="-457200">
                  <a:spcAft>
                    <a:spcPts val="400"/>
                  </a:spcAft>
                  <a:buClr>
                    <a:schemeClr val="accent1"/>
                  </a:buClr>
                  <a:buFont typeface="+mj-lt"/>
                  <a:buAutoNum type="arabicPeriod" startAt="2"/>
                </a:pPr>
                <a:endParaRPr lang="en-US" sz="1000" b="1" dirty="0">
                  <a:solidFill>
                    <a:schemeClr val="bg2"/>
                  </a:solidFill>
                  <a:ea typeface="Verdana" charset="0"/>
                  <a:cs typeface="Verdana" charset="0"/>
                </a:endParaRPr>
              </a:p>
              <a:p>
                <a:pPr marL="180000" algn="ctr">
                  <a:spcAft>
                    <a:spcPts val="400"/>
                  </a:spcAft>
                  <a:buClr>
                    <a:schemeClr val="accent1"/>
                  </a:buClr>
                </a:pPr>
                <a:r>
                  <a:rPr lang="en-US" i="1" dirty="0">
                    <a:solidFill>
                      <a:schemeClr val="bg2"/>
                    </a:solidFill>
                    <a:ea typeface="Verdana" charset="0"/>
                    <a:cs typeface="Verdana" charset="0"/>
                  </a:rPr>
                  <a:t>“We know that this feeling, this intuition of mathematical order, </a:t>
                </a:r>
                <a:br>
                  <a:rPr lang="en-US" i="1" dirty="0">
                    <a:solidFill>
                      <a:schemeClr val="bg2"/>
                    </a:solidFill>
                    <a:ea typeface="Verdana" charset="0"/>
                    <a:cs typeface="Verdana" charset="0"/>
                  </a:rPr>
                </a:br>
                <a:r>
                  <a:rPr lang="en-US" i="1" dirty="0">
                    <a:solidFill>
                      <a:schemeClr val="bg2"/>
                    </a:solidFill>
                    <a:ea typeface="Verdana" charset="0"/>
                    <a:cs typeface="Verdana" charset="0"/>
                  </a:rPr>
                  <a:t>that makes us divine hidden harmonies and relations, cannot be possessed by everyone.  </a:t>
                </a:r>
              </a:p>
              <a:p>
                <a:pPr marL="180000" algn="ctr">
                  <a:spcAft>
                    <a:spcPts val="400"/>
                  </a:spcAft>
                  <a:buClr>
                    <a:schemeClr val="accent1"/>
                  </a:buClr>
                </a:pPr>
                <a:r>
                  <a:rPr lang="en-US" b="1" i="1" dirty="0">
                    <a:solidFill>
                      <a:schemeClr val="bg2"/>
                    </a:solidFill>
                    <a:ea typeface="Verdana" charset="0"/>
                    <a:cs typeface="Verdana" charset="0"/>
                  </a:rPr>
                  <a:t>Some will not have either this delicate feeling so difficult to define, </a:t>
                </a:r>
                <a:br>
                  <a:rPr lang="en-US" i="1" dirty="0">
                    <a:solidFill>
                      <a:schemeClr val="bg2"/>
                    </a:solidFill>
                    <a:ea typeface="Verdana" charset="0"/>
                    <a:cs typeface="Verdana" charset="0"/>
                  </a:rPr>
                </a:br>
                <a:r>
                  <a:rPr lang="en-US" i="1" dirty="0">
                    <a:solidFill>
                      <a:schemeClr val="bg2"/>
                    </a:solidFill>
                    <a:ea typeface="Verdana" charset="0"/>
                    <a:cs typeface="Verdana" charset="0"/>
                  </a:rPr>
                  <a:t>or a strength of memory and attention beyond the ordinary, </a:t>
                </a:r>
                <a:br>
                  <a:rPr lang="en-US" i="1" dirty="0">
                    <a:solidFill>
                      <a:schemeClr val="bg2"/>
                    </a:solidFill>
                    <a:ea typeface="Verdana" charset="0"/>
                    <a:cs typeface="Verdana" charset="0"/>
                  </a:rPr>
                </a:br>
                <a:r>
                  <a:rPr lang="en-US" i="1" dirty="0">
                    <a:solidFill>
                      <a:schemeClr val="bg2"/>
                    </a:solidFill>
                    <a:ea typeface="Verdana" charset="0"/>
                    <a:cs typeface="Verdana" charset="0"/>
                  </a:rPr>
                  <a:t>and then they will be absolutely incapable of understanding higher mathematics. </a:t>
                </a:r>
                <a:br>
                  <a:rPr lang="en-US" i="1" dirty="0">
                    <a:solidFill>
                      <a:schemeClr val="bg2"/>
                    </a:solidFill>
                    <a:ea typeface="Verdana" charset="0"/>
                    <a:cs typeface="Verdana" charset="0"/>
                  </a:rPr>
                </a:br>
                <a:r>
                  <a:rPr lang="en-US" i="1" dirty="0">
                    <a:solidFill>
                      <a:schemeClr val="bg2"/>
                    </a:solidFill>
                    <a:ea typeface="Verdana" charset="0"/>
                    <a:cs typeface="Verdana" charset="0"/>
                  </a:rPr>
                  <a:t>Such are the majority. </a:t>
                </a:r>
              </a:p>
              <a:p>
                <a:pPr marL="180000" algn="ctr">
                  <a:spcAft>
                    <a:spcPts val="400"/>
                  </a:spcAft>
                  <a:buClr>
                    <a:schemeClr val="accent1"/>
                  </a:buClr>
                </a:pPr>
                <a:r>
                  <a:rPr lang="en-US" b="1" i="1" dirty="0">
                    <a:solidFill>
                      <a:schemeClr val="bg2"/>
                    </a:solidFill>
                    <a:ea typeface="Verdana" charset="0"/>
                    <a:cs typeface="Verdana" charset="0"/>
                  </a:rPr>
                  <a:t>Others will have the feeling only in a slight degree, </a:t>
                </a:r>
                <a:br>
                  <a:rPr lang="en-US" b="1" i="1" dirty="0">
                    <a:solidFill>
                      <a:schemeClr val="bg2"/>
                    </a:solidFill>
                    <a:ea typeface="Verdana" charset="0"/>
                    <a:cs typeface="Verdana" charset="0"/>
                  </a:rPr>
                </a:br>
                <a:r>
                  <a:rPr lang="en-US" i="1" dirty="0">
                    <a:solidFill>
                      <a:schemeClr val="bg2"/>
                    </a:solidFill>
                    <a:ea typeface="Verdana" charset="0"/>
                    <a:cs typeface="Verdana" charset="0"/>
                  </a:rPr>
                  <a:t>but they will be gifted with an uncommon memory and a great power of attention. </a:t>
                </a:r>
                <a:br>
                  <a:rPr lang="en-US" i="1" dirty="0">
                    <a:solidFill>
                      <a:schemeClr val="bg2"/>
                    </a:solidFill>
                    <a:ea typeface="Verdana" charset="0"/>
                    <a:cs typeface="Verdana" charset="0"/>
                  </a:rPr>
                </a:br>
                <a:r>
                  <a:rPr lang="en-US" i="1" dirty="0">
                    <a:solidFill>
                      <a:schemeClr val="bg2"/>
                    </a:solidFill>
                    <a:ea typeface="Verdana" charset="0"/>
                    <a:cs typeface="Verdana" charset="0"/>
                  </a:rPr>
                  <a:t>They will learn by heart the details one after another; </a:t>
                </a:r>
                <a:br>
                  <a:rPr lang="en-US" i="1" dirty="0">
                    <a:solidFill>
                      <a:schemeClr val="bg2"/>
                    </a:solidFill>
                    <a:ea typeface="Verdana" charset="0"/>
                    <a:cs typeface="Verdana" charset="0"/>
                  </a:rPr>
                </a:br>
                <a:r>
                  <a:rPr lang="en-US" i="1" dirty="0">
                    <a:solidFill>
                      <a:schemeClr val="bg2"/>
                    </a:solidFill>
                    <a:ea typeface="Verdana" charset="0"/>
                    <a:cs typeface="Verdana" charset="0"/>
                  </a:rPr>
                  <a:t>they can understand mathematics and sometimes make applications, </a:t>
                </a:r>
                <a:br>
                  <a:rPr lang="en-US" i="1" dirty="0">
                    <a:solidFill>
                      <a:schemeClr val="bg2"/>
                    </a:solidFill>
                    <a:ea typeface="Verdana" charset="0"/>
                    <a:cs typeface="Verdana" charset="0"/>
                  </a:rPr>
                </a:br>
                <a:r>
                  <a:rPr lang="en-US" i="1" dirty="0">
                    <a:solidFill>
                      <a:schemeClr val="bg2"/>
                    </a:solidFill>
                    <a:ea typeface="Verdana" charset="0"/>
                    <a:cs typeface="Verdana" charset="0"/>
                  </a:rPr>
                  <a:t>but they cannot create. </a:t>
                </a:r>
              </a:p>
              <a:p>
                <a:pPr marL="180000" algn="ctr">
                  <a:spcAft>
                    <a:spcPts val="400"/>
                  </a:spcAft>
                  <a:buClr>
                    <a:schemeClr val="accent1"/>
                  </a:buClr>
                </a:pPr>
                <a:r>
                  <a:rPr lang="en-US" b="1" i="1" dirty="0">
                    <a:solidFill>
                      <a:schemeClr val="bg2"/>
                    </a:solidFill>
                    <a:ea typeface="Verdana" charset="0"/>
                    <a:cs typeface="Verdana" charset="0"/>
                  </a:rPr>
                  <a:t>Others, finally, will possess in a less or greater degree the special intuition referred to, </a:t>
                </a:r>
                <a:br>
                  <a:rPr lang="en-US" b="1" i="1" dirty="0">
                    <a:solidFill>
                      <a:schemeClr val="bg2"/>
                    </a:solidFill>
                    <a:ea typeface="Verdana" charset="0"/>
                    <a:cs typeface="Verdana" charset="0"/>
                  </a:rPr>
                </a:br>
                <a:r>
                  <a:rPr lang="en-US" i="1" dirty="0">
                    <a:solidFill>
                      <a:schemeClr val="bg2"/>
                    </a:solidFill>
                    <a:ea typeface="Verdana" charset="0"/>
                    <a:cs typeface="Verdana" charset="0"/>
                  </a:rPr>
                  <a:t>and then not only can they understand mathematics even if their memory is nothing extraordinary, </a:t>
                </a:r>
                <a:br>
                  <a:rPr lang="en-US" i="1" dirty="0">
                    <a:solidFill>
                      <a:schemeClr val="bg2"/>
                    </a:solidFill>
                    <a:ea typeface="Verdana" charset="0"/>
                    <a:cs typeface="Verdana" charset="0"/>
                  </a:rPr>
                </a:br>
                <a:r>
                  <a:rPr lang="en-US" i="1" dirty="0">
                    <a:solidFill>
                      <a:schemeClr val="bg2"/>
                    </a:solidFill>
                    <a:ea typeface="Verdana" charset="0"/>
                    <a:cs typeface="Verdana" charset="0"/>
                  </a:rPr>
                  <a:t>but they may become creators and try to invent with more or less success </a:t>
                </a:r>
                <a:br>
                  <a:rPr lang="en-US" i="1" dirty="0">
                    <a:solidFill>
                      <a:schemeClr val="bg2"/>
                    </a:solidFill>
                    <a:ea typeface="Verdana" charset="0"/>
                    <a:cs typeface="Verdana" charset="0"/>
                  </a:rPr>
                </a:br>
                <a:r>
                  <a:rPr lang="en-US" i="1" dirty="0">
                    <a:solidFill>
                      <a:schemeClr val="bg2"/>
                    </a:solidFill>
                    <a:ea typeface="Verdana" charset="0"/>
                    <a:cs typeface="Verdana" charset="0"/>
                  </a:rPr>
                  <a:t>according as this intuition is more or less developed in them.” </a:t>
                </a:r>
              </a:p>
            </p:txBody>
          </p:sp>
          <p:sp>
            <p:nvSpPr>
              <p:cNvPr id="32" name="Rechthoek 31"/>
              <p:cNvSpPr/>
              <p:nvPr/>
            </p:nvSpPr>
            <p:spPr>
              <a:xfrm>
                <a:off x="410542" y="6417352"/>
                <a:ext cx="11787807"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11" name="Picture 2" descr="Henri Poincaré | French mathematician | Britannica">
            <a:extLst>
              <a:ext uri="{FF2B5EF4-FFF2-40B4-BE49-F238E27FC236}">
                <a16:creationId xmlns:a16="http://schemas.microsoft.com/office/drawing/2014/main" id="{DAD2C83A-2836-45FD-958F-C20C54AF39C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399" r="7587" b="-399"/>
          <a:stretch/>
        </p:blipFill>
        <p:spPr bwMode="auto">
          <a:xfrm>
            <a:off x="9843591" y="0"/>
            <a:ext cx="1647879" cy="185266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759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EF72E07-3635-496F-8F33-AE4126CA58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48" y="-1"/>
            <a:ext cx="12198350" cy="7723747"/>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8" y="0"/>
              <a:ext cx="5688015" cy="6561231"/>
              <a:chOff x="411158" y="0"/>
              <a:chExt cx="5688015" cy="6561231"/>
            </a:xfrm>
          </p:grpSpPr>
          <p:sp>
            <p:nvSpPr>
              <p:cNvPr id="30" name="Rechthoek 29"/>
              <p:cNvSpPr/>
              <p:nvPr/>
            </p:nvSpPr>
            <p:spPr>
              <a:xfrm>
                <a:off x="411160" y="0"/>
                <a:ext cx="5688013" cy="64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4078039"/>
              </a:xfrm>
              <a:prstGeom prst="rect">
                <a:avLst/>
              </a:prstGeom>
              <a:noFill/>
            </p:spPr>
            <p:txBody>
              <a:bodyPr wrap="square" rtlCol="0">
                <a:spAutoFit/>
              </a:bodyPr>
              <a:lstStyle/>
              <a:p>
                <a:pPr marL="360000" indent="-180000"/>
                <a:r>
                  <a:rPr lang="nl-NL" sz="3600" b="1" dirty="0">
                    <a:solidFill>
                      <a:srgbClr val="0C2577"/>
                    </a:solidFill>
                  </a:rPr>
                  <a:t>Intuïtie volgens Euwe</a:t>
                </a:r>
              </a:p>
              <a:p>
                <a:pPr marL="180000" lvl="0" algn="ctr">
                  <a:spcAft>
                    <a:spcPts val="400"/>
                  </a:spcAft>
                  <a:buClr>
                    <a:srgbClr val="B27F2A"/>
                  </a:buClr>
                </a:pPr>
                <a:endParaRPr lang="nl-NL" sz="2000" dirty="0">
                  <a:solidFill>
                    <a:schemeClr val="bg2"/>
                  </a:solidFill>
                </a:endParaRPr>
              </a:p>
              <a:p>
                <a:pPr marL="180000" lvl="0" algn="ctr">
                  <a:spcAft>
                    <a:spcPts val="400"/>
                  </a:spcAft>
                  <a:buClr>
                    <a:srgbClr val="B27F2A"/>
                  </a:buClr>
                </a:pPr>
                <a:r>
                  <a:rPr lang="nl-NL" sz="2000" b="1" dirty="0">
                    <a:solidFill>
                      <a:srgbClr val="B27F2A"/>
                    </a:solidFill>
                  </a:rPr>
                  <a:t>3. </a:t>
                </a:r>
                <a:r>
                  <a:rPr lang="nl-NL" sz="2000" b="1" dirty="0">
                    <a:solidFill>
                      <a:schemeClr val="bg2"/>
                    </a:solidFill>
                  </a:rPr>
                  <a:t>Euwe (1964):</a:t>
                </a:r>
              </a:p>
              <a:p>
                <a:pPr marL="180000" lvl="0" algn="ctr">
                  <a:spcAft>
                    <a:spcPts val="400"/>
                  </a:spcAft>
                  <a:buClr>
                    <a:srgbClr val="B27F2A"/>
                  </a:buClr>
                </a:pPr>
                <a:r>
                  <a:rPr lang="nl-NL" sz="2000" i="1" dirty="0">
                    <a:solidFill>
                      <a:schemeClr val="bg2"/>
                    </a:solidFill>
                  </a:rPr>
                  <a:t>“Het essentiële element van het betere schaak is tenslotte de ingeving. </a:t>
                </a:r>
              </a:p>
              <a:p>
                <a:pPr marL="180000" lvl="0" algn="ctr">
                  <a:spcAft>
                    <a:spcPts val="400"/>
                  </a:spcAft>
                  <a:buClr>
                    <a:srgbClr val="B27F2A"/>
                  </a:buClr>
                </a:pPr>
                <a:r>
                  <a:rPr lang="nl-NL" sz="2000" i="1" dirty="0">
                    <a:solidFill>
                      <a:schemeClr val="bg2"/>
                    </a:solidFill>
                  </a:rPr>
                  <a:t>De bekwaamheid van de schaker berust op een veelheid van factoren, </a:t>
                </a:r>
              </a:p>
              <a:p>
                <a:pPr marL="180000" lvl="0" algn="ctr">
                  <a:spcAft>
                    <a:spcPts val="400"/>
                  </a:spcAft>
                  <a:buClr>
                    <a:srgbClr val="B27F2A"/>
                  </a:buClr>
                </a:pPr>
                <a:r>
                  <a:rPr lang="nl-NL" sz="2000" i="1" dirty="0">
                    <a:solidFill>
                      <a:schemeClr val="bg2"/>
                    </a:solidFill>
                  </a:rPr>
                  <a:t>zoals parate kennis, geheugen, nauwkeurigheid, combinatievermogen,</a:t>
                </a:r>
              </a:p>
              <a:p>
                <a:pPr marL="180000" lvl="0" algn="ctr">
                  <a:spcAft>
                    <a:spcPts val="400"/>
                  </a:spcAft>
                  <a:buClr>
                    <a:srgbClr val="B27F2A"/>
                  </a:buClr>
                </a:pPr>
                <a:r>
                  <a:rPr lang="nl-NL" sz="2000" i="1" dirty="0">
                    <a:solidFill>
                      <a:schemeClr val="bg2"/>
                    </a:solidFill>
                  </a:rPr>
                  <a:t>maar vooral op geconsolideerde ervaring. </a:t>
                </a:r>
              </a:p>
              <a:p>
                <a:pPr marL="360000" indent="-180000">
                  <a:spcAft>
                    <a:spcPts val="400"/>
                  </a:spcAft>
                  <a:buClr>
                    <a:srgbClr val="B27F2A"/>
                  </a:buClr>
                  <a:buFont typeface="Arial" charset="0"/>
                  <a:buChar char="•"/>
                </a:pPr>
                <a:endParaRPr lang="nl-NL" sz="2300" dirty="0">
                  <a:solidFill>
                    <a:srgbClr val="0C2577"/>
                  </a:solidFill>
                  <a:ea typeface="Verdana" charset="0"/>
                  <a:cs typeface="Verdana" charset="0"/>
                </a:endParaRPr>
              </a:p>
            </p:txBody>
          </p:sp>
          <p:sp>
            <p:nvSpPr>
              <p:cNvPr id="32" name="Rechthoek 31"/>
              <p:cNvSpPr/>
              <p:nvPr/>
            </p:nvSpPr>
            <p:spPr>
              <a:xfrm>
                <a:off x="411158" y="6381231"/>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p:txBody>
          </p:sp>
        </p:grpSp>
      </p:grpSp>
      <p:pic>
        <p:nvPicPr>
          <p:cNvPr id="10" name="Picture 2" descr="Het museum: Max Euwe Centrum in Amsterdam | Nederlands Dagblad">
            <a:extLst>
              <a:ext uri="{FF2B5EF4-FFF2-40B4-BE49-F238E27FC236}">
                <a16:creationId xmlns:a16="http://schemas.microsoft.com/office/drawing/2014/main" id="{F04FAE1A-EAAE-4FFD-A53E-A56683D40C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23959"/>
          <a:stretch/>
        </p:blipFill>
        <p:spPr bwMode="auto">
          <a:xfrm>
            <a:off x="6107349" y="10"/>
            <a:ext cx="6091002" cy="6964823"/>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235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EF72E07-3635-496F-8F33-AE4126CA58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48" y="-1"/>
            <a:ext cx="12198350" cy="7723747"/>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8" y="0"/>
              <a:ext cx="5688015" cy="6601113"/>
              <a:chOff x="411158" y="0"/>
              <a:chExt cx="5688015" cy="6601113"/>
            </a:xfrm>
          </p:grpSpPr>
          <p:sp>
            <p:nvSpPr>
              <p:cNvPr id="30" name="Rechthoek 29"/>
              <p:cNvSpPr/>
              <p:nvPr/>
            </p:nvSpPr>
            <p:spPr>
              <a:xfrm>
                <a:off x="411160" y="0"/>
                <a:ext cx="5688013" cy="64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6273512"/>
              </a:xfrm>
              <a:prstGeom prst="rect">
                <a:avLst/>
              </a:prstGeom>
              <a:noFill/>
            </p:spPr>
            <p:txBody>
              <a:bodyPr wrap="square" rtlCol="0">
                <a:spAutoFit/>
              </a:bodyPr>
              <a:lstStyle/>
              <a:p>
                <a:pPr marL="360000" indent="-180000"/>
                <a:r>
                  <a:rPr lang="nl-NL" sz="3600" b="1" dirty="0">
                    <a:solidFill>
                      <a:srgbClr val="0C2577"/>
                    </a:solidFill>
                  </a:rPr>
                  <a:t>Intuïtie volgens </a:t>
                </a:r>
                <a:br>
                  <a:rPr lang="nl-NL" sz="3600" b="1" dirty="0">
                    <a:solidFill>
                      <a:srgbClr val="0C2577"/>
                    </a:solidFill>
                  </a:rPr>
                </a:br>
                <a:r>
                  <a:rPr lang="nl-NL" sz="3600" b="1" dirty="0">
                    <a:solidFill>
                      <a:srgbClr val="0C2577"/>
                    </a:solidFill>
                  </a:rPr>
                  <a:t>De Groot</a:t>
                </a:r>
              </a:p>
              <a:p>
                <a:pPr marL="180000" lvl="0" algn="ctr">
                  <a:spcAft>
                    <a:spcPts val="400"/>
                  </a:spcAft>
                  <a:buClr>
                    <a:srgbClr val="B27F2A"/>
                  </a:buClr>
                </a:pPr>
                <a:endParaRPr lang="nl-NL" sz="2000" dirty="0">
                  <a:solidFill>
                    <a:schemeClr val="bg2"/>
                  </a:solidFill>
                </a:endParaRPr>
              </a:p>
              <a:p>
                <a:pPr marL="180000" lvl="0" algn="ctr">
                  <a:spcAft>
                    <a:spcPts val="400"/>
                  </a:spcAft>
                  <a:buClr>
                    <a:srgbClr val="B27F2A"/>
                  </a:buClr>
                </a:pPr>
                <a:r>
                  <a:rPr lang="nl-NL" sz="2000" b="1" dirty="0">
                    <a:solidFill>
                      <a:srgbClr val="B27F2A"/>
                    </a:solidFill>
                  </a:rPr>
                  <a:t>4. </a:t>
                </a:r>
                <a:r>
                  <a:rPr lang="nl-NL" sz="2000" b="1" dirty="0">
                    <a:solidFill>
                      <a:schemeClr val="bg2"/>
                    </a:solidFill>
                  </a:rPr>
                  <a:t>De Groot: </a:t>
                </a:r>
              </a:p>
              <a:p>
                <a:pPr marL="180000" lvl="0" algn="ctr">
                  <a:spcAft>
                    <a:spcPts val="400"/>
                  </a:spcAft>
                  <a:buClr>
                    <a:srgbClr val="B27F2A"/>
                  </a:buClr>
                </a:pPr>
                <a:r>
                  <a:rPr lang="nl-NL" sz="2000" i="1" dirty="0">
                    <a:solidFill>
                      <a:schemeClr val="bg2"/>
                    </a:solidFill>
                  </a:rPr>
                  <a:t>“Intuïtie is het hebben van oordelen</a:t>
                </a:r>
              </a:p>
              <a:p>
                <a:pPr marL="180000" lvl="0" algn="ctr">
                  <a:spcAft>
                    <a:spcPts val="400"/>
                  </a:spcAft>
                  <a:buClr>
                    <a:srgbClr val="B27F2A"/>
                  </a:buClr>
                </a:pPr>
                <a:r>
                  <a:rPr lang="nl-NL" sz="2000" i="1" dirty="0">
                    <a:solidFill>
                      <a:schemeClr val="bg2"/>
                    </a:solidFill>
                  </a:rPr>
                  <a:t> (of het nemen van beslissingen) </a:t>
                </a:r>
              </a:p>
              <a:p>
                <a:pPr marL="180000" lvl="0" algn="ctr">
                  <a:spcAft>
                    <a:spcPts val="400"/>
                  </a:spcAft>
                  <a:buClr>
                    <a:srgbClr val="B27F2A"/>
                  </a:buClr>
                </a:pPr>
                <a:r>
                  <a:rPr lang="nl-NL" sz="2000" i="1" dirty="0">
                    <a:solidFill>
                      <a:schemeClr val="bg2"/>
                    </a:solidFill>
                  </a:rPr>
                  <a:t>op een manier die niet expliciet gemaakt </a:t>
                </a:r>
                <a:br>
                  <a:rPr lang="nl-NL" sz="2000" i="1" dirty="0">
                    <a:solidFill>
                      <a:schemeClr val="bg2"/>
                    </a:solidFill>
                  </a:rPr>
                </a:br>
                <a:r>
                  <a:rPr lang="nl-NL" sz="2000" i="1" dirty="0">
                    <a:solidFill>
                      <a:schemeClr val="bg2"/>
                    </a:solidFill>
                  </a:rPr>
                  <a:t>kan worden.” </a:t>
                </a:r>
              </a:p>
              <a:p>
                <a:pPr marL="180000" lvl="0" algn="ctr">
                  <a:spcAft>
                    <a:spcPts val="400"/>
                  </a:spcAft>
                  <a:buClr>
                    <a:srgbClr val="B27F2A"/>
                  </a:buClr>
                </a:pPr>
                <a:endParaRPr lang="nl-NL" sz="2000" i="1" dirty="0">
                  <a:solidFill>
                    <a:schemeClr val="bg2"/>
                  </a:solidFill>
                </a:endParaRPr>
              </a:p>
              <a:p>
                <a:pPr marL="180000" lvl="0">
                  <a:spcAft>
                    <a:spcPts val="400"/>
                  </a:spcAft>
                  <a:buClr>
                    <a:srgbClr val="B27F2A"/>
                  </a:buClr>
                </a:pPr>
                <a:r>
                  <a:rPr lang="nl-NL" sz="2000" b="1" dirty="0">
                    <a:solidFill>
                      <a:schemeClr val="bg2"/>
                    </a:solidFill>
                  </a:rPr>
                  <a:t>De Groot: </a:t>
                </a:r>
                <a:r>
                  <a:rPr lang="nl-NL" sz="2000" i="1" dirty="0">
                    <a:solidFill>
                      <a:schemeClr val="bg2"/>
                    </a:solidFill>
                  </a:rPr>
                  <a:t>Intuïtie is </a:t>
                </a:r>
                <a:r>
                  <a:rPr lang="nl-NL" sz="2000" i="1" u="sng" dirty="0">
                    <a:solidFill>
                      <a:schemeClr val="bg2"/>
                    </a:solidFill>
                  </a:rPr>
                  <a:t>niet irrationeel</a:t>
                </a:r>
                <a:r>
                  <a:rPr lang="nl-NL" sz="2000" i="1" dirty="0">
                    <a:solidFill>
                      <a:schemeClr val="bg2"/>
                    </a:solidFill>
                  </a:rPr>
                  <a:t>, maar ze is ook niet in programmavorm te implementeren, omdat een schaker intuïtie zelf niet kan expliciteren. </a:t>
                </a:r>
              </a:p>
              <a:p>
                <a:pPr marL="180000" lvl="0">
                  <a:spcAft>
                    <a:spcPts val="400"/>
                  </a:spcAft>
                  <a:buClr>
                    <a:srgbClr val="B27F2A"/>
                  </a:buClr>
                </a:pPr>
                <a:r>
                  <a:rPr lang="nl-NL" sz="2000" b="1" dirty="0">
                    <a:solidFill>
                      <a:schemeClr val="bg2"/>
                    </a:solidFill>
                  </a:rPr>
                  <a:t>De Groot: </a:t>
                </a:r>
                <a:r>
                  <a:rPr lang="nl-NL" sz="2000" i="1" dirty="0">
                    <a:solidFill>
                      <a:schemeClr val="bg2"/>
                    </a:solidFill>
                  </a:rPr>
                  <a:t>Intuïtie is </a:t>
                </a:r>
                <a:r>
                  <a:rPr lang="nl-NL" sz="2000" i="1" u="sng" dirty="0">
                    <a:solidFill>
                      <a:schemeClr val="bg2"/>
                    </a:solidFill>
                  </a:rPr>
                  <a:t>niet onfeilbaar</a:t>
                </a:r>
                <a:r>
                  <a:rPr lang="nl-NL" sz="2000" i="1" dirty="0">
                    <a:solidFill>
                      <a:schemeClr val="bg2"/>
                    </a:solidFill>
                  </a:rPr>
                  <a:t>, maar in het algemeen garandeert het een redelijke mate van correctheid.</a:t>
                </a:r>
              </a:p>
              <a:p>
                <a:pPr marL="360000" indent="-180000">
                  <a:spcAft>
                    <a:spcPts val="400"/>
                  </a:spcAft>
                  <a:buClr>
                    <a:srgbClr val="B27F2A"/>
                  </a:buClr>
                  <a:buFont typeface="Arial" charset="0"/>
                  <a:buChar char="•"/>
                </a:pPr>
                <a:endParaRPr lang="nl-NL" sz="2300" dirty="0">
                  <a:solidFill>
                    <a:srgbClr val="0C2577"/>
                  </a:solidFill>
                  <a:ea typeface="Verdana" charset="0"/>
                  <a:cs typeface="Verdana" charset="0"/>
                </a:endParaRPr>
              </a:p>
            </p:txBody>
          </p:sp>
          <p:sp>
            <p:nvSpPr>
              <p:cNvPr id="32" name="Rechthoek 31"/>
              <p:cNvSpPr/>
              <p:nvPr/>
            </p:nvSpPr>
            <p:spPr>
              <a:xfrm>
                <a:off x="411158" y="6381231"/>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p:txBody>
          </p:sp>
        </p:grpSp>
      </p:grpSp>
      <p:pic>
        <p:nvPicPr>
          <p:cNvPr id="12" name="Picture 2" descr="Cito-bedenker Adriaan de Groot zag het hele kind">
            <a:extLst>
              <a:ext uri="{FF2B5EF4-FFF2-40B4-BE49-F238E27FC236}">
                <a16:creationId xmlns:a16="http://schemas.microsoft.com/office/drawing/2014/main" id="{24B2BB34-4B01-4631-BC69-91CDE6F642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0" r="27390" b="-1"/>
          <a:stretch/>
        </p:blipFill>
        <p:spPr bwMode="auto">
          <a:xfrm>
            <a:off x="6050883" y="10"/>
            <a:ext cx="6147468" cy="7029390"/>
          </a:xfrm>
          <a:prstGeom prst="rect">
            <a:avLst/>
          </a:prstGeom>
          <a:solidFill>
            <a:srgbClr val="FFFFFF"/>
          </a:solidFill>
        </p:spPr>
      </p:pic>
    </p:spTree>
    <p:extLst>
      <p:ext uri="{BB962C8B-B14F-4D97-AF65-F5344CB8AC3E}">
        <p14:creationId xmlns:p14="http://schemas.microsoft.com/office/powerpoint/2010/main" val="24375272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EF72E07-3635-496F-8F33-AE4126CA58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48" y="-1"/>
            <a:ext cx="12198350" cy="7723747"/>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8" y="0"/>
              <a:ext cx="5688015" cy="6561231"/>
              <a:chOff x="411158" y="0"/>
              <a:chExt cx="5688015" cy="6561231"/>
            </a:xfrm>
          </p:grpSpPr>
          <p:sp>
            <p:nvSpPr>
              <p:cNvPr id="30" name="Rechthoek 29"/>
              <p:cNvSpPr/>
              <p:nvPr/>
            </p:nvSpPr>
            <p:spPr>
              <a:xfrm>
                <a:off x="411160" y="0"/>
                <a:ext cx="5688013" cy="64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4175502"/>
              </a:xfrm>
              <a:prstGeom prst="rect">
                <a:avLst/>
              </a:prstGeom>
              <a:noFill/>
            </p:spPr>
            <p:txBody>
              <a:bodyPr wrap="square" rtlCol="0">
                <a:spAutoFit/>
              </a:bodyPr>
              <a:lstStyle/>
              <a:p>
                <a:pPr marL="360000" indent="-180000"/>
                <a:r>
                  <a:rPr lang="nl-NL" sz="3600" b="1" dirty="0">
                    <a:solidFill>
                      <a:srgbClr val="0C2577"/>
                    </a:solidFill>
                  </a:rPr>
                  <a:t>Intuïtie volgens </a:t>
                </a:r>
                <a:br>
                  <a:rPr lang="nl-NL" sz="3600" b="1" dirty="0">
                    <a:solidFill>
                      <a:srgbClr val="0C2577"/>
                    </a:solidFill>
                  </a:rPr>
                </a:br>
                <a:r>
                  <a:rPr lang="nl-NL" sz="3600" b="1" dirty="0">
                    <a:solidFill>
                      <a:srgbClr val="0C2577"/>
                    </a:solidFill>
                  </a:rPr>
                  <a:t>De Groot (vervolg)</a:t>
                </a:r>
              </a:p>
              <a:p>
                <a:pPr marL="180000" lvl="0" algn="ctr">
                  <a:spcAft>
                    <a:spcPts val="400"/>
                  </a:spcAft>
                  <a:buClr>
                    <a:srgbClr val="B27F2A"/>
                  </a:buClr>
                </a:pPr>
                <a:endParaRPr lang="nl-NL" sz="2000" dirty="0">
                  <a:solidFill>
                    <a:schemeClr val="bg2"/>
                  </a:solidFill>
                </a:endParaRPr>
              </a:p>
              <a:p>
                <a:pPr marL="180000" lvl="0">
                  <a:spcAft>
                    <a:spcPts val="400"/>
                  </a:spcAft>
                  <a:buClr>
                    <a:srgbClr val="B27F2A"/>
                  </a:buClr>
                </a:pPr>
                <a:r>
                  <a:rPr lang="nl-NL" sz="2000" b="1" dirty="0">
                    <a:solidFill>
                      <a:schemeClr val="bg2"/>
                    </a:solidFill>
                  </a:rPr>
                  <a:t> </a:t>
                </a:r>
                <a:endParaRPr lang="nl-NL" sz="2000" i="1" dirty="0">
                  <a:solidFill>
                    <a:schemeClr val="bg2"/>
                  </a:solidFill>
                </a:endParaRPr>
              </a:p>
              <a:p>
                <a:pPr marL="637200" lvl="0" indent="-457200">
                  <a:spcAft>
                    <a:spcPts val="400"/>
                  </a:spcAft>
                  <a:buClr>
                    <a:srgbClr val="B27F2A"/>
                  </a:buClr>
                  <a:buFont typeface="+mj-lt"/>
                  <a:buAutoNum type="arabicPeriod"/>
                </a:pPr>
                <a:r>
                  <a:rPr lang="nl-NL" sz="2000" b="1" i="1" dirty="0">
                    <a:solidFill>
                      <a:schemeClr val="bg2"/>
                    </a:solidFill>
                  </a:rPr>
                  <a:t>Van den Herik: </a:t>
                </a:r>
                <a:r>
                  <a:rPr lang="nl-NL" sz="2000" i="1" dirty="0">
                    <a:solidFill>
                      <a:schemeClr val="bg2"/>
                    </a:solidFill>
                  </a:rPr>
                  <a:t>eens met (A) intuïtie niet irrationeel is </a:t>
                </a:r>
              </a:p>
              <a:p>
                <a:pPr marL="637200" lvl="0" indent="-457200">
                  <a:spcAft>
                    <a:spcPts val="400"/>
                  </a:spcAft>
                  <a:buClr>
                    <a:srgbClr val="B27F2A"/>
                  </a:buClr>
                  <a:buFont typeface="+mj-lt"/>
                  <a:buAutoNum type="arabicPeriod"/>
                </a:pPr>
                <a:r>
                  <a:rPr lang="nl-NL" sz="2000" b="1" i="1" dirty="0">
                    <a:solidFill>
                      <a:schemeClr val="bg2"/>
                    </a:solidFill>
                  </a:rPr>
                  <a:t>Van den Herik: </a:t>
                </a:r>
                <a:r>
                  <a:rPr lang="nl-NL" sz="2000" i="1" dirty="0">
                    <a:solidFill>
                      <a:schemeClr val="bg2"/>
                    </a:solidFill>
                  </a:rPr>
                  <a:t>eens met (B) intuïtie niet onfeilbaar is (en genereert een redelijke mate van correctheid).</a:t>
                </a:r>
              </a:p>
              <a:p>
                <a:pPr marL="637200" lvl="0" indent="-457200">
                  <a:spcAft>
                    <a:spcPts val="400"/>
                  </a:spcAft>
                  <a:buClr>
                    <a:srgbClr val="B27F2A"/>
                  </a:buClr>
                  <a:buFont typeface="+mj-lt"/>
                  <a:buAutoNum type="arabicPeriod"/>
                </a:pPr>
                <a:r>
                  <a:rPr lang="nl-NL" sz="2000" b="1" i="1" dirty="0">
                    <a:solidFill>
                      <a:schemeClr val="bg2"/>
                    </a:solidFill>
                  </a:rPr>
                  <a:t>Van den Herik: </a:t>
                </a:r>
                <a:r>
                  <a:rPr lang="nl-NL" sz="2000" i="1" dirty="0">
                    <a:solidFill>
                      <a:schemeClr val="bg2"/>
                    </a:solidFill>
                  </a:rPr>
                  <a:t>ONEENS met intuïtie valt niet te programmeren.</a:t>
                </a:r>
              </a:p>
            </p:txBody>
          </p:sp>
          <p:sp>
            <p:nvSpPr>
              <p:cNvPr id="32" name="Rechthoek 31"/>
              <p:cNvSpPr/>
              <p:nvPr/>
            </p:nvSpPr>
            <p:spPr>
              <a:xfrm>
                <a:off x="411158" y="6381231"/>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p:txBody>
          </p:sp>
        </p:grpSp>
      </p:grpSp>
      <p:pic>
        <p:nvPicPr>
          <p:cNvPr id="12" name="Picture 2" descr="Cito-bedenker Adriaan de Groot zag het hele kind">
            <a:extLst>
              <a:ext uri="{FF2B5EF4-FFF2-40B4-BE49-F238E27FC236}">
                <a16:creationId xmlns:a16="http://schemas.microsoft.com/office/drawing/2014/main" id="{24B2BB34-4B01-4631-BC69-91CDE6F642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0" r="27390" b="-1"/>
          <a:stretch/>
        </p:blipFill>
        <p:spPr bwMode="auto">
          <a:xfrm>
            <a:off x="6115075" y="10"/>
            <a:ext cx="6083275" cy="6955988"/>
          </a:xfrm>
          <a:prstGeom prst="rect">
            <a:avLst/>
          </a:prstGeom>
          <a:solidFill>
            <a:srgbClr val="FFFFFF"/>
          </a:solidFill>
        </p:spPr>
      </p:pic>
    </p:spTree>
    <p:extLst>
      <p:ext uri="{BB962C8B-B14F-4D97-AF65-F5344CB8AC3E}">
        <p14:creationId xmlns:p14="http://schemas.microsoft.com/office/powerpoint/2010/main" val="13156274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2524" y="-1402508"/>
            <a:ext cx="12874724" cy="9656044"/>
          </a:xfrm>
          <a:prstGeom prst="rect">
            <a:avLst/>
          </a:prstGeom>
        </p:spPr>
      </p:pic>
      <p:grpSp>
        <p:nvGrpSpPr>
          <p:cNvPr id="42" name="Groeperen 41"/>
          <p:cNvGrpSpPr/>
          <p:nvPr/>
        </p:nvGrpSpPr>
        <p:grpSpPr>
          <a:xfrm>
            <a:off x="0" y="0"/>
            <a:ext cx="6099175" cy="6858000"/>
            <a:chOff x="0" y="0"/>
            <a:chExt cx="6099175" cy="6858000"/>
          </a:xfrm>
        </p:grpSpPr>
        <p:sp>
          <p:nvSpPr>
            <p:cNvPr id="29" name="Rechthoek 28"/>
            <p:cNvSpPr/>
            <p:nvPr/>
          </p:nvSpPr>
          <p:spPr>
            <a:xfrm>
              <a:off x="0" y="0"/>
              <a:ext cx="6098400" cy="6858000"/>
            </a:xfrm>
            <a:prstGeom prst="rect">
              <a:avLst/>
            </a:prstGeom>
            <a:solidFill>
              <a:srgbClr val="B27F2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0"/>
              <a:ext cx="5688016" cy="4149080"/>
              <a:chOff x="411159" y="0"/>
              <a:chExt cx="5688016" cy="4149080"/>
            </a:xfrm>
          </p:grpSpPr>
          <p:sp>
            <p:nvSpPr>
              <p:cNvPr id="30" name="Rechthoek 29"/>
              <p:cNvSpPr/>
              <p:nvPr/>
            </p:nvSpPr>
            <p:spPr>
              <a:xfrm>
                <a:off x="411160" y="0"/>
                <a:ext cx="5688013" cy="3969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3340402"/>
              </a:xfrm>
              <a:prstGeom prst="rect">
                <a:avLst/>
              </a:prstGeom>
              <a:noFill/>
            </p:spPr>
            <p:txBody>
              <a:bodyPr wrap="square" rtlCol="0">
                <a:spAutoFit/>
              </a:bodyPr>
              <a:lstStyle/>
              <a:p>
                <a:pPr marL="360000" indent="-180000"/>
                <a:r>
                  <a:rPr lang="en-GB" sz="4000" b="1" dirty="0">
                    <a:solidFill>
                      <a:srgbClr val="0C2577"/>
                    </a:solidFill>
                  </a:rPr>
                  <a:t>Computer Science </a:t>
                </a:r>
                <a:r>
                  <a:rPr lang="en-GB" sz="4000" b="1" dirty="0" err="1">
                    <a:solidFill>
                      <a:srgbClr val="0C2577"/>
                    </a:solidFill>
                  </a:rPr>
                  <a:t>en</a:t>
                </a:r>
                <a:r>
                  <a:rPr lang="en-GB" sz="4000" b="1" dirty="0">
                    <a:solidFill>
                      <a:srgbClr val="0C2577"/>
                    </a:solidFill>
                  </a:rPr>
                  <a:t> AI</a:t>
                </a:r>
              </a:p>
              <a:p>
                <a:pPr marL="360000" indent="-180000"/>
                <a:endParaRPr lang="en-GB" b="1" dirty="0">
                  <a:solidFill>
                    <a:srgbClr val="0C2577"/>
                  </a:solidFill>
                </a:endParaRPr>
              </a:p>
              <a:p>
                <a:pPr marL="180000">
                  <a:spcAft>
                    <a:spcPts val="400"/>
                  </a:spcAft>
                  <a:buClr>
                    <a:srgbClr val="B27F2A"/>
                  </a:buClr>
                </a:pPr>
                <a:r>
                  <a:rPr lang="nl-NL" sz="2300" b="1" dirty="0">
                    <a:solidFill>
                      <a:srgbClr val="0C2577"/>
                    </a:solidFill>
                    <a:ea typeface="Verdana" charset="0"/>
                    <a:cs typeface="Verdana" charset="0"/>
                  </a:rPr>
                  <a:t>Intuïtie volgens </a:t>
                </a:r>
                <a:r>
                  <a:rPr lang="nl-NL" sz="2300" b="1" dirty="0" err="1">
                    <a:solidFill>
                      <a:srgbClr val="0C2577"/>
                    </a:solidFill>
                    <a:ea typeface="Verdana" charset="0"/>
                    <a:cs typeface="Verdana" charset="0"/>
                  </a:rPr>
                  <a:t>Michie</a:t>
                </a:r>
                <a:endParaRPr lang="nl-NL" sz="2300" b="1" dirty="0">
                  <a:solidFill>
                    <a:srgbClr val="0C2577"/>
                  </a:solidFill>
                  <a:ea typeface="Verdana" charset="0"/>
                  <a:cs typeface="Verdana" charset="0"/>
                </a:endParaRPr>
              </a:p>
              <a:p>
                <a:pPr marL="180000">
                  <a:spcAft>
                    <a:spcPts val="400"/>
                  </a:spcAft>
                  <a:buClr>
                    <a:srgbClr val="B27F2A"/>
                  </a:buClr>
                </a:pPr>
                <a:endParaRPr lang="nl-NL" sz="2300" dirty="0">
                  <a:solidFill>
                    <a:srgbClr val="0C2577"/>
                  </a:solidFill>
                  <a:ea typeface="Verdana" charset="0"/>
                  <a:cs typeface="Verdana" charset="0"/>
                </a:endParaRPr>
              </a:p>
              <a:p>
                <a:pPr marR="4128" algn="ctr">
                  <a:lnSpc>
                    <a:spcPct val="90000"/>
                  </a:lnSpc>
                  <a:spcBef>
                    <a:spcPts val="431"/>
                  </a:spcBef>
                </a:pPr>
                <a:r>
                  <a:rPr lang="nl-NL" sz="2000" b="1" dirty="0">
                    <a:solidFill>
                      <a:srgbClr val="B27F2A"/>
                    </a:solidFill>
                    <a:ea typeface="Verdana" charset="0"/>
                    <a:cs typeface="Verdana" charset="0"/>
                  </a:rPr>
                  <a:t>5.</a:t>
                </a:r>
                <a:r>
                  <a:rPr lang="en-US" sz="2000" i="1" spc="-4" dirty="0">
                    <a:solidFill>
                      <a:srgbClr val="0C2577"/>
                    </a:solidFill>
                    <a:cs typeface="Georgia"/>
                  </a:rPr>
                  <a:t> </a:t>
                </a:r>
                <a:r>
                  <a:rPr lang="en-US" sz="2000" b="1" i="1" spc="-4" dirty="0">
                    <a:solidFill>
                      <a:srgbClr val="0C2577"/>
                    </a:solidFill>
                    <a:cs typeface="Georgia"/>
                  </a:rPr>
                  <a:t>Michie </a:t>
                </a:r>
                <a:r>
                  <a:rPr lang="nl-NL" sz="2000" b="1" i="1" dirty="0">
                    <a:solidFill>
                      <a:srgbClr val="0C2577"/>
                    </a:solidFill>
                    <a:ea typeface="Verdana" charset="0"/>
                    <a:cs typeface="Verdana" charset="0"/>
                  </a:rPr>
                  <a:t>(1981)</a:t>
                </a:r>
                <a:r>
                  <a:rPr lang="en-US" sz="2000" b="1" i="1" spc="-4" dirty="0">
                    <a:solidFill>
                      <a:srgbClr val="0C2577"/>
                    </a:solidFill>
                    <a:cs typeface="Georgia"/>
                  </a:rPr>
                  <a:t>: </a:t>
                </a:r>
              </a:p>
              <a:p>
                <a:pPr marR="4128" algn="ctr">
                  <a:lnSpc>
                    <a:spcPct val="90000"/>
                  </a:lnSpc>
                  <a:spcBef>
                    <a:spcPts val="431"/>
                  </a:spcBef>
                </a:pPr>
                <a:r>
                  <a:rPr lang="en-US" i="1" spc="-4" dirty="0">
                    <a:solidFill>
                      <a:srgbClr val="0C2577"/>
                    </a:solidFill>
                    <a:cs typeface="Georgia"/>
                  </a:rPr>
                  <a:t>“Intuition is simply a name for rule-based </a:t>
                </a:r>
                <a:r>
                  <a:rPr lang="en-US" i="1" spc="-4" dirty="0" err="1">
                    <a:solidFill>
                      <a:srgbClr val="0C2577"/>
                    </a:solidFill>
                    <a:cs typeface="Georgia"/>
                  </a:rPr>
                  <a:t>behaviour</a:t>
                </a:r>
                <a:r>
                  <a:rPr lang="en-US" i="1" spc="-4" dirty="0">
                    <a:solidFill>
                      <a:srgbClr val="0C2577"/>
                    </a:solidFill>
                    <a:cs typeface="Georgia"/>
                  </a:rPr>
                  <a:t> </a:t>
                </a:r>
              </a:p>
              <a:p>
                <a:pPr marR="4128" algn="ctr">
                  <a:lnSpc>
                    <a:spcPct val="90000"/>
                  </a:lnSpc>
                  <a:spcBef>
                    <a:spcPts val="431"/>
                  </a:spcBef>
                </a:pPr>
                <a:r>
                  <a:rPr lang="en-US" i="1" spc="-4" dirty="0">
                    <a:solidFill>
                      <a:srgbClr val="0C2577"/>
                    </a:solidFill>
                    <a:cs typeface="Georgia"/>
                  </a:rPr>
                  <a:t>where the rules are not accessible for consciousness</a:t>
                </a:r>
                <a:r>
                  <a:rPr lang="en-US" i="1" spc="-4" dirty="0">
                    <a:solidFill>
                      <a:srgbClr val="1E497D"/>
                    </a:solidFill>
                    <a:cs typeface="Georgia"/>
                  </a:rPr>
                  <a:t>.”</a:t>
                </a:r>
              </a:p>
            </p:txBody>
          </p:sp>
          <p:sp>
            <p:nvSpPr>
              <p:cNvPr id="32" name="Rechthoek 31"/>
              <p:cNvSpPr/>
              <p:nvPr/>
            </p:nvSpPr>
            <p:spPr>
              <a:xfrm>
                <a:off x="411161" y="3969080"/>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pic>
        <p:nvPicPr>
          <p:cNvPr id="2050" name="Picture 2" descr="Donald Michie - Chessprogramming wiki">
            <a:extLst>
              <a:ext uri="{FF2B5EF4-FFF2-40B4-BE49-F238E27FC236}">
                <a16:creationId xmlns:a16="http://schemas.microsoft.com/office/drawing/2014/main" id="{0A1F8311-874C-487F-8173-3C90F10467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2408" y="581025"/>
            <a:ext cx="4486275"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724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zitten&#10;&#10;Automatisch gegenereerde beschrijving">
            <a:extLst>
              <a:ext uri="{FF2B5EF4-FFF2-40B4-BE49-F238E27FC236}">
                <a16:creationId xmlns:a16="http://schemas.microsoft.com/office/drawing/2014/main" id="{D59E0B6E-83F0-4CBA-8C14-3BC60CDD81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eperen 40"/>
            <p:cNvGrpSpPr/>
            <p:nvPr/>
          </p:nvGrpSpPr>
          <p:grpSpPr>
            <a:xfrm>
              <a:off x="410543" y="0"/>
              <a:ext cx="5688630" cy="6597352"/>
              <a:chOff x="410543" y="0"/>
              <a:chExt cx="5688630" cy="6597352"/>
            </a:xfrm>
          </p:grpSpPr>
          <p:sp>
            <p:nvSpPr>
              <p:cNvPr id="30" name="Rechthoek 29"/>
              <p:cNvSpPr/>
              <p:nvPr/>
            </p:nvSpPr>
            <p:spPr>
              <a:xfrm>
                <a:off x="411160" y="0"/>
                <a:ext cx="5688013" cy="641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p:cNvSpPr txBox="1"/>
              <p:nvPr/>
            </p:nvSpPr>
            <p:spPr>
              <a:xfrm>
                <a:off x="411159" y="327601"/>
                <a:ext cx="5688013" cy="3508653"/>
              </a:xfrm>
              <a:prstGeom prst="rect">
                <a:avLst/>
              </a:prstGeom>
              <a:noFill/>
            </p:spPr>
            <p:txBody>
              <a:bodyPr wrap="square" rtlCol="0">
                <a:spAutoFit/>
              </a:bodyPr>
              <a:lstStyle/>
              <a:p>
                <a:pPr marL="360000" indent="-180000"/>
                <a:r>
                  <a:rPr lang="en-GB" sz="4000" b="1" dirty="0">
                    <a:solidFill>
                      <a:schemeClr val="bg2"/>
                    </a:solidFill>
                    <a:latin typeface="+mj-lt"/>
                  </a:rPr>
                  <a:t>Hoe </a:t>
                </a:r>
                <a:r>
                  <a:rPr lang="en-GB" sz="4000" b="1" dirty="0" err="1">
                    <a:solidFill>
                      <a:schemeClr val="bg2"/>
                    </a:solidFill>
                    <a:latin typeface="+mj-lt"/>
                  </a:rPr>
                  <a:t>verder</a:t>
                </a:r>
                <a:r>
                  <a:rPr lang="en-GB" sz="4000" b="1" dirty="0">
                    <a:solidFill>
                      <a:schemeClr val="bg2"/>
                    </a:solidFill>
                    <a:latin typeface="+mj-lt"/>
                  </a:rPr>
                  <a:t>?</a:t>
                </a:r>
              </a:p>
              <a:p>
                <a:pPr marL="180000">
                  <a:spcAft>
                    <a:spcPts val="400"/>
                  </a:spcAft>
                  <a:buClr>
                    <a:schemeClr val="accent1"/>
                  </a:buClr>
                </a:pPr>
                <a:endParaRPr lang="en-GB" sz="2400" dirty="0">
                  <a:solidFill>
                    <a:schemeClr val="bg2"/>
                  </a:solidFill>
                  <a:ea typeface="Verdana" charset="0"/>
                  <a:cs typeface="Verdana" charset="0"/>
                </a:endParaRPr>
              </a:p>
              <a:p>
                <a:pPr marL="180000">
                  <a:spcAft>
                    <a:spcPts val="400"/>
                  </a:spcAft>
                  <a:buClr>
                    <a:schemeClr val="accent1"/>
                  </a:buClr>
                </a:pPr>
                <a:r>
                  <a:rPr lang="nl-NL" sz="2300" b="1" dirty="0">
                    <a:solidFill>
                      <a:schemeClr val="bg2"/>
                    </a:solidFill>
                    <a:ea typeface="Verdana" charset="0"/>
                    <a:cs typeface="Verdana" charset="0"/>
                  </a:rPr>
                  <a:t>Vier Verschijningsvormen</a:t>
                </a:r>
              </a:p>
              <a:p>
                <a:pPr marL="360000" indent="-180000">
                  <a:spcAft>
                    <a:spcPts val="400"/>
                  </a:spcAft>
                  <a:buClr>
                    <a:schemeClr val="accent1"/>
                  </a:buClr>
                  <a:buFont typeface="Arial" charset="0"/>
                  <a:buChar char="•"/>
                </a:pPr>
                <a:endParaRPr lang="nl-NL" sz="2300"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Mentale intuïtie,</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Fysieke intuïtie,</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Emotionele intuïtie, en</a:t>
                </a:r>
              </a:p>
              <a:p>
                <a:pPr marL="360000" indent="-180000">
                  <a:spcAft>
                    <a:spcPts val="400"/>
                  </a:spcAft>
                  <a:buClr>
                    <a:schemeClr val="accent1"/>
                  </a:buClr>
                  <a:buFont typeface="Arial" charset="0"/>
                  <a:buChar char="•"/>
                </a:pPr>
                <a:r>
                  <a:rPr lang="nl-NL" sz="2300" dirty="0" err="1">
                    <a:solidFill>
                      <a:schemeClr val="bg2"/>
                    </a:solidFill>
                    <a:ea typeface="Verdana" charset="0"/>
                    <a:cs typeface="Verdana" charset="0"/>
                  </a:rPr>
                  <a:t>Omgevingsintuïtie</a:t>
                </a:r>
                <a:r>
                  <a:rPr lang="nl-NL" sz="2300" dirty="0">
                    <a:solidFill>
                      <a:schemeClr val="bg2"/>
                    </a:solidFill>
                    <a:ea typeface="Verdana" charset="0"/>
                    <a:cs typeface="Verdana" charset="0"/>
                  </a:rPr>
                  <a:t>.</a:t>
                </a:r>
              </a:p>
            </p:txBody>
          </p:sp>
          <p:sp>
            <p:nvSpPr>
              <p:cNvPr id="32" name="Rechthoek 31"/>
              <p:cNvSpPr/>
              <p:nvPr/>
            </p:nvSpPr>
            <p:spPr>
              <a:xfrm>
                <a:off x="410543" y="6417352"/>
                <a:ext cx="56880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52336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zitten&#10;&#10;Automatisch gegenereerde beschrijving">
            <a:extLst>
              <a:ext uri="{FF2B5EF4-FFF2-40B4-BE49-F238E27FC236}">
                <a16:creationId xmlns:a16="http://schemas.microsoft.com/office/drawing/2014/main" id="{D59E0B6E-83F0-4CBA-8C14-3BC60CDD81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eperen 40"/>
            <p:cNvGrpSpPr/>
            <p:nvPr/>
          </p:nvGrpSpPr>
          <p:grpSpPr>
            <a:xfrm>
              <a:off x="410543" y="0"/>
              <a:ext cx="5688630" cy="6597352"/>
              <a:chOff x="410543" y="0"/>
              <a:chExt cx="5688630" cy="6597352"/>
            </a:xfrm>
          </p:grpSpPr>
          <p:sp>
            <p:nvSpPr>
              <p:cNvPr id="30" name="Rechthoek 29"/>
              <p:cNvSpPr/>
              <p:nvPr/>
            </p:nvSpPr>
            <p:spPr>
              <a:xfrm>
                <a:off x="411160" y="0"/>
                <a:ext cx="5688013" cy="641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1" name="Tekstvak 30"/>
              <p:cNvSpPr txBox="1"/>
              <p:nvPr/>
            </p:nvSpPr>
            <p:spPr>
              <a:xfrm>
                <a:off x="411159" y="327601"/>
                <a:ext cx="5688013" cy="4770537"/>
              </a:xfrm>
              <a:prstGeom prst="rect">
                <a:avLst/>
              </a:prstGeom>
              <a:noFill/>
            </p:spPr>
            <p:txBody>
              <a:bodyPr wrap="square" rtlCol="0">
                <a:spAutoFit/>
              </a:bodyPr>
              <a:lstStyle/>
              <a:p>
                <a:pPr marL="360000" indent="-180000"/>
                <a:r>
                  <a:rPr lang="nl-NL" sz="4000" b="1" dirty="0">
                    <a:solidFill>
                      <a:schemeClr val="bg2"/>
                    </a:solidFill>
                    <a:latin typeface="+mj-lt"/>
                  </a:rPr>
                  <a:t>Intuïtie is een klein onderdeel</a:t>
                </a:r>
              </a:p>
              <a:p>
                <a:pPr marL="360000" indent="-180000"/>
                <a:endParaRPr lang="nl-NL" sz="4000" b="1" dirty="0">
                  <a:solidFill>
                    <a:schemeClr val="bg2"/>
                  </a:solidFill>
                  <a:latin typeface="+mj-lt"/>
                  <a:ea typeface="Verdana" charset="0"/>
                  <a:cs typeface="Verdana" charset="0"/>
                </a:endParaRPr>
              </a:p>
              <a:p>
                <a:pPr marL="360000" indent="-180000"/>
                <a:r>
                  <a:rPr lang="nl-NL" sz="2300" b="1" dirty="0">
                    <a:solidFill>
                      <a:schemeClr val="bg2"/>
                    </a:solidFill>
                    <a:ea typeface="Verdana" charset="0"/>
                    <a:cs typeface="Verdana" charset="0"/>
                  </a:rPr>
                  <a:t>Het Model van </a:t>
                </a:r>
                <a:r>
                  <a:rPr lang="nl-NL" sz="2300" b="1" dirty="0" err="1">
                    <a:solidFill>
                      <a:schemeClr val="bg2"/>
                    </a:solidFill>
                    <a:ea typeface="Verdana" charset="0"/>
                    <a:cs typeface="Verdana" charset="0"/>
                  </a:rPr>
                  <a:t>McWhinney</a:t>
                </a:r>
                <a:endParaRPr lang="nl-NL" sz="2300" b="1" dirty="0">
                  <a:solidFill>
                    <a:schemeClr val="bg2"/>
                  </a:solidFill>
                  <a:ea typeface="Verdana" charset="0"/>
                  <a:cs typeface="Verdana" charset="0"/>
                </a:endParaRPr>
              </a:p>
              <a:p>
                <a:pPr marL="360000" indent="-180000"/>
                <a:endParaRPr lang="nl-NL" sz="2300" dirty="0">
                  <a:solidFill>
                    <a:schemeClr val="bg2"/>
                  </a:solidFill>
                  <a:ea typeface="Verdana" charset="0"/>
                  <a:cs typeface="Verdana" charset="0"/>
                </a:endParaRPr>
              </a:p>
              <a:p>
                <a:pPr marL="360000" indent="-180000"/>
                <a:r>
                  <a:rPr lang="nl-NL" sz="2300" dirty="0">
                    <a:solidFill>
                      <a:schemeClr val="bg2"/>
                    </a:solidFill>
                    <a:ea typeface="Verdana" charset="0"/>
                    <a:cs typeface="Verdana" charset="0"/>
                  </a:rPr>
                  <a:t>In zijn fascinerende publicatie </a:t>
                </a:r>
                <a:r>
                  <a:rPr lang="nl-NL" sz="2300" i="1" dirty="0">
                    <a:solidFill>
                      <a:schemeClr val="bg2"/>
                    </a:solidFill>
                    <a:ea typeface="Verdana" charset="0"/>
                    <a:cs typeface="Verdana" charset="0"/>
                  </a:rPr>
                  <a:t>Grammars of Engagement </a:t>
                </a:r>
                <a:r>
                  <a:rPr lang="nl-NL" sz="2300" dirty="0">
                    <a:solidFill>
                      <a:schemeClr val="bg2"/>
                    </a:solidFill>
                    <a:ea typeface="Verdana" charset="0"/>
                    <a:cs typeface="Verdana" charset="0"/>
                  </a:rPr>
                  <a:t>behandelt Will </a:t>
                </a:r>
                <a:r>
                  <a:rPr lang="nl-NL" sz="2300" dirty="0" err="1">
                    <a:solidFill>
                      <a:schemeClr val="bg2"/>
                    </a:solidFill>
                    <a:ea typeface="Verdana" charset="0"/>
                    <a:cs typeface="Verdana" charset="0"/>
                  </a:rPr>
                  <a:t>McWhinney</a:t>
                </a:r>
                <a:r>
                  <a:rPr lang="nl-NL" sz="2300" dirty="0">
                    <a:solidFill>
                      <a:schemeClr val="bg2"/>
                    </a:solidFill>
                    <a:ea typeface="Verdana" charset="0"/>
                    <a:cs typeface="Verdana" charset="0"/>
                  </a:rPr>
                  <a:t> diverse verschillende perspectieven die wij op de wereld kunnen hebben.</a:t>
                </a:r>
              </a:p>
              <a:p>
                <a:pPr marL="360000" indent="-180000"/>
                <a:endParaRPr lang="nl-NL" sz="2300" dirty="0">
                  <a:solidFill>
                    <a:schemeClr val="bg2"/>
                  </a:solidFill>
                  <a:ea typeface="Verdana" charset="0"/>
                  <a:cs typeface="Verdana" charset="0"/>
                </a:endParaRPr>
              </a:p>
            </p:txBody>
          </p:sp>
          <p:sp>
            <p:nvSpPr>
              <p:cNvPr id="32" name="Rechthoek 31"/>
              <p:cNvSpPr/>
              <p:nvPr/>
            </p:nvSpPr>
            <p:spPr>
              <a:xfrm>
                <a:off x="410543" y="6417352"/>
                <a:ext cx="56880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10" name="Picture 2">
            <a:extLst>
              <a:ext uri="{FF2B5EF4-FFF2-40B4-BE49-F238E27FC236}">
                <a16:creationId xmlns:a16="http://schemas.microsoft.com/office/drawing/2014/main" id="{5165BB37-B154-4D6E-AB21-309A36844C46}"/>
              </a:ext>
            </a:extLst>
          </p:cNvPr>
          <p:cNvPicPr/>
          <p:nvPr/>
        </p:nvPicPr>
        <p:blipFill>
          <a:blip r:embed="rId4">
            <a:extLst>
              <a:ext uri="{28A0092B-C50C-407E-A947-70E740481C1C}">
                <a14:useLocalDpi xmlns:a14="http://schemas.microsoft.com/office/drawing/2010/main" val="0"/>
              </a:ext>
            </a:extLst>
          </a:blip>
          <a:stretch>
            <a:fillRect/>
          </a:stretch>
        </p:blipFill>
        <p:spPr>
          <a:xfrm rot="5400000">
            <a:off x="7355308" y="430214"/>
            <a:ext cx="3688508" cy="5997575"/>
          </a:xfrm>
          <a:prstGeom prst="rect">
            <a:avLst/>
          </a:prstGeom>
          <a:noFill/>
        </p:spPr>
      </p:pic>
      <p:sp>
        <p:nvSpPr>
          <p:cNvPr id="11" name="Tekstvak 10">
            <a:extLst>
              <a:ext uri="{FF2B5EF4-FFF2-40B4-BE49-F238E27FC236}">
                <a16:creationId xmlns:a16="http://schemas.microsoft.com/office/drawing/2014/main" id="{E18ED64C-2DF8-41E6-ADEB-DB09E997D545}"/>
              </a:ext>
            </a:extLst>
          </p:cNvPr>
          <p:cNvSpPr txBox="1"/>
          <p:nvPr/>
        </p:nvSpPr>
        <p:spPr>
          <a:xfrm>
            <a:off x="6387207" y="6568072"/>
            <a:ext cx="6100618" cy="307777"/>
          </a:xfrm>
          <a:prstGeom prst="rect">
            <a:avLst/>
          </a:prstGeom>
          <a:noFill/>
        </p:spPr>
        <p:txBody>
          <a:bodyPr wrap="square">
            <a:spAutoFit/>
          </a:bodyPr>
          <a:lstStyle/>
          <a:p>
            <a:pPr marL="0" indent="0">
              <a:buNone/>
            </a:pPr>
            <a:r>
              <a:rPr lang="nl-NL" sz="1400" b="1" dirty="0">
                <a:solidFill>
                  <a:schemeClr val="bg1"/>
                </a:solidFill>
              </a:rPr>
              <a:t>Tabel 1: Negen Modellen met Vier op Elkaar Afgestemde Modi.</a:t>
            </a:r>
          </a:p>
        </p:txBody>
      </p:sp>
    </p:spTree>
    <p:extLst>
      <p:ext uri="{BB962C8B-B14F-4D97-AF65-F5344CB8AC3E}">
        <p14:creationId xmlns:p14="http://schemas.microsoft.com/office/powerpoint/2010/main" val="1369181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zitten&#10;&#10;Automatisch gegenereerde beschrijving">
            <a:extLst>
              <a:ext uri="{FF2B5EF4-FFF2-40B4-BE49-F238E27FC236}">
                <a16:creationId xmlns:a16="http://schemas.microsoft.com/office/drawing/2014/main" id="{D59E0B6E-83F0-4CBA-8C14-3BC60CDD81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eperen 40"/>
            <p:cNvGrpSpPr/>
            <p:nvPr/>
          </p:nvGrpSpPr>
          <p:grpSpPr>
            <a:xfrm>
              <a:off x="410543" y="0"/>
              <a:ext cx="5688630" cy="6597352"/>
              <a:chOff x="410543" y="0"/>
              <a:chExt cx="5688630" cy="6597352"/>
            </a:xfrm>
          </p:grpSpPr>
          <p:sp>
            <p:nvSpPr>
              <p:cNvPr id="30" name="Rechthoek 29"/>
              <p:cNvSpPr/>
              <p:nvPr/>
            </p:nvSpPr>
            <p:spPr>
              <a:xfrm>
                <a:off x="411160" y="0"/>
                <a:ext cx="5688013" cy="641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p:cNvSpPr txBox="1"/>
              <p:nvPr/>
            </p:nvSpPr>
            <p:spPr>
              <a:xfrm>
                <a:off x="411159" y="327601"/>
                <a:ext cx="5688013" cy="6047809"/>
              </a:xfrm>
              <a:prstGeom prst="rect">
                <a:avLst/>
              </a:prstGeom>
              <a:noFill/>
            </p:spPr>
            <p:txBody>
              <a:bodyPr wrap="square" rtlCol="0">
                <a:spAutoFit/>
              </a:bodyPr>
              <a:lstStyle/>
              <a:p>
                <a:pPr marL="360000" indent="-180000"/>
                <a:r>
                  <a:rPr lang="en-GB" sz="4000" b="1" dirty="0">
                    <a:solidFill>
                      <a:schemeClr val="bg2"/>
                    </a:solidFill>
                    <a:latin typeface="+mj-lt"/>
                  </a:rPr>
                  <a:t>Meer </a:t>
                </a:r>
                <a:r>
                  <a:rPr lang="en-GB" sz="4000" b="1" dirty="0" err="1">
                    <a:solidFill>
                      <a:schemeClr val="bg2"/>
                    </a:solidFill>
                    <a:latin typeface="+mj-lt"/>
                  </a:rPr>
                  <a:t>definities</a:t>
                </a:r>
                <a:r>
                  <a:rPr lang="en-GB" sz="4000" b="1" dirty="0">
                    <a:solidFill>
                      <a:schemeClr val="bg2"/>
                    </a:solidFill>
                    <a:latin typeface="+mj-lt"/>
                  </a:rPr>
                  <a:t> van </a:t>
                </a:r>
                <a:r>
                  <a:rPr lang="en-GB" sz="4000" b="1" dirty="0" err="1">
                    <a:solidFill>
                      <a:schemeClr val="bg2"/>
                    </a:solidFill>
                    <a:latin typeface="+mj-lt"/>
                  </a:rPr>
                  <a:t>Intuïtie</a:t>
                </a:r>
                <a:r>
                  <a:rPr lang="en-GB" sz="4000" b="1" dirty="0">
                    <a:solidFill>
                      <a:schemeClr val="bg2"/>
                    </a:solidFill>
                    <a:latin typeface="+mj-lt"/>
                  </a:rPr>
                  <a:t> 	</a:t>
                </a:r>
              </a:p>
              <a:p>
                <a:pPr marL="360000" indent="-180000"/>
                <a:endParaRPr lang="en-GB" sz="2400" dirty="0">
                  <a:solidFill>
                    <a:schemeClr val="bg2"/>
                  </a:solidFill>
                  <a:ea typeface="Verdana" charset="0"/>
                  <a:cs typeface="Verdana" charset="0"/>
                </a:endParaRPr>
              </a:p>
              <a:p>
                <a:pPr marL="180000">
                  <a:spcAft>
                    <a:spcPts val="400"/>
                  </a:spcAft>
                  <a:buClr>
                    <a:schemeClr val="accent1"/>
                  </a:buClr>
                </a:pPr>
                <a:r>
                  <a:rPr lang="nl-NL" sz="2300" b="1" dirty="0">
                    <a:solidFill>
                      <a:schemeClr val="bg2"/>
                    </a:solidFill>
                    <a:ea typeface="Verdana" charset="0"/>
                    <a:cs typeface="Verdana" charset="0"/>
                  </a:rPr>
                  <a:t>Grote Namen:</a:t>
                </a:r>
              </a:p>
              <a:p>
                <a:pPr marL="360000" indent="-180000">
                  <a:spcAft>
                    <a:spcPts val="400"/>
                  </a:spcAft>
                  <a:buClr>
                    <a:schemeClr val="accent1"/>
                  </a:buClr>
                  <a:buFont typeface="Arial" charset="0"/>
                  <a:buChar char="•"/>
                </a:pPr>
                <a:endParaRPr lang="nl-NL" sz="2300"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Kant</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Frege</a:t>
                </a:r>
              </a:p>
              <a:p>
                <a:pPr marL="360000" indent="-180000">
                  <a:spcAft>
                    <a:spcPts val="400"/>
                  </a:spcAft>
                  <a:buClr>
                    <a:schemeClr val="accent1"/>
                  </a:buClr>
                  <a:buFont typeface="Arial" charset="0"/>
                  <a:buChar char="•"/>
                </a:pPr>
                <a:r>
                  <a:rPr lang="nl-NL" sz="2300" dirty="0" err="1">
                    <a:solidFill>
                      <a:schemeClr val="bg2"/>
                    </a:solidFill>
                    <a:ea typeface="Verdana" charset="0"/>
                    <a:cs typeface="Verdana" charset="0"/>
                  </a:rPr>
                  <a:t>Bergson</a:t>
                </a:r>
                <a:endParaRPr lang="nl-NL" sz="2300"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Jung</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Leibniz</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Descartes</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Hilbert</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Brouwer</a:t>
                </a:r>
                <a:br>
                  <a:rPr lang="nl-NL" sz="2300" dirty="0">
                    <a:solidFill>
                      <a:schemeClr val="bg2"/>
                    </a:solidFill>
                    <a:ea typeface="Verdana" charset="0"/>
                    <a:cs typeface="Verdana" charset="0"/>
                  </a:rPr>
                </a:br>
                <a:endParaRPr lang="nl-NL" sz="2300" dirty="0">
                  <a:solidFill>
                    <a:schemeClr val="bg2"/>
                  </a:solidFill>
                  <a:ea typeface="Verdana" charset="0"/>
                  <a:cs typeface="Verdana" charset="0"/>
                </a:endParaRPr>
              </a:p>
            </p:txBody>
          </p:sp>
          <p:sp>
            <p:nvSpPr>
              <p:cNvPr id="32" name="Rechthoek 31"/>
              <p:cNvSpPr/>
              <p:nvPr/>
            </p:nvSpPr>
            <p:spPr>
              <a:xfrm>
                <a:off x="410543" y="6417352"/>
                <a:ext cx="56880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8284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J:\departments\BB\BB-SC&amp;M\Beeldmateriaal\Archief\Foto's van Gebouwen - staan niet in beeldbank\Academiegebouw\FT1320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75" y="0"/>
            <a:ext cx="12207226" cy="689672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21666" y="2204864"/>
            <a:ext cx="12198351" cy="4714932"/>
          </a:xfrm>
          <a:prstGeom prst="rect">
            <a:avLst/>
          </a:prstGeom>
          <a:solidFill>
            <a:schemeClr val="accent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10" name="Afbeelding 9">
            <a:extLst>
              <a:ext uri="{FF2B5EF4-FFF2-40B4-BE49-F238E27FC236}">
                <a16:creationId xmlns:a16="http://schemas.microsoft.com/office/drawing/2014/main" id="{2F3131D4-B608-BC4B-85ED-59BC349DB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8" name="Tekstvak 7">
            <a:extLst>
              <a:ext uri="{FF2B5EF4-FFF2-40B4-BE49-F238E27FC236}">
                <a16:creationId xmlns:a16="http://schemas.microsoft.com/office/drawing/2014/main" id="{9E40AD45-DD80-4D45-BFC2-0193479713ED}"/>
              </a:ext>
            </a:extLst>
          </p:cNvPr>
          <p:cNvSpPr txBox="1"/>
          <p:nvPr/>
        </p:nvSpPr>
        <p:spPr>
          <a:xfrm>
            <a:off x="2580365" y="2204864"/>
            <a:ext cx="9000999" cy="707886"/>
          </a:xfrm>
          <a:prstGeom prst="rect">
            <a:avLst/>
          </a:prstGeom>
          <a:solidFill>
            <a:schemeClr val="accent1"/>
          </a:solidFill>
        </p:spPr>
        <p:txBody>
          <a:bodyPr wrap="square" rtlCol="0">
            <a:spAutoFit/>
          </a:bodyPr>
          <a:lstStyle/>
          <a:p>
            <a:pPr marL="180000" marR="0" lvl="0" indent="0" algn="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srgbClr val="FFFFFF"/>
              </a:solidFill>
              <a:effectLst/>
              <a:uLnTx/>
              <a:uFillTx/>
              <a:latin typeface="Georgia"/>
              <a:ea typeface="+mn-ea"/>
              <a:cs typeface="+mn-cs"/>
            </a:endParaRPr>
          </a:p>
        </p:txBody>
      </p:sp>
      <p:sp>
        <p:nvSpPr>
          <p:cNvPr id="2" name="Rechthoek 1">
            <a:extLst>
              <a:ext uri="{FF2B5EF4-FFF2-40B4-BE49-F238E27FC236}">
                <a16:creationId xmlns:a16="http://schemas.microsoft.com/office/drawing/2014/main" id="{C6B7BA2A-DD22-48DF-9BD3-817F31CC8B4E}"/>
              </a:ext>
            </a:extLst>
          </p:cNvPr>
          <p:cNvSpPr/>
          <p:nvPr/>
        </p:nvSpPr>
        <p:spPr>
          <a:xfrm>
            <a:off x="2751255" y="1556792"/>
            <a:ext cx="8659220" cy="5273238"/>
          </a:xfrm>
          <a:prstGeom prst="rect">
            <a:avLst/>
          </a:prstGeom>
        </p:spPr>
        <p:txBody>
          <a:bodyPr wrap="square">
            <a:spAutoFit/>
          </a:bodyPr>
          <a:lstStyle/>
          <a:p>
            <a:pPr marL="637200" indent="-457200">
              <a:spcAft>
                <a:spcPts val="400"/>
              </a:spcAft>
              <a:buClr>
                <a:srgbClr val="0C2577"/>
              </a:buClr>
              <a:buFont typeface="+mj-lt"/>
              <a:buAutoNum type="arabicPeriod"/>
            </a:pPr>
            <a:r>
              <a:rPr kumimoji="0" lang="nl-NL" sz="4000" b="1" i="0" u="none" strike="noStrike" kern="1200" cap="none" spc="0" normalizeH="0" baseline="0" noProof="0" dirty="0">
                <a:ln>
                  <a:noFill/>
                </a:ln>
                <a:solidFill>
                  <a:srgbClr val="FFFFFF"/>
                </a:solidFill>
                <a:effectLst/>
                <a:uLnTx/>
                <a:uFillTx/>
                <a:latin typeface="Georgia"/>
                <a:ea typeface="+mn-ea"/>
                <a:cs typeface="+mn-cs"/>
              </a:rPr>
              <a:t> Naam en Faam  van Intuïtie</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AI landschap in het recht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Kunnen computers</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rechtspreken ?</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Kernwaarden Advocatuur </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en Rechterlijke Macht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Drie complicaties</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Conclusies</a:t>
            </a:r>
          </a:p>
        </p:txBody>
      </p:sp>
    </p:spTree>
    <p:extLst>
      <p:ext uri="{BB962C8B-B14F-4D97-AF65-F5344CB8AC3E}">
        <p14:creationId xmlns:p14="http://schemas.microsoft.com/office/powerpoint/2010/main" val="2239618662"/>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pic>
        <p:nvPicPr>
          <p:cNvPr id="10" name="Picture Placeholder 3">
            <a:extLst>
              <a:ext uri="{FF2B5EF4-FFF2-40B4-BE49-F238E27FC236}">
                <a16:creationId xmlns:a16="http://schemas.microsoft.com/office/drawing/2014/main" id="{D9C4A071-93B3-4542-9DF0-E2CE16AAF122}"/>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1" y="0"/>
            <a:ext cx="12198350" cy="6858000"/>
          </a:xfrm>
        </p:spPr>
      </p:pic>
      <p:grpSp>
        <p:nvGrpSpPr>
          <p:cNvPr id="20" name="Group 19"/>
          <p:cNvGrpSpPr/>
          <p:nvPr/>
        </p:nvGrpSpPr>
        <p:grpSpPr>
          <a:xfrm>
            <a:off x="5689460" y="0"/>
            <a:ext cx="6530395" cy="6858000"/>
            <a:chOff x="5689460" y="0"/>
            <a:chExt cx="6530395" cy="6858000"/>
          </a:xfrm>
        </p:grpSpPr>
        <p:sp>
          <p:nvSpPr>
            <p:cNvPr id="12" name="Rechthoek 28"/>
            <p:cNvSpPr/>
            <p:nvPr/>
          </p:nvSpPr>
          <p:spPr>
            <a:xfrm>
              <a:off x="5689460" y="0"/>
              <a:ext cx="6530395"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19" name="Group 18"/>
            <p:cNvGrpSpPr/>
            <p:nvPr/>
          </p:nvGrpSpPr>
          <p:grpSpPr>
            <a:xfrm>
              <a:off x="5689460" y="1"/>
              <a:ext cx="6242364" cy="5193175"/>
              <a:chOff x="5677821" y="1"/>
              <a:chExt cx="6542035" cy="5193175"/>
            </a:xfrm>
          </p:grpSpPr>
          <p:sp>
            <p:nvSpPr>
              <p:cNvPr id="8" name="Rechthoek 18"/>
              <p:cNvSpPr/>
              <p:nvPr/>
            </p:nvSpPr>
            <p:spPr>
              <a:xfrm>
                <a:off x="5679266" y="5013176"/>
                <a:ext cx="6540590" cy="180000"/>
              </a:xfrm>
              <a:prstGeom prst="rect">
                <a:avLst/>
              </a:prstGeom>
              <a:solidFill>
                <a:srgbClr val="B27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5" name="Rechthoek 16"/>
              <p:cNvSpPr/>
              <p:nvPr/>
            </p:nvSpPr>
            <p:spPr>
              <a:xfrm>
                <a:off x="5677821" y="1"/>
                <a:ext cx="6541337" cy="501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6" name="Tekstvak 17"/>
              <p:cNvSpPr txBox="1"/>
              <p:nvPr/>
            </p:nvSpPr>
            <p:spPr>
              <a:xfrm>
                <a:off x="5805118" y="8436"/>
                <a:ext cx="6414736" cy="5152693"/>
              </a:xfrm>
              <a:prstGeom prst="rect">
                <a:avLst/>
              </a:prstGeom>
              <a:noFill/>
            </p:spPr>
            <p:txBody>
              <a:bodyPr wrap="square" rtlCol="0">
                <a:spAutoFit/>
              </a:bodyPr>
              <a:lstStyle/>
              <a:p>
                <a:pPr marL="180000"/>
                <a:r>
                  <a:rPr lang="nl-NL" sz="3600" b="1" dirty="0" err="1">
                    <a:solidFill>
                      <a:srgbClr val="0C2577"/>
                    </a:solidFill>
                  </a:rPr>
                  <a:t>Artificial</a:t>
                </a:r>
                <a:r>
                  <a:rPr lang="nl-NL" sz="3600" b="1" dirty="0">
                    <a:solidFill>
                      <a:srgbClr val="0C2577"/>
                    </a:solidFill>
                  </a:rPr>
                  <a:t> Intelligence heeft twee zijden</a:t>
                </a:r>
              </a:p>
              <a:p>
                <a:pPr marL="180975" lvl="0" indent="-180975">
                  <a:lnSpc>
                    <a:spcPct val="90000"/>
                  </a:lnSpc>
                  <a:spcBef>
                    <a:spcPts val="600"/>
                  </a:spcBef>
                  <a:spcAft>
                    <a:spcPts val="600"/>
                  </a:spcAft>
                  <a:buClr>
                    <a:srgbClr val="0C2577"/>
                  </a:buClr>
                  <a:buSzPct val="100000"/>
                  <a:buFont typeface="Arial" charset="0"/>
                  <a:buChar char="•"/>
                </a:pPr>
                <a:endParaRPr lang="nl-NL" sz="2400" dirty="0">
                  <a:solidFill>
                    <a:srgbClr val="0C2577"/>
                  </a:solidFill>
                </a:endParaRPr>
              </a:p>
              <a:p>
                <a:pPr marL="637200" lvl="0" indent="-457200">
                  <a:spcBef>
                    <a:spcPts val="600"/>
                  </a:spcBef>
                  <a:spcAft>
                    <a:spcPts val="400"/>
                  </a:spcAft>
                  <a:buClr>
                    <a:srgbClr val="B27F2A"/>
                  </a:buClr>
                  <a:buSzPct val="100000"/>
                  <a:buFont typeface="+mj-lt"/>
                  <a:buAutoNum type="arabicPeriod"/>
                </a:pPr>
                <a:r>
                  <a:rPr lang="nl-NL" sz="2100" dirty="0">
                    <a:solidFill>
                      <a:srgbClr val="0C2577"/>
                    </a:solidFill>
                    <a:ea typeface="Verdana" charset="0"/>
                    <a:cs typeface="Verdana" charset="0"/>
                  </a:rPr>
                  <a:t>AI beïnvloedt het recht</a:t>
                </a:r>
                <a:br>
                  <a:rPr lang="nl-NL" sz="2100" dirty="0">
                    <a:solidFill>
                      <a:srgbClr val="0C2577"/>
                    </a:solidFill>
                    <a:ea typeface="Verdana" charset="0"/>
                    <a:cs typeface="Verdana" charset="0"/>
                  </a:rPr>
                </a:br>
                <a:r>
                  <a:rPr lang="nl-NL" sz="2100" dirty="0">
                    <a:solidFill>
                      <a:srgbClr val="0C2577"/>
                    </a:solidFill>
                    <a:ea typeface="Verdana" charset="0"/>
                    <a:cs typeface="Verdana" charset="0"/>
                  </a:rPr>
                  <a:t>- 	Er komt op veel gebieden ander recht,        	LAW and </a:t>
                </a:r>
                <a:r>
                  <a:rPr lang="nl-NL" sz="2100" dirty="0" err="1">
                    <a:solidFill>
                      <a:srgbClr val="0C2577"/>
                    </a:solidFill>
                    <a:ea typeface="Verdana" charset="0"/>
                    <a:cs typeface="Verdana" charset="0"/>
                  </a:rPr>
                  <a:t>technology</a:t>
                </a:r>
                <a:endParaRPr lang="nl-NL" sz="2100" dirty="0">
                  <a:solidFill>
                    <a:srgbClr val="0C2577"/>
                  </a:solidFill>
                  <a:ea typeface="Verdana" charset="0"/>
                  <a:cs typeface="Verdana" charset="0"/>
                </a:endParaRPr>
              </a:p>
              <a:p>
                <a:pPr marL="637200" lvl="0" indent="-457200">
                  <a:spcBef>
                    <a:spcPts val="600"/>
                  </a:spcBef>
                  <a:spcAft>
                    <a:spcPts val="400"/>
                  </a:spcAft>
                  <a:buClr>
                    <a:srgbClr val="B27F2A"/>
                  </a:buClr>
                  <a:buSzPct val="100000"/>
                  <a:buFont typeface="+mj-lt"/>
                  <a:buAutoNum type="arabicPeriod"/>
                </a:pPr>
                <a:r>
                  <a:rPr lang="nl-NL" sz="2100" dirty="0">
                    <a:solidFill>
                      <a:srgbClr val="0C2577"/>
                    </a:solidFill>
                    <a:ea typeface="Verdana" charset="0"/>
                    <a:cs typeface="Verdana" charset="0"/>
                  </a:rPr>
                  <a:t>AI ondersteunt de rechtsvinding </a:t>
                </a:r>
                <a:br>
                  <a:rPr lang="nl-NL" sz="2100" dirty="0">
                    <a:solidFill>
                      <a:srgbClr val="0C2577"/>
                    </a:solidFill>
                    <a:ea typeface="Verdana" charset="0"/>
                    <a:cs typeface="Verdana" charset="0"/>
                  </a:rPr>
                </a:br>
                <a:r>
                  <a:rPr lang="nl-NL" sz="2100" dirty="0">
                    <a:solidFill>
                      <a:srgbClr val="0C2577"/>
                    </a:solidFill>
                    <a:ea typeface="Verdana" charset="0"/>
                    <a:cs typeface="Verdana" charset="0"/>
                  </a:rPr>
                  <a:t>en de rechtspleging</a:t>
                </a:r>
                <a:br>
                  <a:rPr lang="nl-NL" sz="2100" dirty="0">
                    <a:solidFill>
                      <a:srgbClr val="0C2577"/>
                    </a:solidFill>
                    <a:ea typeface="Verdana" charset="0"/>
                    <a:cs typeface="Verdana" charset="0"/>
                  </a:rPr>
                </a:br>
                <a:r>
                  <a:rPr lang="nl-NL" sz="2100" dirty="0">
                    <a:solidFill>
                      <a:srgbClr val="0C2577"/>
                    </a:solidFill>
                    <a:ea typeface="Verdana" charset="0"/>
                    <a:cs typeface="Verdana" charset="0"/>
                  </a:rPr>
                  <a:t>- 	Legal Technology</a:t>
                </a:r>
              </a:p>
              <a:p>
                <a:pPr marL="180000" lvl="0">
                  <a:spcBef>
                    <a:spcPts val="600"/>
                  </a:spcBef>
                  <a:spcAft>
                    <a:spcPts val="400"/>
                  </a:spcAft>
                  <a:buClr>
                    <a:srgbClr val="B27F2A"/>
                  </a:buClr>
                  <a:buSzPct val="100000"/>
                </a:pPr>
                <a:endParaRPr lang="nl-NL" sz="2100" dirty="0">
                  <a:solidFill>
                    <a:srgbClr val="0C2577"/>
                  </a:solidFill>
                  <a:ea typeface="Verdana" charset="0"/>
                  <a:cs typeface="Verdana" charset="0"/>
                </a:endParaRPr>
              </a:p>
              <a:p>
                <a:pPr marL="180000" lvl="0">
                  <a:spcBef>
                    <a:spcPts val="600"/>
                  </a:spcBef>
                  <a:spcAft>
                    <a:spcPts val="400"/>
                  </a:spcAft>
                  <a:buClr>
                    <a:srgbClr val="B27F2A"/>
                  </a:buClr>
                  <a:buSzPct val="100000"/>
                </a:pPr>
                <a:r>
                  <a:rPr lang="nl-NL" sz="2100" i="1" dirty="0">
                    <a:solidFill>
                      <a:srgbClr val="0C2577"/>
                    </a:solidFill>
                    <a:ea typeface="Verdana" charset="0"/>
                    <a:cs typeface="Verdana" charset="0"/>
                  </a:rPr>
                  <a:t>Onze eerste vraag is derhalve: Wat is AI?</a:t>
                </a:r>
              </a:p>
              <a:p>
                <a:pPr marL="522900" lvl="0" indent="-342900">
                  <a:lnSpc>
                    <a:spcPct val="90000"/>
                  </a:lnSpc>
                  <a:spcBef>
                    <a:spcPts val="600"/>
                  </a:spcBef>
                  <a:spcAft>
                    <a:spcPts val="400"/>
                  </a:spcAft>
                  <a:buClr>
                    <a:srgbClr val="B27F2A"/>
                  </a:buClr>
                  <a:buSzPct val="100000"/>
                  <a:buFont typeface="Arial" panose="020B0604020202020204" pitchFamily="34" charset="0"/>
                  <a:buChar char="•"/>
                </a:pPr>
                <a:endParaRPr lang="nl-NL" sz="2100" dirty="0">
                  <a:solidFill>
                    <a:srgbClr val="0C2577"/>
                  </a:solidFill>
                  <a:ea typeface="Verdana" charset="0"/>
                  <a:cs typeface="Verdana" charset="0"/>
                </a:endParaRPr>
              </a:p>
            </p:txBody>
          </p:sp>
        </p:grpSp>
      </p:grpSp>
    </p:spTree>
    <p:extLst>
      <p:ext uri="{BB962C8B-B14F-4D97-AF65-F5344CB8AC3E}">
        <p14:creationId xmlns:p14="http://schemas.microsoft.com/office/powerpoint/2010/main" val="2640382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2" name="Groeperen 1"/>
          <p:cNvGrpSpPr/>
          <p:nvPr/>
        </p:nvGrpSpPr>
        <p:grpSpPr>
          <a:xfrm>
            <a:off x="6082501" y="0"/>
            <a:ext cx="6114159" cy="6858000"/>
            <a:chOff x="6082501" y="0"/>
            <a:chExt cx="6114159" cy="6858000"/>
          </a:xfrm>
        </p:grpSpPr>
        <p:sp>
          <p:nvSpPr>
            <p:cNvPr id="11" name="Rechthoek 10"/>
            <p:cNvSpPr/>
            <p:nvPr/>
          </p:nvSpPr>
          <p:spPr>
            <a:xfrm>
              <a:off x="6097485"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sp>
          <p:nvSpPr>
            <p:cNvPr id="8" name="Tekstvak 7"/>
            <p:cNvSpPr txBox="1"/>
            <p:nvPr/>
          </p:nvSpPr>
          <p:spPr>
            <a:xfrm>
              <a:off x="6082501" y="403200"/>
              <a:ext cx="5704684" cy="707886"/>
            </a:xfrm>
            <a:prstGeom prst="rect">
              <a:avLst/>
            </a:prstGeom>
            <a:noFill/>
            <a:effectLst>
              <a:glow rad="647700">
                <a:schemeClr val="tx1"/>
              </a:glow>
            </a:effectLst>
          </p:spPr>
          <p:txBody>
            <a:bodyPr wrap="square" rtlCol="0">
              <a:spAutoFit/>
            </a:bodyPr>
            <a:lstStyle/>
            <a:p>
              <a:pPr marL="180000"/>
              <a:r>
                <a:rPr lang="nl-NL" sz="4000" b="1" dirty="0">
                  <a:solidFill>
                    <a:srgbClr val="FFFFFF"/>
                  </a:solidFill>
                </a:rPr>
                <a:t>Dankwoord</a:t>
              </a:r>
              <a:endParaRPr lang="nl-NL" sz="4000" dirty="0">
                <a:solidFill>
                  <a:srgbClr val="FFFFFF"/>
                </a:solidFill>
              </a:endParaRPr>
            </a:p>
          </p:txBody>
        </p:sp>
      </p:grpSp>
      <p:pic>
        <p:nvPicPr>
          <p:cNvPr id="18" name="Afbeelding 17">
            <a:extLst>
              <a:ext uri="{FF2B5EF4-FFF2-40B4-BE49-F238E27FC236}">
                <a16:creationId xmlns:a16="http://schemas.microsoft.com/office/drawing/2014/main" id="{9A6DF818-05B5-D146-B932-1323290168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24" name="Rectangle 23"/>
          <p:cNvSpPr/>
          <p:nvPr/>
        </p:nvSpPr>
        <p:spPr>
          <a:xfrm>
            <a:off x="0" y="0"/>
            <a:ext cx="240772" cy="369332"/>
          </a:xfrm>
          <a:prstGeom prst="rect">
            <a:avLst/>
          </a:prstGeom>
        </p:spPr>
        <p:txBody>
          <a:bodyPr wrap="none">
            <a:spAutoFit/>
          </a:bodyPr>
          <a:lstStyle/>
          <a:p>
            <a:r>
              <a:rPr lang="nl-NL" dirty="0"/>
              <a:t> </a:t>
            </a:r>
          </a:p>
        </p:txBody>
      </p:sp>
      <p:sp>
        <p:nvSpPr>
          <p:cNvPr id="16" name="Tekstvak 15"/>
          <p:cNvSpPr txBox="1"/>
          <p:nvPr/>
        </p:nvSpPr>
        <p:spPr>
          <a:xfrm>
            <a:off x="6082501" y="2564904"/>
            <a:ext cx="5688012" cy="523220"/>
          </a:xfrm>
          <a:prstGeom prst="rect">
            <a:avLst/>
          </a:prstGeom>
          <a:solidFill>
            <a:schemeClr val="bg1"/>
          </a:solidFill>
        </p:spPr>
        <p:txBody>
          <a:bodyPr wrap="square" rtlCol="0">
            <a:spAutoFit/>
          </a:bodyPr>
          <a:lstStyle/>
          <a:p>
            <a:pPr marL="180000"/>
            <a:r>
              <a:rPr lang="nl-NL" sz="2800" dirty="0">
                <a:solidFill>
                  <a:srgbClr val="0C2577"/>
                </a:solidFill>
              </a:rPr>
              <a:t>Dr. ir. Adriaan de Lange</a:t>
            </a:r>
          </a:p>
        </p:txBody>
      </p:sp>
      <p:sp>
        <p:nvSpPr>
          <p:cNvPr id="40" name="Tekstvak 39"/>
          <p:cNvSpPr txBox="1"/>
          <p:nvPr/>
        </p:nvSpPr>
        <p:spPr>
          <a:xfrm>
            <a:off x="6067451" y="1818972"/>
            <a:ext cx="5688012" cy="523220"/>
          </a:xfrm>
          <a:prstGeom prst="rect">
            <a:avLst/>
          </a:prstGeom>
          <a:solidFill>
            <a:schemeClr val="bg1"/>
          </a:solidFill>
        </p:spPr>
        <p:txBody>
          <a:bodyPr wrap="square" rtlCol="0">
            <a:spAutoFit/>
          </a:bodyPr>
          <a:lstStyle/>
          <a:p>
            <a:pPr marL="180000"/>
            <a:r>
              <a:rPr lang="nl-NL" sz="2800" dirty="0">
                <a:solidFill>
                  <a:srgbClr val="0C2577"/>
                </a:solidFill>
              </a:rPr>
              <a:t>Prof. dr. ir. Kees </a:t>
            </a:r>
            <a:r>
              <a:rPr lang="nl-NL" sz="2800" dirty="0" err="1">
                <a:solidFill>
                  <a:srgbClr val="0C2577"/>
                </a:solidFill>
              </a:rPr>
              <a:t>Vuik</a:t>
            </a:r>
            <a:endParaRPr lang="nl-NL" sz="2800" b="1" dirty="0">
              <a:solidFill>
                <a:srgbClr val="AD8B1D"/>
              </a:solidFill>
            </a:endParaRPr>
          </a:p>
        </p:txBody>
      </p:sp>
      <p:sp>
        <p:nvSpPr>
          <p:cNvPr id="41" name="Tekstvak 40"/>
          <p:cNvSpPr txBox="1"/>
          <p:nvPr/>
        </p:nvSpPr>
        <p:spPr>
          <a:xfrm>
            <a:off x="403200" y="403200"/>
            <a:ext cx="6962528" cy="1754326"/>
          </a:xfrm>
          <a:prstGeom prst="rect">
            <a:avLst/>
          </a:prstGeom>
          <a:noFill/>
          <a:effectLst>
            <a:glow rad="647700">
              <a:schemeClr val="tx1"/>
            </a:glow>
          </a:effectLst>
        </p:spPr>
        <p:txBody>
          <a:bodyPr wrap="square" rtlCol="0">
            <a:spAutoFit/>
          </a:bodyPr>
          <a:lstStyle/>
          <a:p>
            <a:pPr lvl="0" fontAlgn="base">
              <a:spcBef>
                <a:spcPct val="0"/>
              </a:spcBef>
              <a:spcAft>
                <a:spcPct val="0"/>
              </a:spcAft>
            </a:pPr>
            <a:r>
              <a:rPr lang="en-US" sz="3600" b="1" kern="0" dirty="0" err="1">
                <a:solidFill>
                  <a:schemeClr val="bg1"/>
                </a:solidFill>
                <a:latin typeface="+mj-lt"/>
                <a:ea typeface="ＭＳ Ｐゴシック" charset="0"/>
              </a:rPr>
              <a:t>Graag</a:t>
            </a:r>
            <a:r>
              <a:rPr lang="en-US" sz="3600" b="1" kern="0" dirty="0">
                <a:solidFill>
                  <a:schemeClr val="bg1"/>
                </a:solidFill>
                <a:latin typeface="+mj-lt"/>
                <a:ea typeface="ＭＳ Ｐゴシック" charset="0"/>
              </a:rPr>
              <a:t> </a:t>
            </a:r>
            <a:r>
              <a:rPr lang="en-US" sz="3600" b="1" kern="0" dirty="0" err="1">
                <a:solidFill>
                  <a:schemeClr val="bg1"/>
                </a:solidFill>
                <a:latin typeface="+mj-lt"/>
                <a:ea typeface="ＭＳ Ｐゴシック" charset="0"/>
              </a:rPr>
              <a:t>bedank</a:t>
            </a:r>
            <a:r>
              <a:rPr lang="en-US" sz="3600" b="1" kern="0" dirty="0">
                <a:solidFill>
                  <a:schemeClr val="bg1"/>
                </a:solidFill>
                <a:latin typeface="+mj-lt"/>
                <a:ea typeface="ＭＳ Ｐゴシック" charset="0"/>
              </a:rPr>
              <a:t> </a:t>
            </a:r>
            <a:r>
              <a:rPr lang="en-US" sz="3600" b="1" kern="0" dirty="0" err="1">
                <a:solidFill>
                  <a:schemeClr val="bg1"/>
                </a:solidFill>
                <a:latin typeface="+mj-lt"/>
                <a:ea typeface="ＭＳ Ｐゴシック" charset="0"/>
              </a:rPr>
              <a:t>ik</a:t>
            </a:r>
            <a:r>
              <a:rPr lang="en-US" sz="3600" b="1" kern="0" dirty="0">
                <a:solidFill>
                  <a:schemeClr val="bg1"/>
                </a:solidFill>
                <a:latin typeface="+mj-lt"/>
                <a:ea typeface="ＭＳ Ｐゴシック" charset="0"/>
              </a:rPr>
              <a:t> </a:t>
            </a:r>
          </a:p>
          <a:p>
            <a:pPr lvl="0" fontAlgn="base">
              <a:spcBef>
                <a:spcPct val="0"/>
              </a:spcBef>
              <a:spcAft>
                <a:spcPct val="0"/>
              </a:spcAft>
            </a:pPr>
            <a:r>
              <a:rPr lang="en-US" sz="3600" b="1" kern="0" dirty="0" err="1">
                <a:solidFill>
                  <a:schemeClr val="bg1"/>
                </a:solidFill>
                <a:latin typeface="+mj-lt"/>
                <a:ea typeface="ＭＳ Ｐゴシック" charset="0"/>
              </a:rPr>
              <a:t>voor</a:t>
            </a:r>
            <a:r>
              <a:rPr lang="en-US" sz="3600" b="1" kern="0" dirty="0">
                <a:solidFill>
                  <a:schemeClr val="bg1"/>
                </a:solidFill>
                <a:latin typeface="+mj-lt"/>
                <a:ea typeface="ＭＳ Ｐゴシック" charset="0"/>
              </a:rPr>
              <a:t> </a:t>
            </a:r>
            <a:r>
              <a:rPr lang="en-US" sz="3600" b="1" kern="0" dirty="0" err="1">
                <a:solidFill>
                  <a:schemeClr val="bg1"/>
                </a:solidFill>
                <a:latin typeface="+mj-lt"/>
                <a:ea typeface="ＭＳ Ｐゴシック" charset="0"/>
              </a:rPr>
              <a:t>samenwerking</a:t>
            </a:r>
            <a:r>
              <a:rPr lang="en-US" sz="3600" b="1" kern="0" dirty="0">
                <a:solidFill>
                  <a:schemeClr val="bg1"/>
                </a:solidFill>
                <a:latin typeface="+mj-lt"/>
                <a:ea typeface="ＭＳ Ｐゴシック" charset="0"/>
              </a:rPr>
              <a:t> </a:t>
            </a:r>
          </a:p>
          <a:p>
            <a:pPr lvl="0" fontAlgn="base">
              <a:spcBef>
                <a:spcPct val="0"/>
              </a:spcBef>
              <a:spcAft>
                <a:spcPct val="0"/>
              </a:spcAft>
            </a:pPr>
            <a:r>
              <a:rPr lang="en-US" sz="3600" b="1" kern="0" dirty="0" err="1">
                <a:solidFill>
                  <a:schemeClr val="bg1"/>
                </a:solidFill>
                <a:latin typeface="+mj-lt"/>
                <a:ea typeface="ＭＳ Ｐゴシック" charset="0"/>
              </a:rPr>
              <a:t>en</a:t>
            </a:r>
            <a:r>
              <a:rPr lang="en-US" sz="3600" b="1" kern="0" dirty="0">
                <a:solidFill>
                  <a:schemeClr val="bg1"/>
                </a:solidFill>
                <a:latin typeface="+mj-lt"/>
                <a:ea typeface="ＭＳ Ｐゴシック" charset="0"/>
              </a:rPr>
              <a:t> </a:t>
            </a:r>
            <a:r>
              <a:rPr lang="en-US" sz="3600" b="1" kern="0" dirty="0" err="1">
                <a:solidFill>
                  <a:schemeClr val="bg1"/>
                </a:solidFill>
                <a:latin typeface="+mj-lt"/>
                <a:ea typeface="ＭＳ Ｐゴシック" charset="0"/>
              </a:rPr>
              <a:t>uitnodiging</a:t>
            </a:r>
            <a:r>
              <a:rPr lang="en-US" sz="3600" b="1" kern="0" dirty="0">
                <a:solidFill>
                  <a:schemeClr val="bg1"/>
                </a:solidFill>
                <a:latin typeface="+mj-lt"/>
                <a:ea typeface="ＭＳ Ｐゴシック" charset="0"/>
              </a:rPr>
              <a:t>: </a:t>
            </a:r>
            <a:endParaRPr lang="en-US" sz="4000" b="1" kern="0" dirty="0">
              <a:solidFill>
                <a:schemeClr val="bg1"/>
              </a:solidFill>
              <a:latin typeface="+mj-lt"/>
              <a:ea typeface="ＭＳ Ｐゴシック" charset="0"/>
            </a:endParaRPr>
          </a:p>
        </p:txBody>
      </p:sp>
      <p:sp>
        <p:nvSpPr>
          <p:cNvPr id="13" name="Tekstvak 12">
            <a:extLst>
              <a:ext uri="{FF2B5EF4-FFF2-40B4-BE49-F238E27FC236}">
                <a16:creationId xmlns:a16="http://schemas.microsoft.com/office/drawing/2014/main" id="{6BBFC032-39FD-4AA1-8125-31C23DBC1646}"/>
              </a:ext>
            </a:extLst>
          </p:cNvPr>
          <p:cNvSpPr txBox="1"/>
          <p:nvPr/>
        </p:nvSpPr>
        <p:spPr>
          <a:xfrm>
            <a:off x="6099173" y="3315642"/>
            <a:ext cx="5688012" cy="523220"/>
          </a:xfrm>
          <a:prstGeom prst="rect">
            <a:avLst/>
          </a:prstGeom>
          <a:solidFill>
            <a:schemeClr val="bg1"/>
          </a:solidFill>
        </p:spPr>
        <p:txBody>
          <a:bodyPr wrap="square" rtlCol="0">
            <a:spAutoFit/>
          </a:bodyPr>
          <a:lstStyle/>
          <a:p>
            <a:pPr marL="180000"/>
            <a:r>
              <a:rPr lang="nl-NL" sz="2800" dirty="0">
                <a:solidFill>
                  <a:srgbClr val="0C2577"/>
                </a:solidFill>
              </a:rPr>
              <a:t>Drs. </a:t>
            </a:r>
            <a:r>
              <a:rPr lang="nl-NL" sz="2800" dirty="0" err="1">
                <a:solidFill>
                  <a:srgbClr val="0C2577"/>
                </a:solidFill>
              </a:rPr>
              <a:t>Juud</a:t>
            </a:r>
            <a:r>
              <a:rPr lang="nl-NL" sz="2800" dirty="0">
                <a:solidFill>
                  <a:srgbClr val="0C2577"/>
                </a:solidFill>
              </a:rPr>
              <a:t> van der Woude</a:t>
            </a:r>
          </a:p>
        </p:txBody>
      </p:sp>
      <p:pic>
        <p:nvPicPr>
          <p:cNvPr id="3074" name="Picture 2" descr="Address page of Kees Vuik">
            <a:extLst>
              <a:ext uri="{FF2B5EF4-FFF2-40B4-BE49-F238E27FC236}">
                <a16:creationId xmlns:a16="http://schemas.microsoft.com/office/drawing/2014/main" id="{27A6DBB9-A4A1-4B2D-8732-5FBD25A37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258" y="4092364"/>
            <a:ext cx="1949938" cy="25112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driaan DE LANGE | 1st Secretary | PhD, MSc, MSc, MBA | Board">
            <a:extLst>
              <a:ext uri="{FF2B5EF4-FFF2-40B4-BE49-F238E27FC236}">
                <a16:creationId xmlns:a16="http://schemas.microsoft.com/office/drawing/2014/main" id="{05B37D3B-3C83-42FB-A8D1-083DC11FA8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11" t="17082" r="37054" b="11084"/>
          <a:stretch/>
        </p:blipFill>
        <p:spPr bwMode="auto">
          <a:xfrm>
            <a:off x="8160178" y="4084121"/>
            <a:ext cx="1728192" cy="25112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rrie-Christine van der Woude - Afdelingsmanager directiestaf BCO (bestuur  en concernondersteuning) - Gemeente Rotterdam | LinkedIn">
            <a:extLst>
              <a:ext uri="{FF2B5EF4-FFF2-40B4-BE49-F238E27FC236}">
                <a16:creationId xmlns:a16="http://schemas.microsoft.com/office/drawing/2014/main" id="{467AB385-6B47-47FE-81E7-0D44D881C7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161" r="15800"/>
          <a:stretch/>
        </p:blipFill>
        <p:spPr bwMode="auto">
          <a:xfrm>
            <a:off x="10027270" y="4053734"/>
            <a:ext cx="1728193" cy="2467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058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5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1+#ppt_w/2"/>
                                          </p:val>
                                        </p:tav>
                                        <p:tav tm="100000">
                                          <p:val>
                                            <p:strVal val="#ppt_x"/>
                                          </p:val>
                                        </p:tav>
                                      </p:tavLst>
                                    </p:anim>
                                    <p:anim calcmode="lin" valueType="num">
                                      <p:cBhvr additive="base">
                                        <p:cTn id="13" dur="500" fill="hold"/>
                                        <p:tgtEl>
                                          <p:spTgt spid="40"/>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0"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Tijdelijke aanduiding voor afbeelding 40"/>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7755" b="7755"/>
          <a:stretch>
            <a:fillRect/>
          </a:stretch>
        </p:blipFill>
        <p:spPr/>
      </p:pic>
      <p:grpSp>
        <p:nvGrpSpPr>
          <p:cNvPr id="2" name="Groeperen 1"/>
          <p:cNvGrpSpPr/>
          <p:nvPr/>
        </p:nvGrpSpPr>
        <p:grpSpPr>
          <a:xfrm>
            <a:off x="6796" y="0"/>
            <a:ext cx="11763721" cy="6881556"/>
            <a:chOff x="6796" y="0"/>
            <a:chExt cx="11763721" cy="6881556"/>
          </a:xfrm>
        </p:grpSpPr>
        <p:sp>
          <p:nvSpPr>
            <p:cNvPr id="11" name="Rechthoek 10"/>
            <p:cNvSpPr/>
            <p:nvPr/>
          </p:nvSpPr>
          <p:spPr>
            <a:xfrm>
              <a:off x="6796" y="0"/>
              <a:ext cx="6099175" cy="6881556"/>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411163" y="246246"/>
              <a:ext cx="11359354" cy="1261884"/>
            </a:xfrm>
            <a:prstGeom prst="rect">
              <a:avLst/>
            </a:prstGeom>
            <a:noFill/>
            <a:effectLst>
              <a:glow rad="647700">
                <a:schemeClr val="tx1"/>
              </a:glow>
            </a:effectLst>
          </p:spPr>
          <p:txBody>
            <a:bodyPr wrap="square" rtlCol="0">
              <a:spAutoFit/>
            </a:bodyPr>
            <a:lstStyle/>
            <a:p>
              <a:r>
                <a:rPr lang="en-GB" sz="3800" b="1" dirty="0" err="1">
                  <a:solidFill>
                    <a:schemeClr val="bg1"/>
                  </a:solidFill>
                </a:rPr>
                <a:t>Kunstmatige</a:t>
              </a:r>
              <a:r>
                <a:rPr lang="en-GB" sz="3800" b="1" dirty="0">
                  <a:solidFill>
                    <a:schemeClr val="bg1"/>
                  </a:solidFill>
                </a:rPr>
                <a:t> </a:t>
              </a:r>
            </a:p>
            <a:p>
              <a:r>
                <a:rPr lang="en-GB" sz="3800" b="1" dirty="0" err="1">
                  <a:solidFill>
                    <a:schemeClr val="bg1"/>
                  </a:solidFill>
                </a:rPr>
                <a:t>Intelligentie</a:t>
              </a:r>
              <a:r>
                <a:rPr lang="en-GB" sz="3800" b="1" dirty="0">
                  <a:solidFill>
                    <a:schemeClr val="bg1"/>
                  </a:solidFill>
                </a:rPr>
                <a:t> (AI):</a:t>
              </a:r>
            </a:p>
          </p:txBody>
        </p:sp>
      </p:grpSp>
      <p:pic>
        <p:nvPicPr>
          <p:cNvPr id="9" name="Afbeelding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grpSp>
        <p:nvGrpSpPr>
          <p:cNvPr id="34" name="Groep 33"/>
          <p:cNvGrpSpPr/>
          <p:nvPr/>
        </p:nvGrpSpPr>
        <p:grpSpPr>
          <a:xfrm>
            <a:off x="6240733" y="-915"/>
            <a:ext cx="5964413" cy="2181901"/>
            <a:chOff x="6240733" y="-915"/>
            <a:chExt cx="5964413" cy="2181901"/>
          </a:xfrm>
        </p:grpSpPr>
        <p:pic>
          <p:nvPicPr>
            <p:cNvPr id="22" name="Afbeelding 21">
              <a:extLst>
                <a:ext uri="{FF2B5EF4-FFF2-40B4-BE49-F238E27FC236}">
                  <a16:creationId xmlns:a16="http://schemas.microsoft.com/office/drawing/2014/main" id="{58FD9795-58C3-4C4D-939A-7390EC1A9443}"/>
                </a:ext>
              </a:extLst>
            </p:cNvPr>
            <p:cNvPicPr>
              <a:picLocks noChangeAspect="1"/>
            </p:cNvPicPr>
            <p:nvPr/>
          </p:nvPicPr>
          <p:blipFill>
            <a:blip r:embed="rId5"/>
            <a:stretch>
              <a:fillRect/>
            </a:stretch>
          </p:blipFill>
          <p:spPr>
            <a:xfrm>
              <a:off x="8650812" y="0"/>
              <a:ext cx="3554334" cy="2180986"/>
            </a:xfrm>
            <a:prstGeom prst="rect">
              <a:avLst/>
            </a:prstGeom>
          </p:spPr>
        </p:pic>
        <p:sp>
          <p:nvSpPr>
            <p:cNvPr id="24" name="Rechthoek 23">
              <a:extLst>
                <a:ext uri="{FF2B5EF4-FFF2-40B4-BE49-F238E27FC236}">
                  <a16:creationId xmlns:a16="http://schemas.microsoft.com/office/drawing/2014/main" id="{58704359-BD4F-8146-BDA5-3C9B1AAEEC17}"/>
                </a:ext>
              </a:extLst>
            </p:cNvPr>
            <p:cNvSpPr/>
            <p:nvPr/>
          </p:nvSpPr>
          <p:spPr>
            <a:xfrm>
              <a:off x="6247530" y="-915"/>
              <a:ext cx="2266729" cy="21493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GB" b="1" dirty="0" err="1">
                  <a:solidFill>
                    <a:srgbClr val="0C2577"/>
                  </a:solidFill>
                  <a:ea typeface="Verdana" charset="0"/>
                  <a:cs typeface="Verdana" charset="0"/>
                </a:rPr>
                <a:t>Muziek</a:t>
              </a:r>
              <a:r>
                <a:rPr lang="en-GB" b="1" dirty="0">
                  <a:solidFill>
                    <a:srgbClr val="0C2577"/>
                  </a:solidFill>
                  <a:ea typeface="Verdana" charset="0"/>
                  <a:cs typeface="Verdana" charset="0"/>
                </a:rPr>
                <a:t>:</a:t>
              </a:r>
              <a:endParaRPr lang="nl-NL" b="1" dirty="0">
                <a:solidFill>
                  <a:schemeClr val="tx2"/>
                </a:solidFill>
              </a:endParaRPr>
            </a:p>
          </p:txBody>
        </p:sp>
        <p:pic>
          <p:nvPicPr>
            <p:cNvPr id="25" name="Afbeelding 24">
              <a:extLst>
                <a:ext uri="{FF2B5EF4-FFF2-40B4-BE49-F238E27FC236}">
                  <a16:creationId xmlns:a16="http://schemas.microsoft.com/office/drawing/2014/main" id="{D5E3673B-09C1-354E-A0CE-8B1ED179C8D6}"/>
                </a:ext>
              </a:extLst>
            </p:cNvPr>
            <p:cNvPicPr>
              <a:picLocks noChangeAspect="1"/>
            </p:cNvPicPr>
            <p:nvPr/>
          </p:nvPicPr>
          <p:blipFill>
            <a:blip r:embed="rId6"/>
            <a:stretch>
              <a:fillRect/>
            </a:stretch>
          </p:blipFill>
          <p:spPr>
            <a:xfrm>
              <a:off x="6436963" y="781987"/>
              <a:ext cx="1945045" cy="583513"/>
            </a:xfrm>
            <a:prstGeom prst="rect">
              <a:avLst/>
            </a:prstGeom>
          </p:spPr>
        </p:pic>
        <p:sp>
          <p:nvSpPr>
            <p:cNvPr id="31" name="Rechthoek 30"/>
            <p:cNvSpPr/>
            <p:nvPr/>
          </p:nvSpPr>
          <p:spPr>
            <a:xfrm>
              <a:off x="6240733" y="1980179"/>
              <a:ext cx="2273526" cy="1682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35" name="Groep 34"/>
          <p:cNvGrpSpPr/>
          <p:nvPr/>
        </p:nvGrpSpPr>
        <p:grpSpPr>
          <a:xfrm>
            <a:off x="6253125" y="2303159"/>
            <a:ext cx="5955137" cy="2414939"/>
            <a:chOff x="6253125" y="2303159"/>
            <a:chExt cx="5955137" cy="2414939"/>
          </a:xfrm>
        </p:grpSpPr>
        <p:pic>
          <p:nvPicPr>
            <p:cNvPr id="21" name="Afbeelding 20">
              <a:extLst>
                <a:ext uri="{FF2B5EF4-FFF2-40B4-BE49-F238E27FC236}">
                  <a16:creationId xmlns:a16="http://schemas.microsoft.com/office/drawing/2014/main" id="{A5927F21-9A7C-A24D-9219-9DC0EA858A74}"/>
                </a:ext>
              </a:extLst>
            </p:cNvPr>
            <p:cNvPicPr>
              <a:picLocks noChangeAspect="1"/>
            </p:cNvPicPr>
            <p:nvPr/>
          </p:nvPicPr>
          <p:blipFill>
            <a:blip r:embed="rId7"/>
            <a:stretch>
              <a:fillRect/>
            </a:stretch>
          </p:blipFill>
          <p:spPr>
            <a:xfrm>
              <a:off x="8647696" y="2316571"/>
              <a:ext cx="3560566" cy="2401527"/>
            </a:xfrm>
            <a:prstGeom prst="rect">
              <a:avLst/>
            </a:prstGeom>
          </p:spPr>
        </p:pic>
        <p:sp>
          <p:nvSpPr>
            <p:cNvPr id="26" name="Rechthoek 25">
              <a:extLst>
                <a:ext uri="{FF2B5EF4-FFF2-40B4-BE49-F238E27FC236}">
                  <a16:creationId xmlns:a16="http://schemas.microsoft.com/office/drawing/2014/main" id="{5B2ECCFA-3948-8149-A433-EFD22E4B7F68}"/>
                </a:ext>
              </a:extLst>
            </p:cNvPr>
            <p:cNvSpPr/>
            <p:nvPr/>
          </p:nvSpPr>
          <p:spPr>
            <a:xfrm>
              <a:off x="6256524" y="2303159"/>
              <a:ext cx="2266729" cy="237951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GB" b="1" dirty="0" err="1">
                  <a:solidFill>
                    <a:srgbClr val="0C2577"/>
                  </a:solidFill>
                  <a:ea typeface="Verdana" charset="0"/>
                </a:rPr>
                <a:t>Beeld</a:t>
              </a:r>
              <a:r>
                <a:rPr lang="en-GB" b="1" dirty="0">
                  <a:solidFill>
                    <a:srgbClr val="0C2577"/>
                  </a:solidFill>
                  <a:ea typeface="Verdana" charset="0"/>
                </a:rPr>
                <a:t>:</a:t>
              </a:r>
              <a:endParaRPr lang="nl-NL" b="1" dirty="0">
                <a:solidFill>
                  <a:schemeClr val="tx2"/>
                </a:solidFill>
              </a:endParaRPr>
            </a:p>
          </p:txBody>
        </p:sp>
        <p:pic>
          <p:nvPicPr>
            <p:cNvPr id="27" name="Afbeelding 26">
              <a:extLst>
                <a:ext uri="{FF2B5EF4-FFF2-40B4-BE49-F238E27FC236}">
                  <a16:creationId xmlns:a16="http://schemas.microsoft.com/office/drawing/2014/main" id="{FC1875DA-8CB5-EB4C-BF6A-0557D8F9A7B4}"/>
                </a:ext>
              </a:extLst>
            </p:cNvPr>
            <p:cNvPicPr>
              <a:picLocks noChangeAspect="1"/>
            </p:cNvPicPr>
            <p:nvPr/>
          </p:nvPicPr>
          <p:blipFill rotWithShape="1">
            <a:blip r:embed="rId8"/>
            <a:srcRect t="28167" b="25344"/>
            <a:stretch/>
          </p:blipFill>
          <p:spPr>
            <a:xfrm>
              <a:off x="6572114" y="3281218"/>
              <a:ext cx="1533371" cy="429182"/>
            </a:xfrm>
            <a:prstGeom prst="rect">
              <a:avLst/>
            </a:prstGeom>
          </p:spPr>
        </p:pic>
        <p:sp>
          <p:nvSpPr>
            <p:cNvPr id="32" name="Rechthoek 31"/>
            <p:cNvSpPr/>
            <p:nvPr/>
          </p:nvSpPr>
          <p:spPr>
            <a:xfrm>
              <a:off x="6253125" y="4514452"/>
              <a:ext cx="2273526" cy="1682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nvGrpSpPr>
          <p:cNvPr id="36" name="Groep 35"/>
          <p:cNvGrpSpPr/>
          <p:nvPr/>
        </p:nvGrpSpPr>
        <p:grpSpPr>
          <a:xfrm>
            <a:off x="6266763" y="4843218"/>
            <a:ext cx="5938383" cy="2043455"/>
            <a:chOff x="6266763" y="4843218"/>
            <a:chExt cx="5938383" cy="2043455"/>
          </a:xfrm>
        </p:grpSpPr>
        <p:pic>
          <p:nvPicPr>
            <p:cNvPr id="23" name="Afbeelding 22">
              <a:extLst>
                <a:ext uri="{FF2B5EF4-FFF2-40B4-BE49-F238E27FC236}">
                  <a16:creationId xmlns:a16="http://schemas.microsoft.com/office/drawing/2014/main" id="{D01201C6-F419-654F-9AEC-5924B673A3F8}"/>
                </a:ext>
              </a:extLst>
            </p:cNvPr>
            <p:cNvPicPr>
              <a:picLocks noChangeAspect="1"/>
            </p:cNvPicPr>
            <p:nvPr/>
          </p:nvPicPr>
          <p:blipFill>
            <a:blip r:embed="rId9"/>
            <a:stretch>
              <a:fillRect/>
            </a:stretch>
          </p:blipFill>
          <p:spPr>
            <a:xfrm>
              <a:off x="8644580" y="4853683"/>
              <a:ext cx="3560566" cy="2004317"/>
            </a:xfrm>
            <a:prstGeom prst="rect">
              <a:avLst/>
            </a:prstGeom>
          </p:spPr>
        </p:pic>
        <p:sp>
          <p:nvSpPr>
            <p:cNvPr id="28" name="Rechthoek 27">
              <a:extLst>
                <a:ext uri="{FF2B5EF4-FFF2-40B4-BE49-F238E27FC236}">
                  <a16:creationId xmlns:a16="http://schemas.microsoft.com/office/drawing/2014/main" id="{B42FEE5B-20FE-5D4E-8F87-29C98CF04C7F}"/>
                </a:ext>
              </a:extLst>
            </p:cNvPr>
            <p:cNvSpPr/>
            <p:nvPr/>
          </p:nvSpPr>
          <p:spPr>
            <a:xfrm>
              <a:off x="6273560" y="4843218"/>
              <a:ext cx="2266729" cy="200431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GB" b="1" dirty="0">
                  <a:solidFill>
                    <a:srgbClr val="0C2577"/>
                  </a:solidFill>
                  <a:ea typeface="Verdana" charset="0"/>
                </a:rPr>
                <a:t>Auto’s:</a:t>
              </a:r>
              <a:endParaRPr lang="nl-NL" b="1" dirty="0">
                <a:solidFill>
                  <a:schemeClr val="tx2"/>
                </a:solidFill>
              </a:endParaRPr>
            </a:p>
          </p:txBody>
        </p:sp>
        <p:pic>
          <p:nvPicPr>
            <p:cNvPr id="29" name="Picture 6" descr="Afbeeldingsresultaat voor tesla logo transparent">
              <a:extLst>
                <a:ext uri="{FF2B5EF4-FFF2-40B4-BE49-F238E27FC236}">
                  <a16:creationId xmlns:a16="http://schemas.microsoft.com/office/drawing/2014/main" id="{8E469461-A037-E24B-9875-86C36DDCAD6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42802" y="5550133"/>
              <a:ext cx="1939206" cy="590486"/>
            </a:xfrm>
            <a:prstGeom prst="rect">
              <a:avLst/>
            </a:prstGeom>
            <a:noFill/>
            <a:extLst>
              <a:ext uri="{909E8E84-426E-40DD-AFC4-6F175D3DCCD1}">
                <a14:hiddenFill xmlns:a14="http://schemas.microsoft.com/office/drawing/2010/main">
                  <a:solidFill>
                    <a:srgbClr val="FFFFFF"/>
                  </a:solidFill>
                </a14:hiddenFill>
              </a:ext>
            </a:extLst>
          </p:spPr>
        </p:pic>
        <p:sp>
          <p:nvSpPr>
            <p:cNvPr id="33" name="Rechthoek 32"/>
            <p:cNvSpPr/>
            <p:nvPr/>
          </p:nvSpPr>
          <p:spPr>
            <a:xfrm>
              <a:off x="6266763" y="6718451"/>
              <a:ext cx="2273526" cy="1682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sp>
        <p:nvSpPr>
          <p:cNvPr id="30" name="object 3">
            <a:extLst>
              <a:ext uri="{FF2B5EF4-FFF2-40B4-BE49-F238E27FC236}">
                <a16:creationId xmlns:a16="http://schemas.microsoft.com/office/drawing/2014/main" id="{DD528192-24BF-46BF-9361-8D8EC6EFC12B}"/>
              </a:ext>
            </a:extLst>
          </p:cNvPr>
          <p:cNvSpPr/>
          <p:nvPr/>
        </p:nvSpPr>
        <p:spPr>
          <a:xfrm>
            <a:off x="435528" y="1633763"/>
            <a:ext cx="5035082" cy="3729262"/>
          </a:xfrm>
          <a:prstGeom prst="rect">
            <a:avLst/>
          </a:prstGeom>
          <a:blipFill>
            <a:blip r:embed="rId11" cstate="print"/>
            <a:stretch>
              <a:fillRect/>
            </a:stretch>
          </a:blipFill>
          <a:ln w="12700">
            <a:solidFill>
              <a:srgbClr val="004080"/>
            </a:solidFill>
          </a:ln>
        </p:spPr>
        <p:txBody>
          <a:bodyPr wrap="square" lIns="0" tIns="0" rIns="0" bIns="0" rtlCol="0"/>
          <a:lstStyle/>
          <a:p>
            <a:endParaRPr sz="1463"/>
          </a:p>
        </p:txBody>
      </p:sp>
    </p:spTree>
    <p:extLst>
      <p:ext uri="{BB962C8B-B14F-4D97-AF65-F5344CB8AC3E}">
        <p14:creationId xmlns:p14="http://schemas.microsoft.com/office/powerpoint/2010/main" val="3409639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750"/>
                            </p:stCondLst>
                            <p:childTnLst>
                              <p:par>
                                <p:cTn id="10" presetID="2" presetClass="entr" presetSubtype="8"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500" fill="hold"/>
                                        <p:tgtEl>
                                          <p:spTgt spid="30"/>
                                        </p:tgtEl>
                                        <p:attrNameLst>
                                          <p:attrName>ppt_x</p:attrName>
                                        </p:attrNameLst>
                                      </p:cBhvr>
                                      <p:tavLst>
                                        <p:tav tm="0">
                                          <p:val>
                                            <p:strVal val="0-#ppt_w/2"/>
                                          </p:val>
                                        </p:tav>
                                        <p:tav tm="100000">
                                          <p:val>
                                            <p:strVal val="#ppt_x"/>
                                          </p:val>
                                        </p:tav>
                                      </p:tavLst>
                                    </p:anim>
                                    <p:anim calcmode="lin" valueType="num">
                                      <p:cBhvr additive="base">
                                        <p:cTn id="13" dur="1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1000" fill="hold"/>
                                        <p:tgtEl>
                                          <p:spTgt spid="34"/>
                                        </p:tgtEl>
                                        <p:attrNameLst>
                                          <p:attrName>ppt_x</p:attrName>
                                        </p:attrNameLst>
                                      </p:cBhvr>
                                      <p:tavLst>
                                        <p:tav tm="0">
                                          <p:val>
                                            <p:strVal val="1+#ppt_w/2"/>
                                          </p:val>
                                        </p:tav>
                                        <p:tav tm="100000">
                                          <p:val>
                                            <p:strVal val="#ppt_x"/>
                                          </p:val>
                                        </p:tav>
                                      </p:tavLst>
                                    </p:anim>
                                    <p:anim calcmode="lin" valueType="num">
                                      <p:cBhvr additive="base">
                                        <p:cTn id="19"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1000" fill="hold"/>
                                        <p:tgtEl>
                                          <p:spTgt spid="35"/>
                                        </p:tgtEl>
                                        <p:attrNameLst>
                                          <p:attrName>ppt_x</p:attrName>
                                        </p:attrNameLst>
                                      </p:cBhvr>
                                      <p:tavLst>
                                        <p:tav tm="0">
                                          <p:val>
                                            <p:strVal val="1+#ppt_w/2"/>
                                          </p:val>
                                        </p:tav>
                                        <p:tav tm="100000">
                                          <p:val>
                                            <p:strVal val="#ppt_x"/>
                                          </p:val>
                                        </p:tav>
                                      </p:tavLst>
                                    </p:anim>
                                    <p:anim calcmode="lin" valueType="num">
                                      <p:cBhvr additive="base">
                                        <p:cTn id="25"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1000" fill="hold"/>
                                        <p:tgtEl>
                                          <p:spTgt spid="36"/>
                                        </p:tgtEl>
                                        <p:attrNameLst>
                                          <p:attrName>ppt_x</p:attrName>
                                        </p:attrNameLst>
                                      </p:cBhvr>
                                      <p:tavLst>
                                        <p:tav tm="0">
                                          <p:val>
                                            <p:strVal val="1+#ppt_w/2"/>
                                          </p:val>
                                        </p:tav>
                                        <p:tav tm="100000">
                                          <p:val>
                                            <p:strVal val="#ppt_x"/>
                                          </p:val>
                                        </p:tav>
                                      </p:tavLst>
                                    </p:anim>
                                    <p:anim calcmode="lin" valueType="num">
                                      <p:cBhvr additive="base">
                                        <p:cTn id="31"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20" descr="Afbeelding met zitten&#10;&#10;Automatisch gegenereerde beschrijving">
            <a:extLst>
              <a:ext uri="{FF2B5EF4-FFF2-40B4-BE49-F238E27FC236}">
                <a16:creationId xmlns:a16="http://schemas.microsoft.com/office/drawing/2014/main" id="{A682D87C-C2EE-4922-9815-9DF3B87CBAD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7817" b="7817"/>
          <a:stretch>
            <a:fillRect/>
          </a:stretch>
        </p:blipFill>
        <p:spPr/>
      </p:pic>
      <p:sp>
        <p:nvSpPr>
          <p:cNvPr id="20" name="object 2">
            <a:extLst>
              <a:ext uri="{FF2B5EF4-FFF2-40B4-BE49-F238E27FC236}">
                <a16:creationId xmlns:a16="http://schemas.microsoft.com/office/drawing/2014/main" id="{1942689C-649A-9941-B561-C222CBA72EBB}"/>
              </a:ext>
            </a:extLst>
          </p:cNvPr>
          <p:cNvSpPr/>
          <p:nvPr/>
        </p:nvSpPr>
        <p:spPr>
          <a:xfrm>
            <a:off x="508377" y="1703561"/>
            <a:ext cx="5035083" cy="3721330"/>
          </a:xfrm>
          <a:prstGeom prst="rect">
            <a:avLst/>
          </a:prstGeom>
          <a:blipFill>
            <a:blip r:embed="rId4" cstate="print"/>
            <a:stretch>
              <a:fillRect r="-868" b="-10534"/>
            </a:stretch>
          </a:blipFill>
          <a:ln w="12700">
            <a:solidFill>
              <a:srgbClr val="004080"/>
            </a:solidFill>
          </a:ln>
        </p:spPr>
        <p:txBody>
          <a:bodyPr wrap="square" lIns="0" tIns="0" rIns="0" bIns="0" rtlCol="0"/>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grpSp>
        <p:nvGrpSpPr>
          <p:cNvPr id="2" name="Groeperen 1"/>
          <p:cNvGrpSpPr/>
          <p:nvPr/>
        </p:nvGrpSpPr>
        <p:grpSpPr>
          <a:xfrm>
            <a:off x="6083850" y="-89638"/>
            <a:ext cx="6114159" cy="6858000"/>
            <a:chOff x="6082501" y="0"/>
            <a:chExt cx="6114159" cy="6858000"/>
          </a:xfrm>
        </p:grpSpPr>
        <p:sp>
          <p:nvSpPr>
            <p:cNvPr id="11" name="Rechthoek 10"/>
            <p:cNvSpPr/>
            <p:nvPr/>
          </p:nvSpPr>
          <p:spPr>
            <a:xfrm>
              <a:off x="6097485"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FFFF"/>
                </a:solidFill>
              </a:endParaRPr>
            </a:p>
          </p:txBody>
        </p:sp>
        <p:sp>
          <p:nvSpPr>
            <p:cNvPr id="8" name="Tekstvak 7"/>
            <p:cNvSpPr txBox="1"/>
            <p:nvPr/>
          </p:nvSpPr>
          <p:spPr>
            <a:xfrm>
              <a:off x="6082501" y="403200"/>
              <a:ext cx="6099174" cy="2246769"/>
            </a:xfrm>
            <a:prstGeom prst="rect">
              <a:avLst/>
            </a:prstGeom>
            <a:noFill/>
            <a:effectLst>
              <a:glow rad="647700">
                <a:schemeClr val="tx1"/>
              </a:glow>
            </a:effectLst>
          </p:spPr>
          <p:txBody>
            <a:bodyPr wrap="square" rtlCol="0">
              <a:spAutoFit/>
            </a:bodyPr>
            <a:lstStyle/>
            <a:p>
              <a:pPr marL="180000"/>
              <a:r>
                <a:rPr lang="nl-NL" sz="3500" b="1" dirty="0">
                  <a:solidFill>
                    <a:srgbClr val="FFFFFF"/>
                  </a:solidFill>
                </a:rPr>
                <a:t>2</a:t>
              </a:r>
              <a:r>
                <a:rPr lang="nl-NL" sz="3500" b="1" baseline="30000" dirty="0">
                  <a:solidFill>
                    <a:srgbClr val="FFFFFF"/>
                  </a:solidFill>
                </a:rPr>
                <a:t>e</a:t>
              </a:r>
              <a:r>
                <a:rPr lang="nl-NL" sz="3500" b="1" dirty="0">
                  <a:solidFill>
                    <a:srgbClr val="FFFFFF"/>
                  </a:solidFill>
                </a:rPr>
                <a:t> vraag: hoe ziet het AI Legal Landscape eruit gebaseerd op Academisch Onderzoek?</a:t>
              </a:r>
            </a:p>
          </p:txBody>
        </p:sp>
      </p:grpSp>
      <p:pic>
        <p:nvPicPr>
          <p:cNvPr id="18" name="Afbeelding 17">
            <a:extLst>
              <a:ext uri="{FF2B5EF4-FFF2-40B4-BE49-F238E27FC236}">
                <a16:creationId xmlns:a16="http://schemas.microsoft.com/office/drawing/2014/main" id="{9A6DF818-05B5-D146-B932-1323290168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grpSp>
        <p:nvGrpSpPr>
          <p:cNvPr id="3" name="Groep 2">
            <a:extLst>
              <a:ext uri="{FF2B5EF4-FFF2-40B4-BE49-F238E27FC236}">
                <a16:creationId xmlns:a16="http://schemas.microsoft.com/office/drawing/2014/main" id="{0F6583D2-7D08-465C-87FE-7D6911D8628C}"/>
              </a:ext>
            </a:extLst>
          </p:cNvPr>
          <p:cNvGrpSpPr/>
          <p:nvPr/>
        </p:nvGrpSpPr>
        <p:grpSpPr>
          <a:xfrm>
            <a:off x="6477190" y="2653934"/>
            <a:ext cx="5733922" cy="5476090"/>
            <a:chOff x="398057" y="0"/>
            <a:chExt cx="5733922" cy="5476090"/>
          </a:xfrm>
        </p:grpSpPr>
        <p:sp>
          <p:nvSpPr>
            <p:cNvPr id="16" name="Rechthoek 15">
              <a:extLst>
                <a:ext uri="{FF2B5EF4-FFF2-40B4-BE49-F238E27FC236}">
                  <a16:creationId xmlns:a16="http://schemas.microsoft.com/office/drawing/2014/main" id="{5874D8F6-2E8A-4C53-A389-8CA4B7C636E2}"/>
                </a:ext>
              </a:extLst>
            </p:cNvPr>
            <p:cNvSpPr/>
            <p:nvPr/>
          </p:nvSpPr>
          <p:spPr>
            <a:xfrm>
              <a:off x="411160" y="0"/>
              <a:ext cx="5274967" cy="5386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7" name="Tekstvak 16">
              <a:extLst>
                <a:ext uri="{FF2B5EF4-FFF2-40B4-BE49-F238E27FC236}">
                  <a16:creationId xmlns:a16="http://schemas.microsoft.com/office/drawing/2014/main" id="{58927703-8ABE-4ED5-88F4-641C69BA05E4}"/>
                </a:ext>
              </a:extLst>
            </p:cNvPr>
            <p:cNvSpPr txBox="1"/>
            <p:nvPr/>
          </p:nvSpPr>
          <p:spPr>
            <a:xfrm>
              <a:off x="443966" y="0"/>
              <a:ext cx="5688013" cy="4339650"/>
            </a:xfrm>
            <a:prstGeom prst="rect">
              <a:avLst/>
            </a:prstGeom>
            <a:noFill/>
          </p:spPr>
          <p:txBody>
            <a:bodyPr wrap="square" rtlCol="0">
              <a:spAutoFit/>
            </a:bodyPr>
            <a:lstStyle/>
            <a:p>
              <a:pPr marL="694350" indent="-514350">
                <a:buClr>
                  <a:schemeClr val="accent1"/>
                </a:buClr>
                <a:buFont typeface="+mj-lt"/>
                <a:buAutoNum type="arabicPeriod"/>
              </a:pPr>
              <a:r>
                <a:rPr lang="en-US" sz="2800" dirty="0">
                  <a:solidFill>
                    <a:srgbClr val="0C2577"/>
                  </a:solidFill>
                </a:rPr>
                <a:t>Legal Analysis</a:t>
              </a:r>
            </a:p>
            <a:p>
              <a:pPr marL="694350" indent="-514350">
                <a:buClr>
                  <a:schemeClr val="accent1"/>
                </a:buClr>
                <a:buFont typeface="+mj-lt"/>
                <a:buAutoNum type="arabicPeriod"/>
              </a:pPr>
              <a:r>
                <a:rPr lang="en-US" sz="2800" dirty="0">
                  <a:solidFill>
                    <a:srgbClr val="0C2577"/>
                  </a:solidFill>
                </a:rPr>
                <a:t>Prediction Technology</a:t>
              </a:r>
            </a:p>
            <a:p>
              <a:pPr marL="694350" indent="-514350">
                <a:buClr>
                  <a:schemeClr val="accent1"/>
                </a:buClr>
                <a:buFont typeface="+mj-lt"/>
                <a:buAutoNum type="arabicPeriod"/>
              </a:pPr>
              <a:r>
                <a:rPr lang="en-US" sz="2800" dirty="0">
                  <a:solidFill>
                    <a:srgbClr val="0C2577"/>
                  </a:solidFill>
                </a:rPr>
                <a:t>Legal Research</a:t>
              </a:r>
            </a:p>
            <a:p>
              <a:pPr marL="694350" indent="-514350">
                <a:buClr>
                  <a:schemeClr val="accent1"/>
                </a:buClr>
                <a:buFont typeface="+mj-lt"/>
                <a:buAutoNum type="arabicPeriod"/>
              </a:pPr>
              <a:r>
                <a:rPr lang="en-US" sz="2800" dirty="0">
                  <a:solidFill>
                    <a:srgbClr val="0C2577"/>
                  </a:solidFill>
                </a:rPr>
                <a:t>Expertise Automation</a:t>
              </a:r>
            </a:p>
            <a:p>
              <a:pPr marL="694350" indent="-514350">
                <a:buClr>
                  <a:schemeClr val="accent1"/>
                </a:buClr>
                <a:buFont typeface="+mj-lt"/>
                <a:buAutoNum type="arabicPeriod"/>
              </a:pPr>
              <a:r>
                <a:rPr lang="en-US" sz="2800" dirty="0" err="1">
                  <a:solidFill>
                    <a:srgbClr val="0C2577"/>
                  </a:solidFill>
                </a:rPr>
                <a:t>eBilling</a:t>
              </a:r>
              <a:endParaRPr lang="en-US" sz="2800" dirty="0">
                <a:solidFill>
                  <a:srgbClr val="0C2577"/>
                </a:solidFill>
              </a:endParaRPr>
            </a:p>
            <a:p>
              <a:pPr marL="694350" indent="-514350">
                <a:buClr>
                  <a:schemeClr val="accent1"/>
                </a:buClr>
                <a:buFont typeface="+mj-lt"/>
                <a:buAutoNum type="arabicPeriod"/>
              </a:pPr>
              <a:r>
                <a:rPr lang="en-US" sz="2800" dirty="0">
                  <a:solidFill>
                    <a:srgbClr val="0C2577"/>
                  </a:solidFill>
                </a:rPr>
                <a:t>Intellectual Property</a:t>
              </a:r>
            </a:p>
            <a:p>
              <a:pPr marL="694350" indent="-514350">
                <a:buClr>
                  <a:schemeClr val="accent1"/>
                </a:buClr>
                <a:buFont typeface="+mj-lt"/>
                <a:buAutoNum type="arabicPeriod"/>
              </a:pPr>
              <a:r>
                <a:rPr lang="en-US" sz="2800" dirty="0">
                  <a:solidFill>
                    <a:srgbClr val="0C2577"/>
                  </a:solidFill>
                </a:rPr>
                <a:t>Contract Due Diligence</a:t>
              </a:r>
            </a:p>
            <a:p>
              <a:pPr marL="694350" indent="-514350">
                <a:buClr>
                  <a:schemeClr val="accent1"/>
                </a:buClr>
                <a:buFont typeface="+mj-lt"/>
                <a:buAutoNum type="arabicPeriod"/>
              </a:pPr>
              <a:r>
                <a:rPr lang="en-US" sz="2800" dirty="0">
                  <a:solidFill>
                    <a:srgbClr val="0C2577"/>
                  </a:solidFill>
                </a:rPr>
                <a:t>eDiscovery</a:t>
              </a:r>
            </a:p>
            <a:p>
              <a:pPr marL="694350" indent="-514350">
                <a:buClr>
                  <a:schemeClr val="accent1"/>
                </a:buClr>
                <a:buFont typeface="+mj-lt"/>
                <a:buAutoNum type="arabicPeriod"/>
              </a:pPr>
              <a:r>
                <a:rPr lang="en-US" sz="2800" dirty="0">
                  <a:solidFill>
                    <a:srgbClr val="0C2577"/>
                  </a:solidFill>
                </a:rPr>
                <a:t>Contract Review</a:t>
              </a:r>
              <a:endParaRPr lang="en-GB" sz="2800" dirty="0">
                <a:solidFill>
                  <a:srgbClr val="0C2577"/>
                </a:solidFill>
              </a:endParaRPr>
            </a:p>
            <a:p>
              <a:endParaRPr lang="zh-CN" altLang="en-US" sz="2400" dirty="0">
                <a:solidFill>
                  <a:srgbClr val="0C2577"/>
                </a:solidFill>
                <a:effectLst>
                  <a:outerShdw blurRad="38100" dist="38100" dir="2700000" algn="tl">
                    <a:srgbClr val="000000">
                      <a:alpha val="43137"/>
                    </a:srgbClr>
                  </a:outerShdw>
                </a:effectLst>
              </a:endParaRPr>
            </a:p>
          </p:txBody>
        </p:sp>
        <p:sp>
          <p:nvSpPr>
            <p:cNvPr id="19" name="Rechthoek 18">
              <a:extLst>
                <a:ext uri="{FF2B5EF4-FFF2-40B4-BE49-F238E27FC236}">
                  <a16:creationId xmlns:a16="http://schemas.microsoft.com/office/drawing/2014/main" id="{3BD7F9BF-5D1F-4F4C-93BD-E5900B7A1943}"/>
                </a:ext>
              </a:extLst>
            </p:cNvPr>
            <p:cNvSpPr/>
            <p:nvPr/>
          </p:nvSpPr>
          <p:spPr>
            <a:xfrm>
              <a:off x="398057" y="5249800"/>
              <a:ext cx="5274967" cy="226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spTree>
    <p:extLst>
      <p:ext uri="{BB962C8B-B14F-4D97-AF65-F5344CB8AC3E}">
        <p14:creationId xmlns:p14="http://schemas.microsoft.com/office/powerpoint/2010/main" val="12726433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ppt_x"/>
                                          </p:val>
                                        </p:tav>
                                        <p:tav tm="100000">
                                          <p:val>
                                            <p:strVal val="#ppt_x"/>
                                          </p:val>
                                        </p:tav>
                                      </p:tavLst>
                                    </p:anim>
                                    <p:anim calcmode="lin" valueType="num">
                                      <p:cBhvr additive="base">
                                        <p:cTn id="14"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zitten&#10;&#10;Automatisch gegenereerde beschrijving">
            <a:extLst>
              <a:ext uri="{FF2B5EF4-FFF2-40B4-BE49-F238E27FC236}">
                <a16:creationId xmlns:a16="http://schemas.microsoft.com/office/drawing/2014/main" id="{9C4FB468-4EAE-45C5-B738-F12120BEF55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7817" b="7817"/>
          <a:stretch>
            <a:fillRect/>
          </a:stretch>
        </p:blipFill>
        <p:spPr/>
      </p:pic>
      <p:grpSp>
        <p:nvGrpSpPr>
          <p:cNvPr id="2" name="Groeperen 1"/>
          <p:cNvGrpSpPr/>
          <p:nvPr/>
        </p:nvGrpSpPr>
        <p:grpSpPr>
          <a:xfrm>
            <a:off x="6083850" y="-89638"/>
            <a:ext cx="6114159" cy="6858000"/>
            <a:chOff x="6082501" y="0"/>
            <a:chExt cx="6114159" cy="6858000"/>
          </a:xfrm>
        </p:grpSpPr>
        <p:sp>
          <p:nvSpPr>
            <p:cNvPr id="11" name="Rechthoek 10"/>
            <p:cNvSpPr/>
            <p:nvPr/>
          </p:nvSpPr>
          <p:spPr>
            <a:xfrm>
              <a:off x="6097485"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FFFF"/>
                </a:solidFill>
              </a:endParaRPr>
            </a:p>
          </p:txBody>
        </p:sp>
        <p:sp>
          <p:nvSpPr>
            <p:cNvPr id="8" name="Tekstvak 7"/>
            <p:cNvSpPr txBox="1"/>
            <p:nvPr/>
          </p:nvSpPr>
          <p:spPr>
            <a:xfrm>
              <a:off x="6082501" y="403200"/>
              <a:ext cx="6099174" cy="2246769"/>
            </a:xfrm>
            <a:prstGeom prst="rect">
              <a:avLst/>
            </a:prstGeom>
            <a:noFill/>
            <a:effectLst>
              <a:glow rad="647700">
                <a:schemeClr val="tx1"/>
              </a:glow>
            </a:effectLst>
          </p:spPr>
          <p:txBody>
            <a:bodyPr wrap="square" rtlCol="0">
              <a:spAutoFit/>
            </a:bodyPr>
            <a:lstStyle/>
            <a:p>
              <a:pPr marL="180000"/>
              <a:r>
                <a:rPr lang="nl-NL" sz="3500" b="1" dirty="0">
                  <a:solidFill>
                    <a:srgbClr val="FFFFFF"/>
                  </a:solidFill>
                </a:rPr>
                <a:t>3</a:t>
              </a:r>
              <a:r>
                <a:rPr lang="nl-NL" sz="3500" b="1" baseline="30000" dirty="0">
                  <a:solidFill>
                    <a:srgbClr val="FFFFFF"/>
                  </a:solidFill>
                </a:rPr>
                <a:t>e</a:t>
              </a:r>
              <a:r>
                <a:rPr lang="nl-NL" sz="3500" b="1" dirty="0">
                  <a:solidFill>
                    <a:srgbClr val="FFFFFF"/>
                  </a:solidFill>
                </a:rPr>
                <a:t> vraag: hoe ziet het AI Legal Landscape eruit gebaseerd op Technologie Onderzoek?</a:t>
              </a:r>
            </a:p>
          </p:txBody>
        </p:sp>
      </p:grpSp>
      <p:pic>
        <p:nvPicPr>
          <p:cNvPr id="18" name="Afbeelding 17">
            <a:extLst>
              <a:ext uri="{FF2B5EF4-FFF2-40B4-BE49-F238E27FC236}">
                <a16:creationId xmlns:a16="http://schemas.microsoft.com/office/drawing/2014/main" id="{9A6DF818-05B5-D146-B932-1323290168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pic>
        <p:nvPicPr>
          <p:cNvPr id="9" name="Afbeelding 8">
            <a:extLst>
              <a:ext uri="{FF2B5EF4-FFF2-40B4-BE49-F238E27FC236}">
                <a16:creationId xmlns:a16="http://schemas.microsoft.com/office/drawing/2014/main" id="{D002419F-C5EF-4BE8-B085-46D473835C4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8772" y="1800874"/>
            <a:ext cx="4601289" cy="3256251"/>
          </a:xfrm>
          <a:prstGeom prst="rect">
            <a:avLst/>
          </a:prstGeom>
        </p:spPr>
      </p:pic>
      <p:grpSp>
        <p:nvGrpSpPr>
          <p:cNvPr id="3" name="Groep 2">
            <a:extLst>
              <a:ext uri="{FF2B5EF4-FFF2-40B4-BE49-F238E27FC236}">
                <a16:creationId xmlns:a16="http://schemas.microsoft.com/office/drawing/2014/main" id="{0F6583D2-7D08-465C-87FE-7D6911D8628C}"/>
              </a:ext>
            </a:extLst>
          </p:cNvPr>
          <p:cNvGrpSpPr/>
          <p:nvPr/>
        </p:nvGrpSpPr>
        <p:grpSpPr>
          <a:xfrm>
            <a:off x="6387207" y="2621886"/>
            <a:ext cx="5701115" cy="5476090"/>
            <a:chOff x="398057" y="0"/>
            <a:chExt cx="5701115" cy="5476090"/>
          </a:xfrm>
        </p:grpSpPr>
        <p:sp>
          <p:nvSpPr>
            <p:cNvPr id="16" name="Rechthoek 15">
              <a:extLst>
                <a:ext uri="{FF2B5EF4-FFF2-40B4-BE49-F238E27FC236}">
                  <a16:creationId xmlns:a16="http://schemas.microsoft.com/office/drawing/2014/main" id="{5874D8F6-2E8A-4C53-A389-8CA4B7C636E2}"/>
                </a:ext>
              </a:extLst>
            </p:cNvPr>
            <p:cNvSpPr/>
            <p:nvPr/>
          </p:nvSpPr>
          <p:spPr>
            <a:xfrm>
              <a:off x="411160" y="0"/>
              <a:ext cx="5274967" cy="5386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17" name="Tekstvak 16">
              <a:extLst>
                <a:ext uri="{FF2B5EF4-FFF2-40B4-BE49-F238E27FC236}">
                  <a16:creationId xmlns:a16="http://schemas.microsoft.com/office/drawing/2014/main" id="{58927703-8ABE-4ED5-88F4-641C69BA05E4}"/>
                </a:ext>
              </a:extLst>
            </p:cNvPr>
            <p:cNvSpPr txBox="1"/>
            <p:nvPr/>
          </p:nvSpPr>
          <p:spPr>
            <a:xfrm>
              <a:off x="411159" y="327601"/>
              <a:ext cx="5688013" cy="3354765"/>
            </a:xfrm>
            <a:prstGeom prst="rect">
              <a:avLst/>
            </a:prstGeom>
            <a:noFill/>
          </p:spPr>
          <p:txBody>
            <a:bodyPr wrap="square" rtlCol="0">
              <a:spAutoFit/>
            </a:bodyPr>
            <a:lstStyle/>
            <a:p>
              <a:pPr marL="694350" indent="-514350">
                <a:buClr>
                  <a:schemeClr val="accent1"/>
                </a:buClr>
                <a:buFont typeface="+mj-lt"/>
                <a:buAutoNum type="arabicPeriod"/>
              </a:pPr>
              <a:endParaRPr lang="en-US" sz="2000" b="1" dirty="0">
                <a:solidFill>
                  <a:srgbClr val="0C2577"/>
                </a:solidFill>
              </a:endParaRPr>
            </a:p>
            <a:p>
              <a:pPr marL="457200" indent="-457200">
                <a:buClr>
                  <a:schemeClr val="accent1"/>
                </a:buClr>
                <a:buFont typeface="+mj-lt"/>
                <a:buAutoNum type="arabicPeriod"/>
              </a:pPr>
              <a:r>
                <a:rPr lang="nl-NL" altLang="zh-CN" sz="2400" dirty="0" err="1">
                  <a:solidFill>
                    <a:srgbClr val="0C2577"/>
                  </a:solidFill>
                </a:rPr>
                <a:t>Collaboration</a:t>
              </a:r>
              <a:endParaRPr lang="nl-NL" altLang="zh-CN" sz="2400" dirty="0">
                <a:solidFill>
                  <a:srgbClr val="0C2577"/>
                </a:solidFill>
              </a:endParaRPr>
            </a:p>
            <a:p>
              <a:pPr marL="457200" indent="-457200">
                <a:buClr>
                  <a:schemeClr val="accent1"/>
                </a:buClr>
                <a:buFont typeface="+mj-lt"/>
                <a:buAutoNum type="arabicPeriod"/>
              </a:pPr>
              <a:r>
                <a:rPr lang="nl-NL" altLang="zh-CN" sz="2400" dirty="0">
                  <a:solidFill>
                    <a:srgbClr val="0C2577"/>
                  </a:solidFill>
                </a:rPr>
                <a:t>Document Review (AI)</a:t>
              </a:r>
            </a:p>
            <a:p>
              <a:pPr marL="457200" indent="-457200">
                <a:buClr>
                  <a:schemeClr val="accent1"/>
                </a:buClr>
                <a:buFont typeface="+mj-lt"/>
                <a:buAutoNum type="arabicPeriod"/>
              </a:pPr>
              <a:r>
                <a:rPr lang="nl-NL" altLang="zh-CN" sz="2400" dirty="0">
                  <a:solidFill>
                    <a:srgbClr val="0C2577"/>
                  </a:solidFill>
                </a:rPr>
                <a:t>E-</a:t>
              </a:r>
              <a:r>
                <a:rPr lang="nl-NL" altLang="zh-CN" sz="2400" dirty="0" err="1">
                  <a:solidFill>
                    <a:srgbClr val="0C2577"/>
                  </a:solidFill>
                </a:rPr>
                <a:t>Signing</a:t>
              </a:r>
              <a:endParaRPr lang="nl-NL" altLang="zh-CN" sz="2400" dirty="0">
                <a:solidFill>
                  <a:srgbClr val="0C2577"/>
                </a:solidFill>
              </a:endParaRPr>
            </a:p>
            <a:p>
              <a:pPr marL="457200" indent="-457200">
                <a:buClr>
                  <a:schemeClr val="accent1"/>
                </a:buClr>
                <a:buFont typeface="+mj-lt"/>
                <a:buAutoNum type="arabicPeriod"/>
              </a:pPr>
              <a:r>
                <a:rPr lang="nl-NL" altLang="zh-CN" sz="2400" dirty="0">
                  <a:solidFill>
                    <a:srgbClr val="0C2577"/>
                  </a:solidFill>
                </a:rPr>
                <a:t>Contract </a:t>
              </a:r>
              <a:r>
                <a:rPr lang="nl-NL" altLang="zh-CN" sz="2400" dirty="0" err="1">
                  <a:solidFill>
                    <a:srgbClr val="0C2577"/>
                  </a:solidFill>
                </a:rPr>
                <a:t>Generation</a:t>
              </a:r>
              <a:endParaRPr lang="nl-NL" altLang="zh-CN" sz="2400" dirty="0">
                <a:solidFill>
                  <a:srgbClr val="0C2577"/>
                </a:solidFill>
              </a:endParaRPr>
            </a:p>
            <a:p>
              <a:pPr marL="457200" indent="-457200">
                <a:buClr>
                  <a:schemeClr val="accent1"/>
                </a:buClr>
                <a:buFont typeface="+mj-lt"/>
                <a:buAutoNum type="arabicPeriod"/>
              </a:pPr>
              <a:r>
                <a:rPr lang="nl-NL" altLang="zh-CN" sz="2400" dirty="0">
                  <a:solidFill>
                    <a:srgbClr val="0C2577"/>
                  </a:solidFill>
                </a:rPr>
                <a:t>Contract Management</a:t>
              </a:r>
            </a:p>
            <a:p>
              <a:pPr marL="457200" indent="-457200">
                <a:buClr>
                  <a:schemeClr val="accent1"/>
                </a:buClr>
                <a:buFont typeface="+mj-lt"/>
                <a:buAutoNum type="arabicPeriod"/>
              </a:pPr>
              <a:r>
                <a:rPr lang="nl-NL" altLang="zh-CN" sz="2400" dirty="0">
                  <a:solidFill>
                    <a:srgbClr val="0C2577"/>
                  </a:solidFill>
                </a:rPr>
                <a:t>Document Management</a:t>
              </a:r>
            </a:p>
            <a:p>
              <a:pPr marL="457200" indent="-457200">
                <a:buClr>
                  <a:schemeClr val="accent1"/>
                </a:buClr>
                <a:buFont typeface="+mj-lt"/>
                <a:buAutoNum type="arabicPeriod"/>
              </a:pPr>
              <a:r>
                <a:rPr lang="nl-NL" altLang="zh-CN" sz="2400" dirty="0">
                  <a:solidFill>
                    <a:srgbClr val="0C2577"/>
                  </a:solidFill>
                </a:rPr>
                <a:t>Legal </a:t>
              </a:r>
              <a:r>
                <a:rPr lang="nl-NL" altLang="zh-CN" sz="2400" dirty="0" err="1">
                  <a:solidFill>
                    <a:srgbClr val="0C2577"/>
                  </a:solidFill>
                </a:rPr>
                <a:t>Spend</a:t>
              </a:r>
              <a:endParaRPr lang="nl-NL" altLang="zh-CN" sz="2400" dirty="0">
                <a:solidFill>
                  <a:srgbClr val="0C2577"/>
                </a:solidFill>
              </a:endParaRPr>
            </a:p>
            <a:p>
              <a:pPr marL="457200" indent="-457200">
                <a:buClr>
                  <a:schemeClr val="accent1"/>
                </a:buClr>
                <a:buFont typeface="+mj-lt"/>
                <a:buAutoNum type="arabicPeriod"/>
              </a:pPr>
              <a:r>
                <a:rPr lang="nl-NL" altLang="zh-CN" sz="2400" dirty="0">
                  <a:solidFill>
                    <a:srgbClr val="0C2577"/>
                  </a:solidFill>
                </a:rPr>
                <a:t>Legal </a:t>
              </a:r>
              <a:r>
                <a:rPr lang="nl-NL" altLang="zh-CN" sz="2400" dirty="0" err="1">
                  <a:solidFill>
                    <a:srgbClr val="0C2577"/>
                  </a:solidFill>
                </a:rPr>
                <a:t>Entity</a:t>
              </a:r>
              <a:r>
                <a:rPr lang="nl-NL" altLang="zh-CN" sz="2400" dirty="0">
                  <a:solidFill>
                    <a:srgbClr val="0C2577"/>
                  </a:solidFill>
                </a:rPr>
                <a:t> Management</a:t>
              </a:r>
              <a:endParaRPr lang="zh-CN" altLang="en-US" sz="2400" dirty="0">
                <a:solidFill>
                  <a:srgbClr val="0C2577"/>
                </a:solidFill>
              </a:endParaRPr>
            </a:p>
          </p:txBody>
        </p:sp>
        <p:sp>
          <p:nvSpPr>
            <p:cNvPr id="19" name="Rechthoek 18">
              <a:extLst>
                <a:ext uri="{FF2B5EF4-FFF2-40B4-BE49-F238E27FC236}">
                  <a16:creationId xmlns:a16="http://schemas.microsoft.com/office/drawing/2014/main" id="{3BD7F9BF-5D1F-4F4C-93BD-E5900B7A1943}"/>
                </a:ext>
              </a:extLst>
            </p:cNvPr>
            <p:cNvSpPr/>
            <p:nvPr/>
          </p:nvSpPr>
          <p:spPr>
            <a:xfrm>
              <a:off x="398057" y="5249800"/>
              <a:ext cx="5274967" cy="226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spTree>
    <p:extLst>
      <p:ext uri="{BB962C8B-B14F-4D97-AF65-F5344CB8AC3E}">
        <p14:creationId xmlns:p14="http://schemas.microsoft.com/office/powerpoint/2010/main" val="40084773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ppt_x"/>
                                          </p:val>
                                        </p:tav>
                                        <p:tav tm="100000">
                                          <p:val>
                                            <p:strVal val="#ppt_x"/>
                                          </p:val>
                                        </p:tav>
                                      </p:tavLst>
                                    </p:anim>
                                    <p:anim calcmode="lin" valueType="num">
                                      <p:cBhvr additive="base">
                                        <p:cTn id="14"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7834" b="7834"/>
          <a:stretch>
            <a:fillRect/>
          </a:stretch>
        </p:blipFill>
        <p:spPr/>
      </p:pic>
      <p:grpSp>
        <p:nvGrpSpPr>
          <p:cNvPr id="2" name="Groeperen 1"/>
          <p:cNvGrpSpPr/>
          <p:nvPr/>
        </p:nvGrpSpPr>
        <p:grpSpPr>
          <a:xfrm>
            <a:off x="20228" y="0"/>
            <a:ext cx="12196660" cy="6858000"/>
            <a:chOff x="1690" y="-3512"/>
            <a:chExt cx="12196660" cy="6858000"/>
          </a:xfrm>
        </p:grpSpPr>
        <p:sp>
          <p:nvSpPr>
            <p:cNvPr id="54" name="Rechthoek 53"/>
            <p:cNvSpPr/>
            <p:nvPr/>
          </p:nvSpPr>
          <p:spPr>
            <a:xfrm>
              <a:off x="1690" y="-3512"/>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Georgia"/>
                <a:ea typeface="+mn-ea"/>
                <a:cs typeface="+mn-cs"/>
              </a:endParaRPr>
            </a:p>
          </p:txBody>
        </p:sp>
        <p:sp>
          <p:nvSpPr>
            <p:cNvPr id="55" name="Titel 1"/>
            <p:cNvSpPr txBox="1">
              <a:spLocks/>
            </p:cNvSpPr>
            <p:nvPr/>
          </p:nvSpPr>
          <p:spPr>
            <a:xfrm>
              <a:off x="404662" y="833200"/>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lvl="0">
                <a:defRPr/>
              </a:pPr>
              <a:r>
                <a:rPr lang="nl-NL" sz="4000" dirty="0">
                  <a:solidFill>
                    <a:srgbClr val="FFFFFF"/>
                  </a:solidFill>
                </a:rPr>
                <a:t>Wat willen rechtbanken ? </a:t>
              </a:r>
              <a:br>
                <a:rPr lang="nl-NL" sz="4000" dirty="0">
                  <a:solidFill>
                    <a:srgbClr val="FFFFFF"/>
                  </a:solidFill>
                </a:rPr>
              </a:br>
              <a:r>
                <a:rPr lang="nl-NL" sz="4000" dirty="0">
                  <a:solidFill>
                    <a:srgbClr val="FFFFFF"/>
                  </a:solidFill>
                </a:rPr>
                <a:t>Wat is de toekomst ?</a:t>
              </a:r>
            </a:p>
          </p:txBody>
        </p:sp>
      </p:grpSp>
      <p:sp>
        <p:nvSpPr>
          <p:cNvPr id="37" name="Tekstvak 36"/>
          <p:cNvSpPr txBox="1"/>
          <p:nvPr/>
        </p:nvSpPr>
        <p:spPr>
          <a:xfrm>
            <a:off x="425934" y="2135758"/>
            <a:ext cx="11348332" cy="1077218"/>
          </a:xfrm>
          <a:prstGeom prst="rect">
            <a:avLst/>
          </a:prstGeom>
          <a:solidFill>
            <a:schemeClr val="bg1"/>
          </a:solidFill>
        </p:spPr>
        <p:txBody>
          <a:bodyPr wrap="square" rtlCol="0">
            <a:spAutoFit/>
          </a:bodyPr>
          <a:lstStyle/>
          <a:p>
            <a:pPr lvl="0" algn="ctr">
              <a:defRPr/>
            </a:pPr>
            <a:r>
              <a:rPr lang="nl-NL" sz="3200" b="1" dirty="0">
                <a:solidFill>
                  <a:srgbClr val="0C2577"/>
                </a:solidFill>
              </a:rPr>
              <a:t>Rechtbanken willen zo goed mogelijk rechtspreken en daarbij zo goed mogelijk ondersteund worden</a:t>
            </a:r>
          </a:p>
        </p:txBody>
      </p:sp>
      <p:sp>
        <p:nvSpPr>
          <p:cNvPr id="57" name="Tekstvak 56">
            <a:extLst>
              <a:ext uri="{FF2B5EF4-FFF2-40B4-BE49-F238E27FC236}">
                <a16:creationId xmlns:a16="http://schemas.microsoft.com/office/drawing/2014/main" id="{783CDFC5-519A-EE4F-BA20-27BB9EBFE06B}"/>
              </a:ext>
            </a:extLst>
          </p:cNvPr>
          <p:cNvSpPr txBox="1"/>
          <p:nvPr/>
        </p:nvSpPr>
        <p:spPr>
          <a:xfrm>
            <a:off x="425934" y="3564464"/>
            <a:ext cx="5169185" cy="461665"/>
          </a:xfrm>
          <a:prstGeom prst="rect">
            <a:avLst/>
          </a:prstGeom>
          <a:solidFill>
            <a:schemeClr val="bg1"/>
          </a:solidFill>
        </p:spPr>
        <p:txBody>
          <a:bodyPr wrap="square" rtlCol="0">
            <a:spAutoFit/>
          </a:bodyPr>
          <a:lstStyle/>
          <a:p>
            <a:pPr lvl="0" algn="ctr">
              <a:defRPr/>
            </a:pPr>
            <a:r>
              <a:rPr lang="nl-NL" sz="2400" b="1" dirty="0">
                <a:solidFill>
                  <a:srgbClr val="0C2577"/>
                </a:solidFill>
              </a:rPr>
              <a:t>Toekomst 1:</a:t>
            </a:r>
            <a:endParaRPr kumimoji="0" lang="en-GB" sz="2400" b="1" i="0" u="none" strike="noStrike" kern="1200" cap="none" spc="0" normalizeH="0" baseline="0" dirty="0">
              <a:ln>
                <a:noFill/>
              </a:ln>
              <a:solidFill>
                <a:srgbClr val="0C2577"/>
              </a:solidFill>
              <a:effectLst/>
              <a:uLnTx/>
              <a:uFillTx/>
              <a:latin typeface="Georgia"/>
              <a:ea typeface="+mn-ea"/>
              <a:cs typeface="+mn-cs"/>
            </a:endParaRPr>
          </a:p>
        </p:txBody>
      </p:sp>
      <p:sp>
        <p:nvSpPr>
          <p:cNvPr id="58" name="Tekstvak 57">
            <a:extLst>
              <a:ext uri="{FF2B5EF4-FFF2-40B4-BE49-F238E27FC236}">
                <a16:creationId xmlns:a16="http://schemas.microsoft.com/office/drawing/2014/main" id="{38EF0FA2-41AC-2F42-9300-9262DE21EBF8}"/>
              </a:ext>
            </a:extLst>
          </p:cNvPr>
          <p:cNvSpPr txBox="1"/>
          <p:nvPr/>
        </p:nvSpPr>
        <p:spPr>
          <a:xfrm>
            <a:off x="6621243" y="3561676"/>
            <a:ext cx="5172443" cy="461665"/>
          </a:xfrm>
          <a:prstGeom prst="rect">
            <a:avLst/>
          </a:prstGeom>
          <a:solidFill>
            <a:schemeClr val="bg1"/>
          </a:solidFill>
        </p:spPr>
        <p:txBody>
          <a:bodyPr wrap="square" rtlCol="0">
            <a:spAutoFit/>
          </a:bodyPr>
          <a:lstStyle/>
          <a:p>
            <a:pPr lvl="0" algn="ctr">
              <a:defRPr/>
            </a:pPr>
            <a:r>
              <a:rPr lang="en-GB" sz="2400" b="1" dirty="0" err="1">
                <a:solidFill>
                  <a:srgbClr val="0C2577"/>
                </a:solidFill>
              </a:rPr>
              <a:t>Toekomst</a:t>
            </a:r>
            <a:r>
              <a:rPr lang="en-GB" sz="2400" b="1" dirty="0">
                <a:solidFill>
                  <a:srgbClr val="0C2577"/>
                </a:solidFill>
              </a:rPr>
              <a:t> 2:</a:t>
            </a:r>
          </a:p>
        </p:txBody>
      </p:sp>
      <p:sp>
        <p:nvSpPr>
          <p:cNvPr id="59" name="Tekstvak 58">
            <a:extLst>
              <a:ext uri="{FF2B5EF4-FFF2-40B4-BE49-F238E27FC236}">
                <a16:creationId xmlns:a16="http://schemas.microsoft.com/office/drawing/2014/main" id="{FA540019-0D11-8244-8BB0-752303C15594}"/>
              </a:ext>
            </a:extLst>
          </p:cNvPr>
          <p:cNvSpPr txBox="1"/>
          <p:nvPr/>
        </p:nvSpPr>
        <p:spPr>
          <a:xfrm>
            <a:off x="425934" y="4278267"/>
            <a:ext cx="5169185" cy="2308324"/>
          </a:xfrm>
          <a:prstGeom prst="rect">
            <a:avLst/>
          </a:prstGeom>
          <a:solidFill>
            <a:schemeClr val="bg1"/>
          </a:solidFill>
        </p:spPr>
        <p:txBody>
          <a:bodyPr wrap="square" rtlCol="0">
            <a:spAutoFit/>
          </a:bodyPr>
          <a:lstStyle/>
          <a:p>
            <a:pPr lvl="0" algn="ctr">
              <a:defRPr/>
            </a:pPr>
            <a:r>
              <a:rPr lang="nl-NL" sz="2400" dirty="0">
                <a:solidFill>
                  <a:srgbClr val="0C2577"/>
                </a:solidFill>
              </a:rPr>
              <a:t>Rechters moeten nieuwe systemen (computers en intelligente programma’s) hebben om casusposities op de traditionele manier  te beoordelen </a:t>
            </a:r>
            <a:br>
              <a:rPr lang="nl-NL" sz="2400" dirty="0">
                <a:solidFill>
                  <a:srgbClr val="0C2577"/>
                </a:solidFill>
              </a:rPr>
            </a:br>
            <a:r>
              <a:rPr lang="nl-NL" sz="2400" dirty="0">
                <a:solidFill>
                  <a:srgbClr val="0C2577"/>
                </a:solidFill>
              </a:rPr>
              <a:t>(De Comfort Zone)	</a:t>
            </a:r>
            <a:endParaRPr kumimoji="0" lang="en-GB" sz="2400" i="0" u="none" strike="noStrike" kern="1200" cap="none" spc="0" normalizeH="0" baseline="0" dirty="0">
              <a:ln>
                <a:noFill/>
              </a:ln>
              <a:solidFill>
                <a:srgbClr val="0C2577"/>
              </a:solidFill>
              <a:effectLst/>
              <a:uLnTx/>
              <a:uFillTx/>
              <a:latin typeface="Georgia"/>
            </a:endParaRPr>
          </a:p>
        </p:txBody>
      </p:sp>
      <p:sp>
        <p:nvSpPr>
          <p:cNvPr id="60" name="Tekstvak 59">
            <a:extLst>
              <a:ext uri="{FF2B5EF4-FFF2-40B4-BE49-F238E27FC236}">
                <a16:creationId xmlns:a16="http://schemas.microsoft.com/office/drawing/2014/main" id="{E8A1F1AD-C4AC-4148-96E1-A57D8C57EAD8}"/>
              </a:ext>
            </a:extLst>
          </p:cNvPr>
          <p:cNvSpPr txBox="1"/>
          <p:nvPr/>
        </p:nvSpPr>
        <p:spPr>
          <a:xfrm>
            <a:off x="6603232" y="4279379"/>
            <a:ext cx="5171034" cy="1938992"/>
          </a:xfrm>
          <a:prstGeom prst="rect">
            <a:avLst/>
          </a:prstGeom>
          <a:solidFill>
            <a:schemeClr val="bg1"/>
          </a:solidFill>
        </p:spPr>
        <p:txBody>
          <a:bodyPr wrap="square" rtlCol="0">
            <a:spAutoFit/>
          </a:bodyPr>
          <a:lstStyle/>
          <a:p>
            <a:pPr lvl="0" algn="ctr">
              <a:defRPr/>
            </a:pPr>
            <a:r>
              <a:rPr lang="nl-NL" sz="2400" dirty="0">
                <a:solidFill>
                  <a:srgbClr val="0C2577"/>
                </a:solidFill>
              </a:rPr>
              <a:t>Totaal verschillend -&gt; </a:t>
            </a:r>
            <a:r>
              <a:rPr lang="nl-NL" sz="2400" dirty="0" err="1">
                <a:solidFill>
                  <a:srgbClr val="0C2577"/>
                </a:solidFill>
              </a:rPr>
              <a:t>disruptive</a:t>
            </a:r>
            <a:r>
              <a:rPr lang="nl-NL" sz="2400" dirty="0">
                <a:solidFill>
                  <a:srgbClr val="0C2577"/>
                </a:solidFill>
              </a:rPr>
              <a:t>. </a:t>
            </a:r>
          </a:p>
          <a:p>
            <a:pPr lvl="0" algn="ctr">
              <a:defRPr/>
            </a:pPr>
            <a:r>
              <a:rPr lang="nl-NL" sz="2400" dirty="0">
                <a:solidFill>
                  <a:srgbClr val="0C2577"/>
                </a:solidFill>
              </a:rPr>
              <a:t>De introductie  van een serie ‘capabele systemen’ die het werk van traditionele  rechters geheel autonoom uitvoeren</a:t>
            </a:r>
            <a:endParaRPr lang="en-GB" sz="2400" dirty="0">
              <a:solidFill>
                <a:srgbClr val="0C2577"/>
              </a:solidFill>
            </a:endParaRPr>
          </a:p>
        </p:txBody>
      </p:sp>
    </p:spTree>
    <p:extLst>
      <p:ext uri="{BB962C8B-B14F-4D97-AF65-F5344CB8AC3E}">
        <p14:creationId xmlns:p14="http://schemas.microsoft.com/office/powerpoint/2010/main" val="41341114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1+#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0-#ppt_w/2"/>
                                          </p:val>
                                        </p:tav>
                                        <p:tav tm="100000">
                                          <p:val>
                                            <p:strVal val="#ppt_x"/>
                                          </p:val>
                                        </p:tav>
                                      </p:tavLst>
                                    </p:anim>
                                    <p:anim calcmode="lin" valueType="num">
                                      <p:cBhvr additive="base">
                                        <p:cTn id="18" dur="500" fill="hold"/>
                                        <p:tgtEl>
                                          <p:spTgt spid="5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0-#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58"/>
                                        </p:tgtEl>
                                        <p:attrNameLst>
                                          <p:attrName>style.visibility</p:attrName>
                                        </p:attrNameLst>
                                      </p:cBhvr>
                                      <p:to>
                                        <p:strVal val="visible"/>
                                      </p:to>
                                    </p:set>
                                    <p:anim calcmode="lin" valueType="num">
                                      <p:cBhvr additive="base">
                                        <p:cTn id="26" dur="500" fill="hold"/>
                                        <p:tgtEl>
                                          <p:spTgt spid="58"/>
                                        </p:tgtEl>
                                        <p:attrNameLst>
                                          <p:attrName>ppt_x</p:attrName>
                                        </p:attrNameLst>
                                      </p:cBhvr>
                                      <p:tavLst>
                                        <p:tav tm="0">
                                          <p:val>
                                            <p:strVal val="1+#ppt_w/2"/>
                                          </p:val>
                                        </p:tav>
                                        <p:tav tm="100000">
                                          <p:val>
                                            <p:strVal val="#ppt_x"/>
                                          </p:val>
                                        </p:tav>
                                      </p:tavLst>
                                    </p:anim>
                                    <p:anim calcmode="lin" valueType="num">
                                      <p:cBhvr additive="base">
                                        <p:cTn id="27" dur="500" fill="hold"/>
                                        <p:tgtEl>
                                          <p:spTgt spid="58"/>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 calcmode="lin" valueType="num">
                                      <p:cBhvr additive="base">
                                        <p:cTn id="30" dur="500" fill="hold"/>
                                        <p:tgtEl>
                                          <p:spTgt spid="60"/>
                                        </p:tgtEl>
                                        <p:attrNameLst>
                                          <p:attrName>ppt_x</p:attrName>
                                        </p:attrNameLst>
                                      </p:cBhvr>
                                      <p:tavLst>
                                        <p:tav tm="0">
                                          <p:val>
                                            <p:strVal val="1+#ppt_w/2"/>
                                          </p:val>
                                        </p:tav>
                                        <p:tav tm="100000">
                                          <p:val>
                                            <p:strVal val="#ppt_x"/>
                                          </p:val>
                                        </p:tav>
                                      </p:tavLst>
                                    </p:anim>
                                    <p:anim calcmode="lin" valueType="num">
                                      <p:cBhvr additive="base">
                                        <p:cTn id="31"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7" grpId="0" animBg="1"/>
      <p:bldP spid="58" grpId="0" animBg="1"/>
      <p:bldP spid="59"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7834" b="7834"/>
          <a:stretch>
            <a:fillRect/>
          </a:stretch>
        </p:blipFill>
        <p:spPr/>
      </p:pic>
      <p:grpSp>
        <p:nvGrpSpPr>
          <p:cNvPr id="2" name="Groeperen 1"/>
          <p:cNvGrpSpPr/>
          <p:nvPr/>
        </p:nvGrpSpPr>
        <p:grpSpPr>
          <a:xfrm>
            <a:off x="20228" y="0"/>
            <a:ext cx="12196660" cy="6858000"/>
            <a:chOff x="1690" y="-3512"/>
            <a:chExt cx="12196660" cy="6858000"/>
          </a:xfrm>
        </p:grpSpPr>
        <p:sp>
          <p:nvSpPr>
            <p:cNvPr id="54" name="Rechthoek 53"/>
            <p:cNvSpPr/>
            <p:nvPr/>
          </p:nvSpPr>
          <p:spPr>
            <a:xfrm>
              <a:off x="1690" y="-3512"/>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Georgia"/>
                <a:ea typeface="+mn-ea"/>
                <a:cs typeface="+mn-cs"/>
              </a:endParaRPr>
            </a:p>
          </p:txBody>
        </p:sp>
        <p:sp>
          <p:nvSpPr>
            <p:cNvPr id="55" name="Titel 1"/>
            <p:cNvSpPr txBox="1">
              <a:spLocks/>
            </p:cNvSpPr>
            <p:nvPr/>
          </p:nvSpPr>
          <p:spPr>
            <a:xfrm>
              <a:off x="404662" y="833200"/>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lvl="0">
                <a:defRPr/>
              </a:pPr>
              <a:r>
                <a:rPr lang="nl-NL" sz="4000" dirty="0">
                  <a:solidFill>
                    <a:srgbClr val="FFFFFF"/>
                  </a:solidFill>
                </a:rPr>
                <a:t>Wat willen rechtbanken ? </a:t>
              </a:r>
              <a:br>
                <a:rPr lang="nl-NL" sz="4000" dirty="0">
                  <a:solidFill>
                    <a:srgbClr val="FFFFFF"/>
                  </a:solidFill>
                </a:rPr>
              </a:br>
              <a:r>
                <a:rPr lang="nl-NL" sz="4000" dirty="0">
                  <a:solidFill>
                    <a:srgbClr val="FFFFFF"/>
                  </a:solidFill>
                </a:rPr>
                <a:t>Welke vragen stellen wij?</a:t>
              </a:r>
            </a:p>
          </p:txBody>
        </p:sp>
      </p:grpSp>
      <p:grpSp>
        <p:nvGrpSpPr>
          <p:cNvPr id="3" name="Groep 2">
            <a:extLst>
              <a:ext uri="{FF2B5EF4-FFF2-40B4-BE49-F238E27FC236}">
                <a16:creationId xmlns:a16="http://schemas.microsoft.com/office/drawing/2014/main" id="{6C74E469-7F34-4215-964B-FA2196003EB9}"/>
              </a:ext>
            </a:extLst>
          </p:cNvPr>
          <p:cNvGrpSpPr/>
          <p:nvPr/>
        </p:nvGrpSpPr>
        <p:grpSpPr>
          <a:xfrm>
            <a:off x="425934" y="1916832"/>
            <a:ext cx="11367752" cy="1941780"/>
            <a:chOff x="425934" y="1916832"/>
            <a:chExt cx="11367752" cy="1941780"/>
          </a:xfrm>
        </p:grpSpPr>
        <p:sp>
          <p:nvSpPr>
            <p:cNvPr id="57" name="Tekstvak 56">
              <a:extLst>
                <a:ext uri="{FF2B5EF4-FFF2-40B4-BE49-F238E27FC236}">
                  <a16:creationId xmlns:a16="http://schemas.microsoft.com/office/drawing/2014/main" id="{783CDFC5-519A-EE4F-BA20-27BB9EBFE06B}"/>
                </a:ext>
              </a:extLst>
            </p:cNvPr>
            <p:cNvSpPr txBox="1"/>
            <p:nvPr/>
          </p:nvSpPr>
          <p:spPr>
            <a:xfrm>
              <a:off x="425934" y="1919620"/>
              <a:ext cx="5169185" cy="1938992"/>
            </a:xfrm>
            <a:prstGeom prst="rect">
              <a:avLst/>
            </a:prstGeom>
            <a:solidFill>
              <a:schemeClr val="bg1"/>
            </a:solidFill>
          </p:spPr>
          <p:txBody>
            <a:bodyPr wrap="square" rtlCol="0">
              <a:spAutoFit/>
            </a:bodyPr>
            <a:lstStyle/>
            <a:p>
              <a:pPr lvl="0">
                <a:defRPr/>
              </a:pPr>
              <a:r>
                <a:rPr lang="nl-NL" sz="2400" b="1" dirty="0">
                  <a:solidFill>
                    <a:srgbClr val="0C2577"/>
                  </a:solidFill>
                </a:rPr>
                <a:t>Verwachting:</a:t>
              </a:r>
            </a:p>
            <a:p>
              <a:pPr lvl="0">
                <a:defRPr/>
              </a:pPr>
              <a:endParaRPr lang="nl-NL" sz="2400" b="1" dirty="0">
                <a:solidFill>
                  <a:srgbClr val="0C2577"/>
                </a:solidFill>
              </a:endParaRPr>
            </a:p>
            <a:p>
              <a:pPr lvl="0">
                <a:defRPr/>
              </a:pPr>
              <a:r>
                <a:rPr kumimoji="0" lang="nl-NL" sz="2400" b="1" i="0" u="none" strike="noStrike" kern="1200" cap="none" spc="0" normalizeH="0" baseline="0" dirty="0">
                  <a:ln>
                    <a:noFill/>
                  </a:ln>
                  <a:solidFill>
                    <a:srgbClr val="0C2577"/>
                  </a:solidFill>
                  <a:effectLst/>
                  <a:uLnTx/>
                  <a:uFillTx/>
                  <a:latin typeface="Georgia"/>
                  <a:ea typeface="+mn-ea"/>
                  <a:cs typeface="+mn-cs"/>
                </a:rPr>
                <a:t>2021:</a:t>
              </a:r>
            </a:p>
            <a:p>
              <a:pPr lvl="0">
                <a:defRPr/>
              </a:pPr>
              <a:r>
                <a:rPr lang="nl-NL" sz="2400" b="1" dirty="0">
                  <a:solidFill>
                    <a:srgbClr val="0C2577"/>
                  </a:solidFill>
                  <a:latin typeface="Georgia"/>
                </a:rPr>
                <a:t>2021-2025:</a:t>
              </a:r>
            </a:p>
            <a:p>
              <a:pPr lvl="0">
                <a:defRPr/>
              </a:pPr>
              <a:r>
                <a:rPr kumimoji="0" lang="nl-NL" sz="2400" b="1" i="0" u="none" strike="noStrike" kern="1200" cap="none" spc="0" normalizeH="0" baseline="0" dirty="0">
                  <a:ln>
                    <a:noFill/>
                  </a:ln>
                  <a:solidFill>
                    <a:srgbClr val="0C2577"/>
                  </a:solidFill>
                  <a:effectLst/>
                  <a:uLnTx/>
                  <a:uFillTx/>
                  <a:latin typeface="Georgia"/>
                  <a:ea typeface="+mn-ea"/>
                  <a:cs typeface="+mn-cs"/>
                </a:rPr>
                <a:t>Na</a:t>
              </a:r>
              <a:r>
                <a:rPr kumimoji="0" lang="nl-NL" sz="2400" b="1" i="0" u="none" strike="noStrike" kern="1200" cap="none" spc="0" normalizeH="0" dirty="0">
                  <a:ln>
                    <a:noFill/>
                  </a:ln>
                  <a:solidFill>
                    <a:srgbClr val="0C2577"/>
                  </a:solidFill>
                  <a:effectLst/>
                  <a:uLnTx/>
                  <a:uFillTx/>
                  <a:latin typeface="Georgia"/>
                  <a:ea typeface="+mn-ea"/>
                  <a:cs typeface="+mn-cs"/>
                </a:rPr>
                <a:t> 2040:</a:t>
              </a:r>
              <a:endParaRPr kumimoji="0" lang="en-GB" sz="2400" b="1" i="0" u="none" strike="noStrike" kern="1200" cap="none" spc="0" normalizeH="0" baseline="0" dirty="0">
                <a:ln>
                  <a:noFill/>
                </a:ln>
                <a:solidFill>
                  <a:srgbClr val="0C2577"/>
                </a:solidFill>
                <a:effectLst/>
                <a:uLnTx/>
                <a:uFillTx/>
                <a:latin typeface="Georgia"/>
                <a:ea typeface="+mn-ea"/>
                <a:cs typeface="+mn-cs"/>
              </a:endParaRPr>
            </a:p>
          </p:txBody>
        </p:sp>
        <p:sp>
          <p:nvSpPr>
            <p:cNvPr id="58" name="Tekstvak 57">
              <a:extLst>
                <a:ext uri="{FF2B5EF4-FFF2-40B4-BE49-F238E27FC236}">
                  <a16:creationId xmlns:a16="http://schemas.microsoft.com/office/drawing/2014/main" id="{38EF0FA2-41AC-2F42-9300-9262DE21EBF8}"/>
                </a:ext>
              </a:extLst>
            </p:cNvPr>
            <p:cNvSpPr txBox="1"/>
            <p:nvPr/>
          </p:nvSpPr>
          <p:spPr>
            <a:xfrm>
              <a:off x="3074839" y="1916832"/>
              <a:ext cx="8718847" cy="1938992"/>
            </a:xfrm>
            <a:prstGeom prst="rect">
              <a:avLst/>
            </a:prstGeom>
            <a:solidFill>
              <a:schemeClr val="bg1"/>
            </a:solidFill>
          </p:spPr>
          <p:txBody>
            <a:bodyPr wrap="square" rtlCol="0">
              <a:spAutoFit/>
            </a:bodyPr>
            <a:lstStyle/>
            <a:p>
              <a:pPr lvl="0">
                <a:defRPr/>
              </a:pPr>
              <a:endParaRPr lang="en-GB" sz="2400" dirty="0">
                <a:solidFill>
                  <a:srgbClr val="0C2577"/>
                </a:solidFill>
              </a:endParaRPr>
            </a:p>
            <a:p>
              <a:pPr lvl="0">
                <a:defRPr/>
              </a:pPr>
              <a:endParaRPr lang="en-GB" sz="2400" dirty="0">
                <a:solidFill>
                  <a:srgbClr val="0C2577"/>
                </a:solidFill>
              </a:endParaRPr>
            </a:p>
            <a:p>
              <a:pPr lvl="0">
                <a:defRPr/>
              </a:pPr>
              <a:r>
                <a:rPr lang="en-GB" sz="2400" dirty="0">
                  <a:solidFill>
                    <a:srgbClr val="0C2577"/>
                  </a:solidFill>
                </a:rPr>
                <a:t>twee </a:t>
              </a:r>
              <a:r>
                <a:rPr lang="en-GB" sz="2400" dirty="0" err="1">
                  <a:solidFill>
                    <a:srgbClr val="0C2577"/>
                  </a:solidFill>
                </a:rPr>
                <a:t>parallelle</a:t>
              </a:r>
              <a:r>
                <a:rPr lang="en-GB" sz="2400" dirty="0">
                  <a:solidFill>
                    <a:srgbClr val="0C2577"/>
                  </a:solidFill>
                </a:rPr>
                <a:t> </a:t>
              </a:r>
              <a:r>
                <a:rPr lang="en-GB" sz="2400" dirty="0" err="1">
                  <a:solidFill>
                    <a:srgbClr val="0C2577"/>
                  </a:solidFill>
                </a:rPr>
                <a:t>toekomst</a:t>
              </a:r>
              <a:r>
                <a:rPr lang="en-GB" sz="2400" dirty="0">
                  <a:solidFill>
                    <a:srgbClr val="0C2577"/>
                  </a:solidFill>
                </a:rPr>
                <a:t> </a:t>
              </a:r>
              <a:r>
                <a:rPr lang="en-GB" sz="2400" dirty="0" err="1">
                  <a:solidFill>
                    <a:srgbClr val="0C2577"/>
                  </a:solidFill>
                  <a:latin typeface="+mj-lt"/>
                </a:rPr>
                <a:t>perspectieven</a:t>
              </a:r>
              <a:endParaRPr lang="en-GB" sz="2400" dirty="0">
                <a:solidFill>
                  <a:srgbClr val="0C2577"/>
                </a:solidFill>
                <a:latin typeface="+mj-lt"/>
              </a:endParaRPr>
            </a:p>
            <a:p>
              <a:pPr>
                <a:defRPr/>
              </a:pPr>
              <a:r>
                <a:rPr lang="nl-NL" sz="2400" dirty="0">
                  <a:solidFill>
                    <a:srgbClr val="0C2577"/>
                  </a:solidFill>
                  <a:latin typeface="+mj-lt"/>
                  <a:cs typeface="Arial" panose="020B0604020202020204" pitchFamily="34" charset="0"/>
                </a:rPr>
                <a:t>convergentie van beide perspectieven</a:t>
              </a:r>
            </a:p>
            <a:p>
              <a:pPr>
                <a:defRPr/>
              </a:pPr>
              <a:r>
                <a:rPr lang="nl-NL" sz="2400" dirty="0">
                  <a:solidFill>
                    <a:srgbClr val="0C2577"/>
                  </a:solidFill>
                  <a:latin typeface="+mj-lt"/>
                  <a:cs typeface="Arial" panose="020B0604020202020204" pitchFamily="34" charset="0"/>
                </a:rPr>
                <a:t>dominantie van toekomst perspectief 2</a:t>
              </a:r>
            </a:p>
          </p:txBody>
        </p:sp>
      </p:grpSp>
      <p:sp>
        <p:nvSpPr>
          <p:cNvPr id="59" name="Tekstvak 58">
            <a:extLst>
              <a:ext uri="{FF2B5EF4-FFF2-40B4-BE49-F238E27FC236}">
                <a16:creationId xmlns:a16="http://schemas.microsoft.com/office/drawing/2014/main" id="{FA540019-0D11-8244-8BB0-752303C15594}"/>
              </a:ext>
            </a:extLst>
          </p:cNvPr>
          <p:cNvSpPr txBox="1"/>
          <p:nvPr/>
        </p:nvSpPr>
        <p:spPr>
          <a:xfrm>
            <a:off x="425934" y="4120385"/>
            <a:ext cx="11348332" cy="2308324"/>
          </a:xfrm>
          <a:prstGeom prst="rect">
            <a:avLst/>
          </a:prstGeom>
          <a:solidFill>
            <a:schemeClr val="bg1"/>
          </a:solidFill>
        </p:spPr>
        <p:txBody>
          <a:bodyPr wrap="square" rtlCol="0">
            <a:spAutoFit/>
          </a:bodyPr>
          <a:lstStyle/>
          <a:p>
            <a:pPr lvl="0">
              <a:defRPr/>
            </a:pPr>
            <a:r>
              <a:rPr lang="nl-NL" sz="2400" b="1" dirty="0">
                <a:solidFill>
                  <a:srgbClr val="0C2577"/>
                </a:solidFill>
              </a:rPr>
              <a:t>Relevante vragen:</a:t>
            </a:r>
          </a:p>
          <a:p>
            <a:pPr lvl="0">
              <a:defRPr/>
            </a:pPr>
            <a:endParaRPr lang="nl-NL" sz="2400" b="1" dirty="0">
              <a:solidFill>
                <a:srgbClr val="0C2577"/>
              </a:solidFill>
            </a:endParaRPr>
          </a:p>
          <a:p>
            <a:pPr marL="457200" lvl="0" indent="-457200">
              <a:buClr>
                <a:srgbClr val="B27F2A"/>
              </a:buClr>
              <a:buFont typeface="+mj-lt"/>
              <a:buAutoNum type="arabicPeriod"/>
              <a:defRPr/>
            </a:pPr>
            <a:r>
              <a:rPr lang="nl-NL" sz="2400" dirty="0">
                <a:solidFill>
                  <a:srgbClr val="0C2577"/>
                </a:solidFill>
              </a:rPr>
              <a:t>Willen we dit ? Of willen we dit niet ?</a:t>
            </a:r>
          </a:p>
          <a:p>
            <a:pPr marL="457200" lvl="0" indent="-457200">
              <a:buClr>
                <a:srgbClr val="B27F2A"/>
              </a:buClr>
              <a:buFont typeface="+mj-lt"/>
              <a:buAutoNum type="arabicPeriod"/>
              <a:defRPr/>
            </a:pPr>
            <a:r>
              <a:rPr lang="nl-NL" sz="2400" dirty="0">
                <a:solidFill>
                  <a:srgbClr val="0C2577"/>
                </a:solidFill>
              </a:rPr>
              <a:t>Wat willen we dan ? Is er een alternatief ?</a:t>
            </a:r>
          </a:p>
          <a:p>
            <a:pPr marL="457200" lvl="0" indent="-457200">
              <a:buClr>
                <a:srgbClr val="B27F2A"/>
              </a:buClr>
              <a:buFont typeface="+mj-lt"/>
              <a:buAutoNum type="arabicPeriod"/>
              <a:defRPr/>
            </a:pPr>
            <a:r>
              <a:rPr lang="nl-NL" sz="2400" dirty="0">
                <a:solidFill>
                  <a:srgbClr val="0C2577"/>
                </a:solidFill>
              </a:rPr>
              <a:t>Willen we de technologische ontwikkeling stoppen ?</a:t>
            </a:r>
          </a:p>
          <a:p>
            <a:pPr marL="457200" lvl="0" indent="-457200">
              <a:buClr>
                <a:srgbClr val="B27F2A"/>
              </a:buClr>
              <a:buFont typeface="+mj-lt"/>
              <a:buAutoNum type="arabicPeriod"/>
              <a:defRPr/>
            </a:pPr>
            <a:r>
              <a:rPr lang="nl-NL" sz="2400" dirty="0">
                <a:solidFill>
                  <a:srgbClr val="0C2577"/>
                </a:solidFill>
              </a:rPr>
              <a:t>Welk debat moet er gevoerd worden ?</a:t>
            </a:r>
            <a:endParaRPr kumimoji="0" lang="en-GB" sz="2400" i="0" u="none" strike="noStrike" kern="1200" cap="none" spc="0" normalizeH="0" baseline="0" dirty="0">
              <a:ln>
                <a:noFill/>
              </a:ln>
              <a:solidFill>
                <a:srgbClr val="0C2577"/>
              </a:solidFill>
              <a:effectLst/>
              <a:uLnTx/>
              <a:uFillTx/>
              <a:latin typeface="Georgia"/>
            </a:endParaRPr>
          </a:p>
        </p:txBody>
      </p:sp>
    </p:spTree>
    <p:extLst>
      <p:ext uri="{BB962C8B-B14F-4D97-AF65-F5344CB8AC3E}">
        <p14:creationId xmlns:p14="http://schemas.microsoft.com/office/powerpoint/2010/main" val="2377681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1000" fill="hold"/>
                                        <p:tgtEl>
                                          <p:spTgt spid="59"/>
                                        </p:tgtEl>
                                        <p:attrNameLst>
                                          <p:attrName>ppt_x</p:attrName>
                                        </p:attrNameLst>
                                      </p:cBhvr>
                                      <p:tavLst>
                                        <p:tav tm="0">
                                          <p:val>
                                            <p:strVal val="1+#ppt_w/2"/>
                                          </p:val>
                                        </p:tav>
                                        <p:tav tm="100000">
                                          <p:val>
                                            <p:strVal val="#ppt_x"/>
                                          </p:val>
                                        </p:tav>
                                      </p:tavLst>
                                    </p:anim>
                                    <p:anim calcmode="lin" valueType="num">
                                      <p:cBhvr additive="base">
                                        <p:cTn id="18"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pic>
        <p:nvPicPr>
          <p:cNvPr id="10" name="Picture Placeholder 3">
            <a:extLst>
              <a:ext uri="{FF2B5EF4-FFF2-40B4-BE49-F238E27FC236}">
                <a16:creationId xmlns:a16="http://schemas.microsoft.com/office/drawing/2014/main" id="{D9C4A071-93B3-4542-9DF0-E2CE16AAF122}"/>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1" y="0"/>
            <a:ext cx="12198350" cy="6858000"/>
          </a:xfrm>
        </p:spPr>
      </p:pic>
      <p:grpSp>
        <p:nvGrpSpPr>
          <p:cNvPr id="20" name="Group 19"/>
          <p:cNvGrpSpPr/>
          <p:nvPr/>
        </p:nvGrpSpPr>
        <p:grpSpPr>
          <a:xfrm>
            <a:off x="5689460" y="0"/>
            <a:ext cx="6530395" cy="6858000"/>
            <a:chOff x="5689460" y="0"/>
            <a:chExt cx="6530395" cy="6858000"/>
          </a:xfrm>
        </p:grpSpPr>
        <p:sp>
          <p:nvSpPr>
            <p:cNvPr id="12" name="Rechthoek 28"/>
            <p:cNvSpPr/>
            <p:nvPr/>
          </p:nvSpPr>
          <p:spPr>
            <a:xfrm>
              <a:off x="5689460" y="0"/>
              <a:ext cx="6530395"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19" name="Group 18"/>
            <p:cNvGrpSpPr/>
            <p:nvPr/>
          </p:nvGrpSpPr>
          <p:grpSpPr>
            <a:xfrm>
              <a:off x="5689460" y="0"/>
              <a:ext cx="6252451" cy="5766423"/>
              <a:chOff x="5677821" y="0"/>
              <a:chExt cx="6552606" cy="5766423"/>
            </a:xfrm>
          </p:grpSpPr>
          <p:sp>
            <p:nvSpPr>
              <p:cNvPr id="5" name="Rechthoek 16"/>
              <p:cNvSpPr/>
              <p:nvPr/>
            </p:nvSpPr>
            <p:spPr>
              <a:xfrm>
                <a:off x="5677821" y="0"/>
                <a:ext cx="6541337" cy="5445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8" name="Rechthoek 18"/>
              <p:cNvSpPr/>
              <p:nvPr/>
            </p:nvSpPr>
            <p:spPr>
              <a:xfrm>
                <a:off x="5689837" y="5409240"/>
                <a:ext cx="6540590" cy="180000"/>
              </a:xfrm>
              <a:prstGeom prst="rect">
                <a:avLst/>
              </a:prstGeom>
              <a:solidFill>
                <a:srgbClr val="B27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6" name="Tekstvak 17"/>
              <p:cNvSpPr txBox="1"/>
              <p:nvPr/>
            </p:nvSpPr>
            <p:spPr>
              <a:xfrm>
                <a:off x="5805118" y="8436"/>
                <a:ext cx="6414736" cy="5757987"/>
              </a:xfrm>
              <a:prstGeom prst="rect">
                <a:avLst/>
              </a:prstGeom>
              <a:noFill/>
            </p:spPr>
            <p:txBody>
              <a:bodyPr wrap="square" rtlCol="0">
                <a:spAutoFit/>
              </a:bodyPr>
              <a:lstStyle/>
              <a:p>
                <a:pPr marL="180000"/>
                <a:r>
                  <a:rPr lang="nl-NL" sz="3600" b="1" dirty="0">
                    <a:solidFill>
                      <a:srgbClr val="0C2577"/>
                    </a:solidFill>
                  </a:rPr>
                  <a:t>Drie deelgebieden</a:t>
                </a:r>
              </a:p>
              <a:p>
                <a:pPr lvl="0">
                  <a:lnSpc>
                    <a:spcPct val="90000"/>
                  </a:lnSpc>
                  <a:spcBef>
                    <a:spcPts val="600"/>
                  </a:spcBef>
                  <a:spcAft>
                    <a:spcPts val="600"/>
                  </a:spcAft>
                  <a:buClr>
                    <a:srgbClr val="0C2577"/>
                  </a:buClr>
                  <a:buSzPct val="100000"/>
                </a:pPr>
                <a:endParaRPr lang="nl-NL" sz="2400" dirty="0">
                  <a:solidFill>
                    <a:srgbClr val="0C2577"/>
                  </a:solidFill>
                </a:endParaRPr>
              </a:p>
              <a:p>
                <a:pPr marL="180000" lvl="0">
                  <a:spcBef>
                    <a:spcPts val="600"/>
                  </a:spcBef>
                  <a:spcAft>
                    <a:spcPts val="400"/>
                  </a:spcAft>
                  <a:buClr>
                    <a:srgbClr val="B27F2A"/>
                  </a:buClr>
                  <a:buSzPct val="100000"/>
                </a:pPr>
                <a:r>
                  <a:rPr lang="nl-NL" sz="2100" dirty="0">
                    <a:solidFill>
                      <a:srgbClr val="0C2577"/>
                    </a:solidFill>
                    <a:ea typeface="Verdana" charset="0"/>
                    <a:cs typeface="Verdana" charset="0"/>
                  </a:rPr>
                  <a:t>We onderscheiden in de maatschappij drie gebieden:</a:t>
                </a:r>
              </a:p>
              <a:p>
                <a:pPr marL="180000" lvl="0">
                  <a:spcBef>
                    <a:spcPts val="600"/>
                  </a:spcBef>
                  <a:spcAft>
                    <a:spcPts val="400"/>
                  </a:spcAft>
                  <a:buClr>
                    <a:srgbClr val="B27F2A"/>
                  </a:buClr>
                  <a:buSzPct val="100000"/>
                </a:pPr>
                <a:r>
                  <a:rPr lang="nl-NL" sz="2100" dirty="0">
                    <a:solidFill>
                      <a:srgbClr val="0C2577"/>
                    </a:solidFill>
                    <a:ea typeface="Verdana" charset="0"/>
                    <a:cs typeface="Verdana" charset="0"/>
                  </a:rPr>
                  <a:t> </a:t>
                </a:r>
              </a:p>
              <a:p>
                <a:pPr marL="637200" lvl="0" indent="-457200">
                  <a:spcBef>
                    <a:spcPts val="600"/>
                  </a:spcBef>
                  <a:spcAft>
                    <a:spcPts val="400"/>
                  </a:spcAft>
                  <a:buClr>
                    <a:srgbClr val="B27F2A"/>
                  </a:buClr>
                  <a:buSzPct val="100000"/>
                  <a:buFont typeface="+mj-lt"/>
                  <a:buAutoNum type="arabicPeriod"/>
                </a:pPr>
                <a:r>
                  <a:rPr lang="nl-NL" sz="2100" b="1" dirty="0">
                    <a:solidFill>
                      <a:srgbClr val="0C2577"/>
                    </a:solidFill>
                    <a:ea typeface="Verdana" charset="0"/>
                    <a:cs typeface="Verdana" charset="0"/>
                  </a:rPr>
                  <a:t>Rechtspreken</a:t>
                </a:r>
              </a:p>
              <a:p>
                <a:pPr marL="637200" lvl="0" indent="-457200">
                  <a:spcBef>
                    <a:spcPts val="600"/>
                  </a:spcBef>
                  <a:spcAft>
                    <a:spcPts val="400"/>
                  </a:spcAft>
                  <a:buClr>
                    <a:srgbClr val="B27F2A"/>
                  </a:buClr>
                  <a:buSzPct val="100000"/>
                  <a:buFont typeface="+mj-lt"/>
                  <a:buAutoNum type="arabicPeriod"/>
                </a:pPr>
                <a:r>
                  <a:rPr lang="nl-NL" sz="2100" b="1" dirty="0">
                    <a:solidFill>
                      <a:srgbClr val="0C2577"/>
                    </a:solidFill>
                    <a:ea typeface="Verdana" charset="0"/>
                    <a:cs typeface="Verdana" charset="0"/>
                  </a:rPr>
                  <a:t>Uitvoering geven aan wetten</a:t>
                </a:r>
              </a:p>
              <a:p>
                <a:pPr marL="637200" lvl="0" indent="-457200">
                  <a:spcBef>
                    <a:spcPts val="600"/>
                  </a:spcBef>
                  <a:spcAft>
                    <a:spcPts val="400"/>
                  </a:spcAft>
                  <a:buClr>
                    <a:srgbClr val="B27F2A"/>
                  </a:buClr>
                  <a:buSzPct val="100000"/>
                  <a:buFont typeface="+mj-lt"/>
                  <a:buAutoNum type="arabicPeriod"/>
                </a:pPr>
                <a:r>
                  <a:rPr lang="nl-NL" sz="2100" b="1" dirty="0">
                    <a:solidFill>
                      <a:srgbClr val="0C2577"/>
                    </a:solidFill>
                    <a:ea typeface="Verdana" charset="0"/>
                    <a:cs typeface="Verdana" charset="0"/>
                  </a:rPr>
                  <a:t>Formuleren van wetten</a:t>
                </a:r>
              </a:p>
              <a:p>
                <a:pPr marL="180000" lvl="0">
                  <a:spcBef>
                    <a:spcPts val="600"/>
                  </a:spcBef>
                  <a:spcAft>
                    <a:spcPts val="400"/>
                  </a:spcAft>
                  <a:buClr>
                    <a:srgbClr val="B27F2A"/>
                  </a:buClr>
                  <a:buSzPct val="100000"/>
                </a:pPr>
                <a:r>
                  <a:rPr lang="nl-NL" sz="2100" dirty="0">
                    <a:solidFill>
                      <a:srgbClr val="0C2577"/>
                    </a:solidFill>
                    <a:ea typeface="Verdana" charset="0"/>
                    <a:cs typeface="Verdana" charset="0"/>
                  </a:rPr>
                  <a:t> </a:t>
                </a:r>
              </a:p>
              <a:p>
                <a:pPr marL="180000" lvl="0">
                  <a:spcBef>
                    <a:spcPts val="600"/>
                  </a:spcBef>
                  <a:spcAft>
                    <a:spcPts val="400"/>
                  </a:spcAft>
                  <a:buClr>
                    <a:srgbClr val="B27F2A"/>
                  </a:buClr>
                  <a:buSzPct val="100000"/>
                </a:pPr>
                <a:r>
                  <a:rPr lang="nl-NL" sz="2100" dirty="0">
                    <a:solidFill>
                      <a:srgbClr val="0C2577"/>
                    </a:solidFill>
                    <a:ea typeface="Verdana" charset="0"/>
                    <a:cs typeface="Verdana" charset="0"/>
                  </a:rPr>
                  <a:t>Vanavond leggen we ons toe op rechtspreken</a:t>
                </a:r>
              </a:p>
              <a:p>
                <a:pPr marL="180000" lvl="0">
                  <a:spcBef>
                    <a:spcPts val="600"/>
                  </a:spcBef>
                  <a:spcAft>
                    <a:spcPts val="400"/>
                  </a:spcAft>
                  <a:buClr>
                    <a:srgbClr val="B27F2A"/>
                  </a:buClr>
                  <a:buSzPct val="100000"/>
                </a:pPr>
                <a:r>
                  <a:rPr lang="nl-NL" sz="2100" dirty="0">
                    <a:solidFill>
                      <a:srgbClr val="0C2577"/>
                    </a:solidFill>
                    <a:ea typeface="Verdana" charset="0"/>
                    <a:cs typeface="Verdana" charset="0"/>
                  </a:rPr>
                  <a:t>Maar u zult zien dat veel problemen van hetzelfde type zijn</a:t>
                </a:r>
              </a:p>
              <a:p>
                <a:pPr marL="522900" lvl="0" indent="-342900">
                  <a:lnSpc>
                    <a:spcPct val="90000"/>
                  </a:lnSpc>
                  <a:spcBef>
                    <a:spcPts val="600"/>
                  </a:spcBef>
                  <a:spcAft>
                    <a:spcPts val="400"/>
                  </a:spcAft>
                  <a:buClr>
                    <a:srgbClr val="B27F2A"/>
                  </a:buClr>
                  <a:buSzPct val="100000"/>
                  <a:buFont typeface="Arial" panose="020B0604020202020204" pitchFamily="34" charset="0"/>
                  <a:buChar char="•"/>
                </a:pPr>
                <a:endParaRPr lang="nl-NL" sz="2100" dirty="0">
                  <a:solidFill>
                    <a:srgbClr val="0C2577"/>
                  </a:solidFill>
                  <a:ea typeface="Verdana" charset="0"/>
                  <a:cs typeface="Verdana" charset="0"/>
                </a:endParaRPr>
              </a:p>
            </p:txBody>
          </p:sp>
        </p:grpSp>
      </p:grpSp>
    </p:spTree>
    <p:extLst>
      <p:ext uri="{BB962C8B-B14F-4D97-AF65-F5344CB8AC3E}">
        <p14:creationId xmlns:p14="http://schemas.microsoft.com/office/powerpoint/2010/main" val="4284472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p:cNvPicPr>
            <a:picLocks noGrp="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grpSp>
        <p:nvGrpSpPr>
          <p:cNvPr id="2" name="Groeperen 1"/>
          <p:cNvGrpSpPr/>
          <p:nvPr/>
        </p:nvGrpSpPr>
        <p:grpSpPr>
          <a:xfrm>
            <a:off x="4865" y="-1725"/>
            <a:ext cx="12190311" cy="6854430"/>
            <a:chOff x="1690" y="-3512"/>
            <a:chExt cx="12196660" cy="6858000"/>
          </a:xfrm>
        </p:grpSpPr>
        <p:sp>
          <p:nvSpPr>
            <p:cNvPr id="54" name="Rechthoek 53"/>
            <p:cNvSpPr/>
            <p:nvPr/>
          </p:nvSpPr>
          <p:spPr>
            <a:xfrm>
              <a:off x="1690" y="-3512"/>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799" dirty="0">
                <a:solidFill>
                  <a:srgbClr val="FFFFFF"/>
                </a:solidFill>
              </a:endParaRPr>
            </a:p>
          </p:txBody>
        </p:sp>
        <p:sp>
          <p:nvSpPr>
            <p:cNvPr id="55" name="Titel 1"/>
            <p:cNvSpPr txBox="1">
              <a:spLocks/>
            </p:cNvSpPr>
            <p:nvPr/>
          </p:nvSpPr>
          <p:spPr>
            <a:xfrm>
              <a:off x="404662" y="763541"/>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a:r>
                <a:rPr lang="nl-NL" sz="3998" dirty="0">
                  <a:solidFill>
                    <a:srgbClr val="FFFFFF"/>
                  </a:solidFill>
                </a:rPr>
                <a:t>Conclusie: Het </a:t>
              </a:r>
              <a:r>
                <a:rPr lang="nl-NL" sz="3998" dirty="0" err="1">
                  <a:solidFill>
                    <a:srgbClr val="FFFFFF"/>
                  </a:solidFill>
                </a:rPr>
                <a:t>multi</a:t>
              </a:r>
              <a:r>
                <a:rPr lang="nl-NL" sz="3998" dirty="0">
                  <a:solidFill>
                    <a:srgbClr val="FFFFFF"/>
                  </a:solidFill>
                </a:rPr>
                <a:t> disciplinaire debat </a:t>
              </a:r>
            </a:p>
            <a:p>
              <a:pPr marL="0"/>
              <a:r>
                <a:rPr lang="nl-NL" sz="3998" dirty="0">
                  <a:solidFill>
                    <a:srgbClr val="FFFFFF"/>
                  </a:solidFill>
                </a:rPr>
                <a:t>is van essentieel belang</a:t>
              </a:r>
            </a:p>
          </p:txBody>
        </p:sp>
      </p:grpSp>
      <p:grpSp>
        <p:nvGrpSpPr>
          <p:cNvPr id="3" name="Groeperen 2"/>
          <p:cNvGrpSpPr/>
          <p:nvPr/>
        </p:nvGrpSpPr>
        <p:grpSpPr>
          <a:xfrm>
            <a:off x="4587794" y="1700808"/>
            <a:ext cx="2878501" cy="1813719"/>
            <a:chOff x="1323107" y="1171335"/>
            <a:chExt cx="2880000" cy="1814663"/>
          </a:xfrm>
        </p:grpSpPr>
        <p:sp>
          <p:nvSpPr>
            <p:cNvPr id="5" name="Rechthoek 4"/>
            <p:cNvSpPr/>
            <p:nvPr/>
          </p:nvSpPr>
          <p:spPr>
            <a:xfrm>
              <a:off x="1323107" y="1340768"/>
              <a:ext cx="2880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37" name="Tekstvak 36"/>
            <p:cNvSpPr txBox="1"/>
            <p:nvPr/>
          </p:nvSpPr>
          <p:spPr>
            <a:xfrm>
              <a:off x="1323108" y="2339588"/>
              <a:ext cx="2879999" cy="646410"/>
            </a:xfrm>
            <a:prstGeom prst="rect">
              <a:avLst/>
            </a:prstGeom>
            <a:solidFill>
              <a:schemeClr val="bg2"/>
            </a:solidFill>
          </p:spPr>
          <p:txBody>
            <a:bodyPr wrap="square" rtlCol="0">
              <a:spAutoFit/>
            </a:bodyPr>
            <a:lstStyle/>
            <a:p>
              <a:pPr algn="ctr"/>
              <a:r>
                <a:rPr lang="nl-NL" sz="1799" b="1" dirty="0">
                  <a:solidFill>
                    <a:srgbClr val="FFFFFF"/>
                  </a:solidFill>
                </a:rPr>
                <a:t>Juridische ontwikkelingen</a:t>
              </a:r>
            </a:p>
          </p:txBody>
        </p:sp>
        <p:pic>
          <p:nvPicPr>
            <p:cNvPr id="40" name="Afbeelding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5666" y="1171335"/>
              <a:ext cx="1174881" cy="1174881"/>
            </a:xfrm>
            <a:prstGeom prst="rect">
              <a:avLst/>
            </a:prstGeom>
          </p:spPr>
        </p:pic>
        <p:sp>
          <p:nvSpPr>
            <p:cNvPr id="41" name="Tekstvak 40"/>
            <p:cNvSpPr txBox="1"/>
            <p:nvPr/>
          </p:nvSpPr>
          <p:spPr>
            <a:xfrm>
              <a:off x="1392352" y="1553103"/>
              <a:ext cx="1624683" cy="646331"/>
            </a:xfrm>
            <a:prstGeom prst="rect">
              <a:avLst/>
            </a:prstGeom>
            <a:noFill/>
          </p:spPr>
          <p:txBody>
            <a:bodyPr wrap="square" rtlCol="0">
              <a:spAutoFit/>
            </a:bodyPr>
            <a:lstStyle/>
            <a:p>
              <a:endParaRPr lang="nl-NL" sz="3598" b="1" dirty="0">
                <a:solidFill>
                  <a:srgbClr val="000000"/>
                </a:solidFill>
              </a:endParaRPr>
            </a:p>
          </p:txBody>
        </p:sp>
      </p:grpSp>
      <p:grpSp>
        <p:nvGrpSpPr>
          <p:cNvPr id="7" name="Group 6"/>
          <p:cNvGrpSpPr/>
          <p:nvPr/>
        </p:nvGrpSpPr>
        <p:grpSpPr>
          <a:xfrm>
            <a:off x="7877424" y="1859638"/>
            <a:ext cx="2878501" cy="1644374"/>
            <a:chOff x="7877424" y="1309113"/>
            <a:chExt cx="2878501" cy="1644374"/>
          </a:xfrm>
        </p:grpSpPr>
        <p:sp>
          <p:nvSpPr>
            <p:cNvPr id="23" name="Rechthoek 22"/>
            <p:cNvSpPr/>
            <p:nvPr/>
          </p:nvSpPr>
          <p:spPr>
            <a:xfrm>
              <a:off x="7877424" y="1309113"/>
              <a:ext cx="2878501" cy="136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32" name="Rechthoek 31"/>
            <p:cNvSpPr/>
            <p:nvPr/>
          </p:nvSpPr>
          <p:spPr>
            <a:xfrm>
              <a:off x="7877424" y="2307413"/>
              <a:ext cx="2878501" cy="646074"/>
            </a:xfrm>
            <a:prstGeom prst="rect">
              <a:avLst/>
            </a:prstGeom>
            <a:solidFill>
              <a:schemeClr val="bg2"/>
            </a:solidFill>
          </p:spPr>
          <p:txBody>
            <a:bodyPr wrap="square">
              <a:spAutoFit/>
            </a:bodyPr>
            <a:lstStyle/>
            <a:p>
              <a:pPr algn="ctr"/>
              <a:r>
                <a:rPr lang="nl-NL" sz="1799" b="1" dirty="0">
                  <a:solidFill>
                    <a:srgbClr val="FFFFFF"/>
                  </a:solidFill>
                </a:rPr>
                <a:t>Maatschappelijke ontwikkelingen</a:t>
              </a:r>
            </a:p>
          </p:txBody>
        </p:sp>
        <p:pic>
          <p:nvPicPr>
            <p:cNvPr id="48" name="Afbeelding 4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1393" y="1321113"/>
              <a:ext cx="950267" cy="950267"/>
            </a:xfrm>
            <a:prstGeom prst="rect">
              <a:avLst/>
            </a:prstGeom>
          </p:spPr>
        </p:pic>
      </p:grpSp>
      <p:grpSp>
        <p:nvGrpSpPr>
          <p:cNvPr id="36" name="Groep 35"/>
          <p:cNvGrpSpPr/>
          <p:nvPr/>
        </p:nvGrpSpPr>
        <p:grpSpPr>
          <a:xfrm>
            <a:off x="1262783" y="1787472"/>
            <a:ext cx="2878501" cy="1714040"/>
            <a:chOff x="1262783" y="1787472"/>
            <a:chExt cx="2878501" cy="1714040"/>
          </a:xfrm>
        </p:grpSpPr>
        <p:grpSp>
          <p:nvGrpSpPr>
            <p:cNvPr id="14" name="Groeperen 13"/>
            <p:cNvGrpSpPr/>
            <p:nvPr/>
          </p:nvGrpSpPr>
          <p:grpSpPr>
            <a:xfrm>
              <a:off x="1262783" y="1857138"/>
              <a:ext cx="2878501" cy="1644374"/>
              <a:chOff x="4590182" y="4668168"/>
              <a:chExt cx="2880000" cy="1645230"/>
            </a:xfrm>
          </p:grpSpPr>
          <p:sp>
            <p:nvSpPr>
              <p:cNvPr id="22" name="Rechthoek 21"/>
              <p:cNvSpPr/>
              <p:nvPr/>
            </p:nvSpPr>
            <p:spPr>
              <a:xfrm>
                <a:off x="4590182" y="4668168"/>
                <a:ext cx="2880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31" name="Rechthoek 30"/>
              <p:cNvSpPr/>
              <p:nvPr/>
            </p:nvSpPr>
            <p:spPr>
              <a:xfrm>
                <a:off x="4590182" y="5666988"/>
                <a:ext cx="2880000" cy="646410"/>
              </a:xfrm>
              <a:prstGeom prst="rect">
                <a:avLst/>
              </a:prstGeom>
              <a:solidFill>
                <a:schemeClr val="bg2"/>
              </a:solidFill>
            </p:spPr>
            <p:txBody>
              <a:bodyPr wrap="square">
                <a:spAutoFit/>
              </a:bodyPr>
              <a:lstStyle/>
              <a:p>
                <a:pPr algn="ctr"/>
                <a:r>
                  <a:rPr lang="nl-NL" sz="1799" b="1" dirty="0">
                    <a:solidFill>
                      <a:srgbClr val="FFFFFF"/>
                    </a:solidFill>
                  </a:rPr>
                  <a:t>Technologische ontwikkelingen</a:t>
                </a:r>
              </a:p>
            </p:txBody>
          </p:sp>
          <p:sp>
            <p:nvSpPr>
              <p:cNvPr id="51" name="Tekstvak 50"/>
              <p:cNvSpPr txBox="1"/>
              <p:nvPr/>
            </p:nvSpPr>
            <p:spPr>
              <a:xfrm>
                <a:off x="4637723" y="4883025"/>
                <a:ext cx="1624683" cy="646331"/>
              </a:xfrm>
              <a:prstGeom prst="rect">
                <a:avLst/>
              </a:prstGeom>
              <a:noFill/>
            </p:spPr>
            <p:txBody>
              <a:bodyPr wrap="square" rtlCol="0">
                <a:spAutoFit/>
              </a:bodyPr>
              <a:lstStyle/>
              <a:p>
                <a:endParaRPr lang="nl-NL" sz="3598" b="1" dirty="0">
                  <a:solidFill>
                    <a:srgbClr val="000000"/>
                  </a:solidFill>
                </a:endParaRPr>
              </a:p>
            </p:txBody>
          </p:sp>
        </p:grpSp>
        <p:pic>
          <p:nvPicPr>
            <p:cNvPr id="53" name="Afbeelding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59856" y="1787472"/>
              <a:ext cx="995446" cy="995446"/>
            </a:xfrm>
            <a:prstGeom prst="rect">
              <a:avLst/>
            </a:prstGeom>
          </p:spPr>
        </p:pic>
      </p:grpSp>
      <p:sp>
        <p:nvSpPr>
          <p:cNvPr id="15" name="Tekstvak 14"/>
          <p:cNvSpPr txBox="1"/>
          <p:nvPr/>
        </p:nvSpPr>
        <p:spPr>
          <a:xfrm>
            <a:off x="122511" y="3789040"/>
            <a:ext cx="11953327" cy="523220"/>
          </a:xfrm>
          <a:prstGeom prst="rect">
            <a:avLst/>
          </a:prstGeom>
          <a:noFill/>
        </p:spPr>
        <p:txBody>
          <a:bodyPr wrap="square" rtlCol="0">
            <a:spAutoFit/>
          </a:bodyPr>
          <a:lstStyle/>
          <a:p>
            <a:pPr algn="ctr"/>
            <a:r>
              <a:rPr lang="nl-NL" sz="2800" b="1" dirty="0">
                <a:solidFill>
                  <a:schemeClr val="bg1"/>
                </a:solidFill>
              </a:rPr>
              <a:t>Onderzoek zal leren welke rol data en intuïtie in dit debat spelen</a:t>
            </a:r>
          </a:p>
        </p:txBody>
      </p:sp>
      <p:pic>
        <p:nvPicPr>
          <p:cNvPr id="25" name="Afbeelding 24">
            <a:extLst>
              <a:ext uri="{FF2B5EF4-FFF2-40B4-BE49-F238E27FC236}">
                <a16:creationId xmlns:a16="http://schemas.microsoft.com/office/drawing/2014/main" id="{6669A354-E5C7-4AA4-BD4C-F2CCBCC862D0}"/>
              </a:ext>
            </a:extLst>
          </p:cNvPr>
          <p:cNvPicPr>
            <a:picLocks noChangeAspect="1"/>
          </p:cNvPicPr>
          <p:nvPr/>
        </p:nvPicPr>
        <p:blipFill>
          <a:blip r:embed="rId7"/>
          <a:stretch>
            <a:fillRect/>
          </a:stretch>
        </p:blipFill>
        <p:spPr>
          <a:xfrm>
            <a:off x="3350803" y="4499812"/>
            <a:ext cx="5687739" cy="2242953"/>
          </a:xfrm>
          <a:prstGeom prst="rect">
            <a:avLst/>
          </a:prstGeom>
        </p:spPr>
      </p:pic>
    </p:spTree>
    <p:extLst>
      <p:ext uri="{BB962C8B-B14F-4D97-AF65-F5344CB8AC3E}">
        <p14:creationId xmlns:p14="http://schemas.microsoft.com/office/powerpoint/2010/main" val="30171534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100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additive="base">
                                        <p:cTn id="2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J:\departments\BB\BB-SC&amp;M\Beeldmateriaal\Archief\Foto's van Gebouwen - staan niet in beeldbank\Academiegebouw\FT1320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75" y="0"/>
            <a:ext cx="12207226" cy="689672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21666" y="2912750"/>
            <a:ext cx="12198351" cy="4007046"/>
          </a:xfrm>
          <a:prstGeom prst="rect">
            <a:avLst/>
          </a:prstGeom>
          <a:solidFill>
            <a:schemeClr val="accent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10" name="Afbeelding 9">
            <a:extLst>
              <a:ext uri="{FF2B5EF4-FFF2-40B4-BE49-F238E27FC236}">
                <a16:creationId xmlns:a16="http://schemas.microsoft.com/office/drawing/2014/main" id="{2F3131D4-B608-BC4B-85ED-59BC349DB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8" name="Tekstvak 7">
            <a:extLst>
              <a:ext uri="{FF2B5EF4-FFF2-40B4-BE49-F238E27FC236}">
                <a16:creationId xmlns:a16="http://schemas.microsoft.com/office/drawing/2014/main" id="{9E40AD45-DD80-4D45-BFC2-0193479713ED}"/>
              </a:ext>
            </a:extLst>
          </p:cNvPr>
          <p:cNvSpPr txBox="1"/>
          <p:nvPr/>
        </p:nvSpPr>
        <p:spPr>
          <a:xfrm>
            <a:off x="2580365" y="2912750"/>
            <a:ext cx="9000999" cy="1323439"/>
          </a:xfrm>
          <a:prstGeom prst="rect">
            <a:avLst/>
          </a:prstGeom>
          <a:solidFill>
            <a:schemeClr val="accent1"/>
          </a:solidFill>
        </p:spPr>
        <p:txBody>
          <a:bodyPr wrap="square" rtlCol="0">
            <a:spAutoFit/>
          </a:bodyPr>
          <a:lstStyle/>
          <a:p>
            <a:pPr marL="180000" marR="0" lvl="0" indent="0" algn="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srgbClr val="FFFFFF"/>
              </a:solidFill>
              <a:effectLst/>
              <a:uLnTx/>
              <a:uFillTx/>
              <a:latin typeface="Georgia"/>
              <a:ea typeface="+mn-ea"/>
              <a:cs typeface="+mn-cs"/>
            </a:endParaRPr>
          </a:p>
          <a:p>
            <a:pPr marL="180000" marR="0" lvl="0" indent="0" algn="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srgbClr val="FFFFFF"/>
              </a:solidFill>
              <a:effectLst/>
              <a:uLnTx/>
              <a:uFillTx/>
              <a:latin typeface="Georgia"/>
              <a:ea typeface="+mn-ea"/>
              <a:cs typeface="+mn-cs"/>
            </a:endParaRPr>
          </a:p>
        </p:txBody>
      </p:sp>
      <p:sp>
        <p:nvSpPr>
          <p:cNvPr id="2" name="Rechthoek 1">
            <a:extLst>
              <a:ext uri="{FF2B5EF4-FFF2-40B4-BE49-F238E27FC236}">
                <a16:creationId xmlns:a16="http://schemas.microsoft.com/office/drawing/2014/main" id="{C6B7BA2A-DD22-48DF-9BD3-817F31CC8B4E}"/>
              </a:ext>
            </a:extLst>
          </p:cNvPr>
          <p:cNvSpPr/>
          <p:nvPr/>
        </p:nvSpPr>
        <p:spPr>
          <a:xfrm>
            <a:off x="2751255" y="1556792"/>
            <a:ext cx="8659220" cy="5273238"/>
          </a:xfrm>
          <a:prstGeom prst="rect">
            <a:avLst/>
          </a:prstGeom>
        </p:spPr>
        <p:txBody>
          <a:bodyPr wrap="square">
            <a:spAutoFit/>
          </a:bodyPr>
          <a:lstStyle/>
          <a:p>
            <a:pPr marL="637200" indent="-457200">
              <a:spcAft>
                <a:spcPts val="400"/>
              </a:spcAft>
              <a:buClr>
                <a:srgbClr val="0C2577"/>
              </a:buClr>
              <a:buFont typeface="+mj-lt"/>
              <a:buAutoNum type="arabicPeriod"/>
            </a:pPr>
            <a:r>
              <a:rPr kumimoji="0" lang="nl-NL" sz="4000" b="1" i="0" u="none" strike="noStrike" kern="1200" cap="none" spc="0" normalizeH="0" baseline="0" noProof="0" dirty="0">
                <a:ln>
                  <a:noFill/>
                </a:ln>
                <a:solidFill>
                  <a:srgbClr val="FFFFFF"/>
                </a:solidFill>
                <a:effectLst/>
                <a:uLnTx/>
                <a:uFillTx/>
                <a:latin typeface="Georgia"/>
                <a:ea typeface="+mn-ea"/>
                <a:cs typeface="+mn-cs"/>
              </a:rPr>
              <a:t> Naam en Faam  van Intuïtie</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AI landschap in het recht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Kunnen computers</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rechtspreken ?</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Kernwaarden Advocatuur </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en Rechterlijke Macht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Drie complicaties</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Conclusies</a:t>
            </a:r>
          </a:p>
        </p:txBody>
      </p:sp>
    </p:spTree>
    <p:extLst>
      <p:ext uri="{BB962C8B-B14F-4D97-AF65-F5344CB8AC3E}">
        <p14:creationId xmlns:p14="http://schemas.microsoft.com/office/powerpoint/2010/main" val="2012701631"/>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2524" y="-1402508"/>
            <a:ext cx="12874724" cy="9656044"/>
          </a:xfrm>
          <a:prstGeom prst="rect">
            <a:avLst/>
          </a:prstGeom>
        </p:spPr>
      </p:pic>
      <p:grpSp>
        <p:nvGrpSpPr>
          <p:cNvPr id="42" name="Groeperen 41"/>
          <p:cNvGrpSpPr/>
          <p:nvPr/>
        </p:nvGrpSpPr>
        <p:grpSpPr>
          <a:xfrm>
            <a:off x="0" y="0"/>
            <a:ext cx="6099175" cy="6858000"/>
            <a:chOff x="0" y="0"/>
            <a:chExt cx="6099175" cy="6858000"/>
          </a:xfrm>
        </p:grpSpPr>
        <p:sp>
          <p:nvSpPr>
            <p:cNvPr id="29" name="Rechthoek 28"/>
            <p:cNvSpPr/>
            <p:nvPr/>
          </p:nvSpPr>
          <p:spPr>
            <a:xfrm>
              <a:off x="0" y="0"/>
              <a:ext cx="6098400" cy="6858000"/>
            </a:xfrm>
            <a:prstGeom prst="rect">
              <a:avLst/>
            </a:prstGeom>
            <a:solidFill>
              <a:srgbClr val="B27F2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0"/>
              <a:ext cx="5688016" cy="4149080"/>
              <a:chOff x="411159" y="0"/>
              <a:chExt cx="5688016" cy="4149080"/>
            </a:xfrm>
          </p:grpSpPr>
          <p:sp>
            <p:nvSpPr>
              <p:cNvPr id="30" name="Rechthoek 29"/>
              <p:cNvSpPr/>
              <p:nvPr/>
            </p:nvSpPr>
            <p:spPr>
              <a:xfrm>
                <a:off x="411160" y="0"/>
                <a:ext cx="5688013" cy="3969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3344505"/>
              </a:xfrm>
              <a:prstGeom prst="rect">
                <a:avLst/>
              </a:prstGeom>
              <a:noFill/>
            </p:spPr>
            <p:txBody>
              <a:bodyPr wrap="square" rtlCol="0">
                <a:spAutoFit/>
              </a:bodyPr>
              <a:lstStyle/>
              <a:p>
                <a:pPr marL="360000" indent="-180000"/>
                <a:r>
                  <a:rPr lang="en-GB" sz="4000" b="1" dirty="0" err="1">
                    <a:solidFill>
                      <a:srgbClr val="0C2577"/>
                    </a:solidFill>
                  </a:rPr>
                  <a:t>Kunnen</a:t>
                </a:r>
                <a:r>
                  <a:rPr lang="en-GB" sz="4000" b="1" dirty="0">
                    <a:solidFill>
                      <a:srgbClr val="0C2577"/>
                    </a:solidFill>
                  </a:rPr>
                  <a:t> Computers</a:t>
                </a:r>
              </a:p>
              <a:p>
                <a:pPr marL="360000" indent="-180000"/>
                <a:r>
                  <a:rPr lang="en-GB" sz="4000" b="1" dirty="0" err="1">
                    <a:solidFill>
                      <a:srgbClr val="0C2577"/>
                    </a:solidFill>
                  </a:rPr>
                  <a:t>rechtspreken</a:t>
                </a:r>
                <a:r>
                  <a:rPr lang="en-GB" sz="4000" b="1" dirty="0">
                    <a:solidFill>
                      <a:srgbClr val="0C2577"/>
                    </a:solidFill>
                  </a:rPr>
                  <a:t>?</a:t>
                </a:r>
              </a:p>
              <a:p>
                <a:pPr marL="360000" indent="-180000"/>
                <a:endParaRPr lang="en-GB" b="1" dirty="0">
                  <a:solidFill>
                    <a:srgbClr val="0C2577"/>
                  </a:solidFill>
                </a:endParaRPr>
              </a:p>
              <a:p>
                <a:pPr marL="180000">
                  <a:spcAft>
                    <a:spcPts val="400"/>
                  </a:spcAft>
                  <a:buClr>
                    <a:srgbClr val="B27F2A"/>
                  </a:buClr>
                </a:pPr>
                <a:r>
                  <a:rPr lang="nl-NL" sz="2300" dirty="0">
                    <a:solidFill>
                      <a:srgbClr val="0C2577"/>
                    </a:solidFill>
                    <a:ea typeface="Verdana" charset="0"/>
                    <a:cs typeface="Verdana" charset="0"/>
                  </a:rPr>
                  <a:t>H.J. van den Herik</a:t>
                </a:r>
              </a:p>
              <a:p>
                <a:pPr marL="180000">
                  <a:spcAft>
                    <a:spcPts val="400"/>
                  </a:spcAft>
                  <a:buClr>
                    <a:srgbClr val="B27F2A"/>
                  </a:buClr>
                </a:pPr>
                <a:r>
                  <a:rPr lang="nl-NL" sz="2300" dirty="0">
                    <a:solidFill>
                      <a:srgbClr val="0C2577"/>
                    </a:solidFill>
                    <a:ea typeface="Verdana" charset="0"/>
                    <a:cs typeface="Verdana" charset="0"/>
                  </a:rPr>
                  <a:t>21 Juni 1991</a:t>
                </a:r>
              </a:p>
              <a:p>
                <a:pPr marR="4128" algn="ctr">
                  <a:lnSpc>
                    <a:spcPct val="90000"/>
                  </a:lnSpc>
                  <a:spcBef>
                    <a:spcPts val="431"/>
                  </a:spcBef>
                </a:pPr>
                <a:r>
                  <a:rPr lang="en-US" sz="2000" i="1" spc="-4" dirty="0" err="1">
                    <a:solidFill>
                      <a:srgbClr val="1E497D"/>
                    </a:solidFill>
                    <a:cs typeface="Georgia"/>
                  </a:rPr>
                  <a:t>Citaat</a:t>
                </a:r>
                <a:r>
                  <a:rPr lang="en-US" sz="2000" i="1" spc="-4" dirty="0">
                    <a:solidFill>
                      <a:srgbClr val="1E497D"/>
                    </a:solidFill>
                    <a:cs typeface="Georgia"/>
                  </a:rPr>
                  <a:t> p. 33:</a:t>
                </a:r>
              </a:p>
              <a:p>
                <a:pPr marR="4128" algn="ctr">
                  <a:lnSpc>
                    <a:spcPct val="90000"/>
                  </a:lnSpc>
                  <a:spcBef>
                    <a:spcPts val="431"/>
                  </a:spcBef>
                </a:pPr>
                <a:r>
                  <a:rPr lang="en-US" sz="2000" i="1" spc="-4" dirty="0">
                    <a:solidFill>
                      <a:srgbClr val="1E497D"/>
                    </a:solidFill>
                    <a:cs typeface="Georgia"/>
                  </a:rPr>
                  <a:t>“Ja, computers </a:t>
                </a:r>
                <a:r>
                  <a:rPr lang="en-US" sz="2000" i="1" spc="-4" dirty="0" err="1">
                    <a:solidFill>
                      <a:srgbClr val="1E497D"/>
                    </a:solidFill>
                    <a:cs typeface="Georgia"/>
                  </a:rPr>
                  <a:t>kunnen</a:t>
                </a:r>
                <a:r>
                  <a:rPr lang="en-US" sz="2000" i="1" spc="-4" dirty="0">
                    <a:solidFill>
                      <a:srgbClr val="1E497D"/>
                    </a:solidFill>
                    <a:cs typeface="Georgia"/>
                  </a:rPr>
                  <a:t> </a:t>
                </a:r>
                <a:r>
                  <a:rPr lang="en-US" sz="2000" i="1" spc="-4" dirty="0" err="1">
                    <a:solidFill>
                      <a:srgbClr val="1E497D"/>
                    </a:solidFill>
                    <a:cs typeface="Georgia"/>
                  </a:rPr>
                  <a:t>rechtspreken</a:t>
                </a:r>
                <a:r>
                  <a:rPr lang="en-US" sz="2000" i="1" spc="-4" dirty="0">
                    <a:solidFill>
                      <a:srgbClr val="1E497D"/>
                    </a:solidFill>
                    <a:cs typeface="Georgia"/>
                  </a:rPr>
                  <a:t> over </a:t>
                </a:r>
                <a:r>
                  <a:rPr lang="en-US" sz="2000" i="1" spc="-4" dirty="0" err="1">
                    <a:solidFill>
                      <a:srgbClr val="1E497D"/>
                    </a:solidFill>
                    <a:cs typeface="Georgia"/>
                  </a:rPr>
                  <a:t>toegewezen</a:t>
                </a:r>
                <a:r>
                  <a:rPr lang="en-US" sz="2000" i="1" spc="-4" dirty="0">
                    <a:solidFill>
                      <a:srgbClr val="1E497D"/>
                    </a:solidFill>
                    <a:cs typeface="Georgia"/>
                  </a:rPr>
                  <a:t> </a:t>
                </a:r>
                <a:r>
                  <a:rPr lang="en-US" sz="2000" i="1" spc="-4" dirty="0" err="1">
                    <a:solidFill>
                      <a:srgbClr val="1E497D"/>
                    </a:solidFill>
                    <a:cs typeface="Georgia"/>
                  </a:rPr>
                  <a:t>deelgebieden</a:t>
                </a:r>
                <a:r>
                  <a:rPr lang="en-US" sz="2000" i="1" spc="-4" dirty="0">
                    <a:solidFill>
                      <a:srgbClr val="1E497D"/>
                    </a:solidFill>
                    <a:cs typeface="Georgia"/>
                  </a:rPr>
                  <a:t> van het </a:t>
                </a:r>
                <a:r>
                  <a:rPr lang="en-US" sz="2000" i="1" spc="-4" dirty="0" err="1">
                    <a:solidFill>
                      <a:srgbClr val="1E497D"/>
                    </a:solidFill>
                    <a:cs typeface="Georgia"/>
                  </a:rPr>
                  <a:t>recht</a:t>
                </a:r>
                <a:r>
                  <a:rPr lang="en-US" sz="2000" i="1" spc="-4" dirty="0">
                    <a:solidFill>
                      <a:srgbClr val="1E497D"/>
                    </a:solidFill>
                    <a:cs typeface="Georgia"/>
                  </a:rPr>
                  <a:t>.”</a:t>
                </a:r>
              </a:p>
            </p:txBody>
          </p:sp>
          <p:sp>
            <p:nvSpPr>
              <p:cNvPr id="32" name="Rechthoek 31"/>
              <p:cNvSpPr/>
              <p:nvPr/>
            </p:nvSpPr>
            <p:spPr>
              <a:xfrm>
                <a:off x="411161" y="3969080"/>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10" name="object 3">
            <a:extLst>
              <a:ext uri="{FF2B5EF4-FFF2-40B4-BE49-F238E27FC236}">
                <a16:creationId xmlns:a16="http://schemas.microsoft.com/office/drawing/2014/main" id="{B7CF0A6F-89FD-AF47-B836-B3F3D71737C0}"/>
              </a:ext>
            </a:extLst>
          </p:cNvPr>
          <p:cNvSpPr/>
          <p:nvPr/>
        </p:nvSpPr>
        <p:spPr>
          <a:xfrm>
            <a:off x="6812816" y="327601"/>
            <a:ext cx="4696006" cy="6174422"/>
          </a:xfrm>
          <a:prstGeom prst="rect">
            <a:avLst/>
          </a:prstGeom>
          <a:blipFill>
            <a:blip r:embed="rId5" cstate="print"/>
            <a:stretch>
              <a:fillRect/>
            </a:stretch>
          </a:blipFill>
        </p:spPr>
        <p:txBody>
          <a:bodyPr wrap="square" lIns="0" tIns="0" rIns="0" bIns="0" rtlCol="0"/>
          <a:lstStyle/>
          <a:p>
            <a:endParaRPr sz="1463"/>
          </a:p>
        </p:txBody>
      </p:sp>
      <p:sp>
        <p:nvSpPr>
          <p:cNvPr id="11" name="Tekstvak 10">
            <a:extLst>
              <a:ext uri="{FF2B5EF4-FFF2-40B4-BE49-F238E27FC236}">
                <a16:creationId xmlns:a16="http://schemas.microsoft.com/office/drawing/2014/main" id="{C123D1AC-86A1-42D3-B8FF-821707B13212}"/>
              </a:ext>
            </a:extLst>
          </p:cNvPr>
          <p:cNvSpPr txBox="1"/>
          <p:nvPr/>
        </p:nvSpPr>
        <p:spPr>
          <a:xfrm>
            <a:off x="6812041" y="1700808"/>
            <a:ext cx="4696006" cy="3323987"/>
          </a:xfrm>
          <a:prstGeom prst="rect">
            <a:avLst/>
          </a:prstGeom>
          <a:solidFill>
            <a:srgbClr val="E53951"/>
          </a:solidFill>
        </p:spPr>
        <p:txBody>
          <a:bodyPr wrap="square" rtlCol="0">
            <a:spAutoFit/>
          </a:bodyPr>
          <a:lstStyle/>
          <a:p>
            <a:pPr algn="ctr"/>
            <a:endParaRPr lang="nl-NL" sz="2400" b="1" i="1" dirty="0">
              <a:solidFill>
                <a:schemeClr val="bg1"/>
              </a:solidFill>
            </a:endParaRPr>
          </a:p>
          <a:p>
            <a:pPr algn="ctr"/>
            <a:r>
              <a:rPr lang="nl-NL" sz="2400" b="1" i="1" dirty="0">
                <a:solidFill>
                  <a:schemeClr val="bg1"/>
                </a:solidFill>
              </a:rPr>
              <a:t>Voorspelling</a:t>
            </a:r>
            <a:endParaRPr lang="nl-NL" b="1" i="1" dirty="0">
              <a:solidFill>
                <a:schemeClr val="bg1"/>
              </a:solidFill>
            </a:endParaRPr>
          </a:p>
          <a:p>
            <a:pPr algn="ctr"/>
            <a:endParaRPr lang="nl-NL" i="1" dirty="0">
              <a:solidFill>
                <a:schemeClr val="bg1"/>
              </a:solidFill>
            </a:endParaRPr>
          </a:p>
          <a:p>
            <a:pPr algn="ctr"/>
            <a:r>
              <a:rPr lang="nl-NL" i="1" dirty="0">
                <a:solidFill>
                  <a:schemeClr val="bg1"/>
                </a:solidFill>
              </a:rPr>
              <a:t>“Wie de functie van humane rechtspraak in onze  wereld ziet als het regelen van de omgang tussen  mensen, zal bemerken dat de computer menig  regelaar verdringt. </a:t>
            </a:r>
            <a:br>
              <a:rPr lang="nl-NL" i="1" dirty="0">
                <a:solidFill>
                  <a:schemeClr val="bg1"/>
                </a:solidFill>
              </a:rPr>
            </a:br>
            <a:r>
              <a:rPr lang="nl-NL" i="1" dirty="0">
                <a:solidFill>
                  <a:schemeClr val="bg1"/>
                </a:solidFill>
              </a:rPr>
              <a:t>Uw eventuele rouw daarover kan  ik u niet ontnemen, maar het recht lijdt er geen  verlies onder.”</a:t>
            </a:r>
          </a:p>
          <a:p>
            <a:pPr algn="ctr"/>
            <a:endParaRPr lang="nl-NL" i="1" dirty="0">
              <a:solidFill>
                <a:schemeClr val="bg1"/>
              </a:solidFill>
            </a:endParaRPr>
          </a:p>
        </p:txBody>
      </p:sp>
    </p:spTree>
    <p:extLst>
      <p:ext uri="{BB962C8B-B14F-4D97-AF65-F5344CB8AC3E}">
        <p14:creationId xmlns:p14="http://schemas.microsoft.com/office/powerpoint/2010/main" val="20773373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15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1+#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523129E6-55C6-7742-A267-4894C61C196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8350" cy="6858000"/>
          </a:xfrm>
        </p:spPr>
      </p:pic>
      <p:grpSp>
        <p:nvGrpSpPr>
          <p:cNvPr id="2" name="Groeperen 1"/>
          <p:cNvGrpSpPr/>
          <p:nvPr/>
        </p:nvGrpSpPr>
        <p:grpSpPr>
          <a:xfrm>
            <a:off x="48407" y="20748"/>
            <a:ext cx="12196660" cy="6858000"/>
            <a:chOff x="-3412342" y="-3043196"/>
            <a:chExt cx="12196660" cy="6858000"/>
          </a:xfrm>
        </p:grpSpPr>
        <p:sp>
          <p:nvSpPr>
            <p:cNvPr id="54" name="Rechthoek 53"/>
            <p:cNvSpPr/>
            <p:nvPr/>
          </p:nvSpPr>
          <p:spPr>
            <a:xfrm>
              <a:off x="-3412342" y="-3043196"/>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55" name="Titel 1"/>
            <p:cNvSpPr txBox="1">
              <a:spLocks/>
            </p:cNvSpPr>
            <p:nvPr/>
          </p:nvSpPr>
          <p:spPr>
            <a:xfrm>
              <a:off x="-3009370" y="-2616160"/>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marR="0" lvl="0" indent="0" algn="l" defTabSz="914400" rtl="0" eaLnBrk="1" fontAlgn="t" latinLnBrk="0" hangingPunct="1">
                <a:lnSpc>
                  <a:spcPct val="10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FFFFFF"/>
                  </a:solidFill>
                  <a:effectLst/>
                  <a:uLnTx/>
                  <a:uFillTx/>
                  <a:latin typeface="Georgia"/>
                  <a:ea typeface="+mj-ea"/>
                  <a:cs typeface="+mj-cs"/>
                </a:rPr>
                <a:t>Dialoog en Literatuur</a:t>
              </a:r>
              <a:endParaRPr kumimoji="0" lang="nl-NL" sz="4000" i="0" u="none" strike="noStrike" kern="1200" cap="none" spc="0" normalizeH="0" baseline="0" noProof="0" dirty="0">
                <a:ln>
                  <a:noFill/>
                </a:ln>
                <a:solidFill>
                  <a:srgbClr val="FFFFFF"/>
                </a:solidFill>
                <a:effectLst/>
                <a:uLnTx/>
                <a:uFillTx/>
                <a:latin typeface="Georgia"/>
                <a:ea typeface="+mj-ea"/>
                <a:cs typeface="+mj-cs"/>
              </a:endParaRPr>
            </a:p>
          </p:txBody>
        </p:sp>
      </p:grpSp>
      <p:pic>
        <p:nvPicPr>
          <p:cNvPr id="62" name="Afbeelding 61">
            <a:extLst>
              <a:ext uri="{FF2B5EF4-FFF2-40B4-BE49-F238E27FC236}">
                <a16:creationId xmlns:a16="http://schemas.microsoft.com/office/drawing/2014/main" id="{E0F6EE7A-72B5-5449-A71F-E4019E6AB7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grpSp>
        <p:nvGrpSpPr>
          <p:cNvPr id="3" name="Groep 2">
            <a:extLst>
              <a:ext uri="{FF2B5EF4-FFF2-40B4-BE49-F238E27FC236}">
                <a16:creationId xmlns:a16="http://schemas.microsoft.com/office/drawing/2014/main" id="{1ED721AA-30F5-46AD-88F4-0C008A5510B7}"/>
              </a:ext>
            </a:extLst>
          </p:cNvPr>
          <p:cNvGrpSpPr/>
          <p:nvPr/>
        </p:nvGrpSpPr>
        <p:grpSpPr>
          <a:xfrm>
            <a:off x="1289123" y="1824692"/>
            <a:ext cx="9430369" cy="2534351"/>
            <a:chOff x="3802414" y="2834821"/>
            <a:chExt cx="6475218" cy="1740173"/>
          </a:xfrm>
        </p:grpSpPr>
        <p:pic>
          <p:nvPicPr>
            <p:cNvPr id="38" name="Picture 9">
              <a:extLst>
                <a:ext uri="{FF2B5EF4-FFF2-40B4-BE49-F238E27FC236}">
                  <a16:creationId xmlns:a16="http://schemas.microsoft.com/office/drawing/2014/main" id="{17F4BFAF-ECC7-489D-93D2-64FCF771C7F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316130" y="2834821"/>
              <a:ext cx="1130779" cy="1735494"/>
            </a:xfrm>
            <a:prstGeom prst="rect">
              <a:avLst/>
            </a:prstGeom>
            <a:ln>
              <a:noFill/>
            </a:ln>
            <a:effectLst>
              <a:outerShdw blurRad="292100" dist="139700" dir="2700000" algn="tl" rotWithShape="0">
                <a:srgbClr val="333333">
                  <a:alpha val="65000"/>
                </a:srgbClr>
              </a:outerShdw>
            </a:effectLst>
          </p:spPr>
        </p:pic>
        <p:pic>
          <p:nvPicPr>
            <p:cNvPr id="40" name="图片 2">
              <a:extLst>
                <a:ext uri="{FF2B5EF4-FFF2-40B4-BE49-F238E27FC236}">
                  <a16:creationId xmlns:a16="http://schemas.microsoft.com/office/drawing/2014/main" id="{99C3F683-BBC1-4791-85DF-209C55D1A39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97350" y="2834822"/>
              <a:ext cx="1147721" cy="1735494"/>
            </a:xfrm>
            <a:prstGeom prst="rect">
              <a:avLst/>
            </a:prstGeom>
            <a:ln>
              <a:noFill/>
            </a:ln>
            <a:effectLst>
              <a:outerShdw blurRad="292100" dist="139700" dir="2700000" algn="tl" rotWithShape="0">
                <a:srgbClr val="333333">
                  <a:alpha val="65000"/>
                </a:srgbClr>
              </a:outerShdw>
            </a:effectLst>
          </p:spPr>
        </p:pic>
        <p:pic>
          <p:nvPicPr>
            <p:cNvPr id="44" name="图片 8">
              <a:extLst>
                <a:ext uri="{FF2B5EF4-FFF2-40B4-BE49-F238E27FC236}">
                  <a16:creationId xmlns:a16="http://schemas.microsoft.com/office/drawing/2014/main" id="{B8822E8B-3299-4DE0-B406-A8EC0608AE6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881519" y="2834822"/>
              <a:ext cx="1117344" cy="1735494"/>
            </a:xfrm>
            <a:prstGeom prst="rect">
              <a:avLst/>
            </a:prstGeom>
            <a:ln>
              <a:noFill/>
            </a:ln>
            <a:effectLst>
              <a:outerShdw blurRad="292100" dist="139700" dir="2700000" algn="tl" rotWithShape="0">
                <a:srgbClr val="333333">
                  <a:alpha val="65000"/>
                </a:srgbClr>
              </a:outerShdw>
            </a:effectLst>
          </p:spPr>
        </p:pic>
        <p:pic>
          <p:nvPicPr>
            <p:cNvPr id="49" name="图片 9">
              <a:extLst>
                <a:ext uri="{FF2B5EF4-FFF2-40B4-BE49-F238E27FC236}">
                  <a16:creationId xmlns:a16="http://schemas.microsoft.com/office/drawing/2014/main" id="{0664975A-D876-4399-9589-80D26C6B9D5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144938" y="2834822"/>
              <a:ext cx="1132694" cy="1740172"/>
            </a:xfrm>
            <a:prstGeom prst="rect">
              <a:avLst/>
            </a:prstGeom>
            <a:ln>
              <a:noFill/>
            </a:ln>
            <a:effectLst>
              <a:outerShdw blurRad="292100" dist="139700" dir="2700000" algn="tl" rotWithShape="0">
                <a:srgbClr val="333333">
                  <a:alpha val="65000"/>
                </a:srgbClr>
              </a:outerShdw>
            </a:effectLst>
          </p:spPr>
        </p:pic>
        <p:pic>
          <p:nvPicPr>
            <p:cNvPr id="50" name="图片 11">
              <a:extLst>
                <a:ext uri="{FF2B5EF4-FFF2-40B4-BE49-F238E27FC236}">
                  <a16:creationId xmlns:a16="http://schemas.microsoft.com/office/drawing/2014/main" id="{842AC29D-EC84-49FE-B4DE-B7A1693754A1}"/>
                </a:ext>
              </a:extLst>
            </p:cNvPr>
            <p:cNvPicPr>
              <a:picLocks noChangeAspect="1"/>
            </p:cNvPicPr>
            <p:nvPr/>
          </p:nvPicPr>
          <p:blipFill rotWithShape="1">
            <a:blip r:embed="rId9"/>
            <a:srcRect t="669" b="2657"/>
            <a:stretch/>
          </p:blipFill>
          <p:spPr>
            <a:xfrm>
              <a:off x="3802414" y="2834821"/>
              <a:ext cx="1353197" cy="173549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702942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14691C6C-98E9-4DC7-B0C6-C950FF1877A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48" y="-1"/>
            <a:ext cx="12198350" cy="7723747"/>
          </a:xfrm>
          <a:prstGeom prst="rect">
            <a:avLst/>
          </a:prstGeom>
        </p:spPr>
      </p:pic>
      <p:sp>
        <p:nvSpPr>
          <p:cNvPr id="7" name="Rechthoek 6"/>
          <p:cNvSpPr/>
          <p:nvPr/>
        </p:nvSpPr>
        <p:spPr>
          <a:xfrm>
            <a:off x="-1"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b="1" dirty="0">
                <a:solidFill>
                  <a:schemeClr val="bg2"/>
                </a:solidFill>
              </a:rPr>
              <a:t>	</a:t>
            </a:r>
            <a:endParaRPr lang="nl-NL" dirty="0">
              <a:solidFill>
                <a:srgbClr val="FFFFFF"/>
              </a:solidFill>
            </a:endParaRPr>
          </a:p>
        </p:txBody>
      </p:sp>
      <p:sp>
        <p:nvSpPr>
          <p:cNvPr id="10" name="Tekstvak 9"/>
          <p:cNvSpPr txBox="1"/>
          <p:nvPr/>
        </p:nvSpPr>
        <p:spPr>
          <a:xfrm>
            <a:off x="178465" y="414485"/>
            <a:ext cx="5688013" cy="584775"/>
          </a:xfrm>
          <a:prstGeom prst="rect">
            <a:avLst/>
          </a:prstGeom>
          <a:solidFill>
            <a:schemeClr val="bg1"/>
          </a:solidFill>
        </p:spPr>
        <p:txBody>
          <a:bodyPr wrap="square" rtlCol="0">
            <a:spAutoFit/>
          </a:bodyPr>
          <a:lstStyle/>
          <a:p>
            <a:pPr marL="180000">
              <a:tabLst>
                <a:tab pos="180000" algn="l"/>
              </a:tabLst>
            </a:pPr>
            <a:r>
              <a:rPr lang="nl-NL" sz="3200" b="1" dirty="0">
                <a:solidFill>
                  <a:srgbClr val="0C2577"/>
                </a:solidFill>
              </a:rPr>
              <a:t>Hoe AI Intuïtie Verdringt</a:t>
            </a:r>
            <a:endParaRPr lang="nl-NL" sz="3200" dirty="0">
              <a:solidFill>
                <a:schemeClr val="accent1"/>
              </a:solidFill>
            </a:endParaRPr>
          </a:p>
        </p:txBody>
      </p:sp>
      <p:sp>
        <p:nvSpPr>
          <p:cNvPr id="11" name="Tekstvak 10"/>
          <p:cNvSpPr txBox="1"/>
          <p:nvPr/>
        </p:nvSpPr>
        <p:spPr>
          <a:xfrm>
            <a:off x="411163" y="2190101"/>
            <a:ext cx="5455315" cy="584775"/>
          </a:xfrm>
          <a:prstGeom prst="rect">
            <a:avLst/>
          </a:prstGeom>
          <a:solidFill>
            <a:schemeClr val="bg1"/>
          </a:solidFill>
        </p:spPr>
        <p:txBody>
          <a:bodyPr wrap="square" rtlCol="0">
            <a:spAutoFit/>
          </a:bodyPr>
          <a:lstStyle/>
          <a:p>
            <a:pPr marL="180000" defTabSz="180000">
              <a:tabLst>
                <a:tab pos="180000" algn="l"/>
              </a:tabLst>
            </a:pPr>
            <a:r>
              <a:rPr lang="nl-NL" sz="3200" b="1" dirty="0">
                <a:solidFill>
                  <a:schemeClr val="accent1"/>
                </a:solidFill>
              </a:rPr>
              <a:t>Inbedding lezing</a:t>
            </a:r>
            <a:endParaRPr lang="nl-NL" sz="2800" dirty="0">
              <a:solidFill>
                <a:schemeClr val="accent1"/>
              </a:solidFill>
            </a:endParaRPr>
          </a:p>
        </p:txBody>
      </p:sp>
      <p:sp>
        <p:nvSpPr>
          <p:cNvPr id="15" name="Tekstvak 14"/>
          <p:cNvSpPr txBox="1"/>
          <p:nvPr/>
        </p:nvSpPr>
        <p:spPr>
          <a:xfrm>
            <a:off x="380959" y="3610374"/>
            <a:ext cx="5455315" cy="461665"/>
          </a:xfrm>
          <a:prstGeom prst="rect">
            <a:avLst/>
          </a:prstGeom>
          <a:solidFill>
            <a:schemeClr val="bg1"/>
          </a:solidFill>
        </p:spPr>
        <p:txBody>
          <a:bodyPr wrap="square" rtlCol="0">
            <a:spAutoFit/>
          </a:bodyPr>
          <a:lstStyle/>
          <a:p>
            <a:pPr marL="180000" defTabSz="180000">
              <a:tabLst>
                <a:tab pos="180000" algn="l"/>
              </a:tabLst>
            </a:pPr>
            <a:r>
              <a:rPr lang="nl-NL" sz="2400" b="1" dirty="0">
                <a:solidFill>
                  <a:schemeClr val="accent1"/>
                </a:solidFill>
              </a:rPr>
              <a:t>20:00 –20:45		</a:t>
            </a:r>
            <a:r>
              <a:rPr lang="nl-NL" sz="2000" b="1" dirty="0">
                <a:solidFill>
                  <a:srgbClr val="0C2577"/>
                </a:solidFill>
              </a:rPr>
              <a:t>Jaap van den Herik</a:t>
            </a:r>
            <a:endParaRPr lang="nl-NL" sz="2000" dirty="0">
              <a:solidFill>
                <a:schemeClr val="bg2"/>
              </a:solidFill>
            </a:endParaRPr>
          </a:p>
        </p:txBody>
      </p:sp>
      <p:sp>
        <p:nvSpPr>
          <p:cNvPr id="12" name="Rechthoek 11">
            <a:extLst>
              <a:ext uri="{FF2B5EF4-FFF2-40B4-BE49-F238E27FC236}">
                <a16:creationId xmlns:a16="http://schemas.microsoft.com/office/drawing/2014/main" id="{544FEE55-E302-4816-B190-1EEF54C0F09D}"/>
              </a:ext>
            </a:extLst>
          </p:cNvPr>
          <p:cNvSpPr/>
          <p:nvPr/>
        </p:nvSpPr>
        <p:spPr>
          <a:xfrm>
            <a:off x="6082503" y="414485"/>
            <a:ext cx="5688013" cy="618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sp>
        <p:nvSpPr>
          <p:cNvPr id="14" name="Tekstvak 13">
            <a:extLst>
              <a:ext uri="{FF2B5EF4-FFF2-40B4-BE49-F238E27FC236}">
                <a16:creationId xmlns:a16="http://schemas.microsoft.com/office/drawing/2014/main" id="{B0EF2033-53B6-4F47-B2C6-E65DBF121235}"/>
              </a:ext>
            </a:extLst>
          </p:cNvPr>
          <p:cNvSpPr txBox="1"/>
          <p:nvPr/>
        </p:nvSpPr>
        <p:spPr>
          <a:xfrm>
            <a:off x="6087369" y="460756"/>
            <a:ext cx="5867663" cy="5386090"/>
          </a:xfrm>
          <a:prstGeom prst="rect">
            <a:avLst/>
          </a:prstGeom>
          <a:noFill/>
        </p:spPr>
        <p:txBody>
          <a:bodyPr wrap="square" rtlCol="0">
            <a:spAutoFit/>
          </a:bodyPr>
          <a:lstStyle/>
          <a:p>
            <a:pPr marL="360000" indent="-180000"/>
            <a:r>
              <a:rPr lang="nl-NL" sz="2800" b="1" dirty="0">
                <a:solidFill>
                  <a:srgbClr val="B27F2A"/>
                </a:solidFill>
              </a:rPr>
              <a:t>Inbedding Lezing</a:t>
            </a:r>
          </a:p>
          <a:p>
            <a:pPr marL="180000">
              <a:spcAft>
                <a:spcPts val="400"/>
              </a:spcAft>
              <a:buClr>
                <a:srgbClr val="B27F2A"/>
              </a:buClr>
            </a:pPr>
            <a:r>
              <a:rPr lang="nl-NL" sz="2800" b="1" dirty="0">
                <a:solidFill>
                  <a:srgbClr val="0C2577"/>
                </a:solidFill>
                <a:ea typeface="Verdana" charset="0"/>
                <a:cs typeface="Verdana" charset="0"/>
              </a:rPr>
              <a:t>   		</a:t>
            </a:r>
          </a:p>
          <a:p>
            <a:pPr marL="180000">
              <a:spcAft>
                <a:spcPts val="400"/>
              </a:spcAft>
              <a:buClr>
                <a:srgbClr val="B27F2A"/>
              </a:buClr>
            </a:pPr>
            <a:r>
              <a:rPr lang="nl-NL" sz="2800" b="1" dirty="0">
                <a:solidFill>
                  <a:srgbClr val="0C2577"/>
                </a:solidFill>
                <a:ea typeface="Verdana" charset="0"/>
                <a:cs typeface="Verdana" charset="0"/>
              </a:rPr>
              <a:t>		Over AI</a:t>
            </a:r>
          </a:p>
          <a:p>
            <a:pPr marL="637200" indent="-457200">
              <a:spcAft>
                <a:spcPts val="400"/>
              </a:spcAft>
              <a:buClr>
                <a:schemeClr val="accent1"/>
              </a:buClr>
              <a:buFont typeface="+mj-lt"/>
              <a:buAutoNum type="arabicPeriod"/>
            </a:pPr>
            <a:r>
              <a:rPr lang="nl-NL" sz="2300" b="1" dirty="0">
                <a:solidFill>
                  <a:srgbClr val="B27F2A"/>
                </a:solidFill>
                <a:ea typeface="Verdana" charset="0"/>
                <a:cs typeface="Verdana" charset="0"/>
              </a:rPr>
              <a:t> 7 sept</a:t>
            </a:r>
            <a:r>
              <a:rPr lang="nl-NL" sz="2300" dirty="0">
                <a:solidFill>
                  <a:srgbClr val="0C2577"/>
                </a:solidFill>
                <a:ea typeface="Verdana" charset="0"/>
                <a:cs typeface="Verdana" charset="0"/>
              </a:rPr>
              <a:t>	Kansen  en Gevaren </a:t>
            </a:r>
            <a:r>
              <a:rPr lang="nl-NL" sz="2300" b="1" i="1" dirty="0">
                <a:solidFill>
                  <a:srgbClr val="0C2577"/>
                </a:solidFill>
                <a:ea typeface="Verdana" charset="0"/>
                <a:cs typeface="Verdana" charset="0"/>
              </a:rPr>
              <a:t>	</a:t>
            </a:r>
          </a:p>
          <a:p>
            <a:pPr marL="637200" indent="-457200">
              <a:spcAft>
                <a:spcPts val="400"/>
              </a:spcAft>
              <a:buClr>
                <a:schemeClr val="accent1"/>
              </a:buClr>
              <a:buFont typeface="+mj-lt"/>
              <a:buAutoNum type="arabicPeriod"/>
            </a:pPr>
            <a:r>
              <a:rPr lang="nl-NL" sz="2300" b="1" dirty="0">
                <a:solidFill>
                  <a:srgbClr val="B27F2A"/>
                </a:solidFill>
                <a:ea typeface="Verdana" charset="0"/>
                <a:cs typeface="Verdana" charset="0"/>
              </a:rPr>
              <a:t> 9 okt</a:t>
            </a:r>
            <a:r>
              <a:rPr lang="nl-NL" sz="2300" dirty="0">
                <a:solidFill>
                  <a:srgbClr val="0C2577"/>
                </a:solidFill>
                <a:ea typeface="Verdana" charset="0"/>
                <a:cs typeface="Verdana" charset="0"/>
              </a:rPr>
              <a:t>	</a:t>
            </a:r>
            <a:r>
              <a:rPr lang="nl-NL" sz="2300" dirty="0" err="1">
                <a:solidFill>
                  <a:srgbClr val="0C2577"/>
                </a:solidFill>
                <a:ea typeface="Verdana" charset="0"/>
                <a:cs typeface="Verdana" charset="0"/>
              </a:rPr>
              <a:t>Artificial</a:t>
            </a:r>
            <a:r>
              <a:rPr lang="nl-NL" sz="2300" dirty="0">
                <a:solidFill>
                  <a:srgbClr val="0C2577"/>
                </a:solidFill>
                <a:ea typeface="Verdana" charset="0"/>
                <a:cs typeface="Verdana" charset="0"/>
              </a:rPr>
              <a:t> </a:t>
            </a:r>
            <a:r>
              <a:rPr lang="nl-NL" sz="2300" dirty="0" err="1">
                <a:solidFill>
                  <a:srgbClr val="0C2577"/>
                </a:solidFill>
                <a:ea typeface="Verdana" charset="0"/>
                <a:cs typeface="Verdana" charset="0"/>
              </a:rPr>
              <a:t>Vision</a:t>
            </a:r>
            <a:r>
              <a:rPr lang="nl-NL" sz="2300" dirty="0">
                <a:solidFill>
                  <a:srgbClr val="0C2577"/>
                </a:solidFill>
                <a:ea typeface="Verdana" charset="0"/>
                <a:cs typeface="Verdana" charset="0"/>
              </a:rPr>
              <a:t> </a:t>
            </a:r>
            <a:r>
              <a:rPr lang="nl-NL" sz="2300" dirty="0" err="1">
                <a:solidFill>
                  <a:srgbClr val="0C2577"/>
                </a:solidFill>
                <a:ea typeface="Verdana" charset="0"/>
                <a:cs typeface="Verdana" charset="0"/>
              </a:rPr>
              <a:t>for</a:t>
            </a:r>
            <a:r>
              <a:rPr lang="nl-NL" sz="2300" dirty="0">
                <a:solidFill>
                  <a:srgbClr val="0C2577"/>
                </a:solidFill>
                <a:ea typeface="Verdana" charset="0"/>
                <a:cs typeface="Verdana" charset="0"/>
              </a:rPr>
              <a:t> Robots</a:t>
            </a:r>
          </a:p>
          <a:p>
            <a:pPr marL="637200" indent="-457200">
              <a:spcAft>
                <a:spcPts val="400"/>
              </a:spcAft>
              <a:buClr>
                <a:schemeClr val="accent1"/>
              </a:buClr>
              <a:buFont typeface="+mj-lt"/>
              <a:buAutoNum type="arabicPeriod"/>
            </a:pPr>
            <a:r>
              <a:rPr lang="nl-NL" sz="2300" b="1" dirty="0">
                <a:solidFill>
                  <a:srgbClr val="B27F2A"/>
                </a:solidFill>
                <a:ea typeface="Verdana" charset="0"/>
                <a:cs typeface="Verdana" charset="0"/>
              </a:rPr>
              <a:t> 2 nov</a:t>
            </a:r>
            <a:r>
              <a:rPr lang="nl-NL" sz="2300" dirty="0">
                <a:solidFill>
                  <a:srgbClr val="0C2577"/>
                </a:solidFill>
                <a:ea typeface="Verdana" charset="0"/>
                <a:cs typeface="Verdana" charset="0"/>
              </a:rPr>
              <a:t>	Menselijke Maat</a:t>
            </a:r>
          </a:p>
          <a:p>
            <a:pPr marL="637200" indent="-457200">
              <a:spcAft>
                <a:spcPts val="400"/>
              </a:spcAft>
              <a:buClr>
                <a:schemeClr val="accent1"/>
              </a:buClr>
              <a:buFont typeface="+mj-lt"/>
              <a:buAutoNum type="arabicPeriod"/>
            </a:pPr>
            <a:r>
              <a:rPr lang="nl-NL" sz="2300" b="1" dirty="0">
                <a:solidFill>
                  <a:srgbClr val="B27F2A"/>
                </a:solidFill>
                <a:ea typeface="Verdana" charset="0"/>
                <a:cs typeface="Verdana" charset="0"/>
              </a:rPr>
              <a:t> 7 dec</a:t>
            </a:r>
            <a:r>
              <a:rPr lang="nl-NL" sz="2300" dirty="0">
                <a:solidFill>
                  <a:srgbClr val="0C2577"/>
                </a:solidFill>
                <a:ea typeface="Verdana" charset="0"/>
                <a:cs typeface="Verdana" charset="0"/>
              </a:rPr>
              <a:t>	AI en Geneeskunde</a:t>
            </a:r>
          </a:p>
          <a:p>
            <a:pPr marL="637200" indent="-457200">
              <a:spcAft>
                <a:spcPts val="400"/>
              </a:spcAft>
              <a:buClr>
                <a:schemeClr val="accent1"/>
              </a:buClr>
              <a:buFont typeface="+mj-lt"/>
              <a:buAutoNum type="arabicPeriod"/>
            </a:pPr>
            <a:r>
              <a:rPr lang="nl-NL" sz="2300" b="1" dirty="0">
                <a:solidFill>
                  <a:srgbClr val="B27F2A"/>
                </a:solidFill>
                <a:ea typeface="Verdana" charset="0"/>
                <a:cs typeface="Verdana" charset="0"/>
              </a:rPr>
              <a:t> 11 jan</a:t>
            </a:r>
            <a:r>
              <a:rPr lang="nl-NL" sz="2300" dirty="0">
                <a:solidFill>
                  <a:srgbClr val="0C2577"/>
                </a:solidFill>
                <a:ea typeface="Verdana" charset="0"/>
                <a:cs typeface="Verdana" charset="0"/>
              </a:rPr>
              <a:t>	</a:t>
            </a:r>
            <a:r>
              <a:rPr lang="nl-NL" sz="2300" u="sng" dirty="0">
                <a:solidFill>
                  <a:srgbClr val="0C2577"/>
                </a:solidFill>
                <a:ea typeface="Verdana" charset="0"/>
                <a:cs typeface="Verdana" charset="0"/>
              </a:rPr>
              <a:t>Hoe AI intuïtie verdringt</a:t>
            </a:r>
          </a:p>
          <a:p>
            <a:pPr marL="637200" indent="-457200">
              <a:spcAft>
                <a:spcPts val="400"/>
              </a:spcAft>
              <a:buClr>
                <a:schemeClr val="accent1"/>
              </a:buClr>
              <a:buFont typeface="+mj-lt"/>
              <a:buAutoNum type="arabicPeriod"/>
            </a:pPr>
            <a:r>
              <a:rPr lang="nl-NL" sz="2300" b="1" dirty="0">
                <a:solidFill>
                  <a:srgbClr val="B27F2A"/>
                </a:solidFill>
                <a:ea typeface="Verdana" charset="0"/>
                <a:cs typeface="Verdana" charset="0"/>
              </a:rPr>
              <a:t> 1 feb</a:t>
            </a:r>
            <a:r>
              <a:rPr lang="nl-NL" sz="2300" dirty="0">
                <a:solidFill>
                  <a:srgbClr val="0C2577"/>
                </a:solidFill>
                <a:ea typeface="Verdana" charset="0"/>
                <a:cs typeface="Verdana" charset="0"/>
              </a:rPr>
              <a:t>	</a:t>
            </a:r>
            <a:r>
              <a:rPr lang="nl-NL" sz="2300" dirty="0" err="1">
                <a:solidFill>
                  <a:srgbClr val="0C2577"/>
                </a:solidFill>
                <a:ea typeface="Verdana" charset="0"/>
                <a:cs typeface="Verdana" charset="0"/>
              </a:rPr>
              <a:t>Meaningful</a:t>
            </a:r>
            <a:r>
              <a:rPr lang="nl-NL" sz="2300" dirty="0">
                <a:solidFill>
                  <a:srgbClr val="0C2577"/>
                </a:solidFill>
                <a:ea typeface="Verdana" charset="0"/>
                <a:cs typeface="Verdana" charset="0"/>
              </a:rPr>
              <a:t> Human Control</a:t>
            </a:r>
          </a:p>
          <a:p>
            <a:pPr marL="637200" indent="-457200">
              <a:spcAft>
                <a:spcPts val="400"/>
              </a:spcAft>
              <a:buClr>
                <a:schemeClr val="accent1"/>
              </a:buClr>
              <a:buFont typeface="+mj-lt"/>
              <a:buAutoNum type="arabicPeriod"/>
            </a:pPr>
            <a:r>
              <a:rPr lang="nl-NL" sz="2300" b="1" dirty="0">
                <a:solidFill>
                  <a:srgbClr val="B27F2A"/>
                </a:solidFill>
                <a:ea typeface="Verdana" charset="0"/>
                <a:cs typeface="Verdana" charset="0"/>
              </a:rPr>
              <a:t> 1 mrt</a:t>
            </a:r>
            <a:r>
              <a:rPr lang="nl-NL" sz="2300" dirty="0">
                <a:solidFill>
                  <a:srgbClr val="0C2577"/>
                </a:solidFill>
                <a:ea typeface="Verdana" charset="0"/>
                <a:cs typeface="Verdana" charset="0"/>
              </a:rPr>
              <a:t>	AI en Endoscopie</a:t>
            </a:r>
          </a:p>
          <a:p>
            <a:pPr marL="637200" indent="-457200">
              <a:spcAft>
                <a:spcPts val="400"/>
              </a:spcAft>
              <a:buClr>
                <a:schemeClr val="accent1"/>
              </a:buClr>
              <a:buFont typeface="+mj-lt"/>
              <a:buAutoNum type="arabicPeriod"/>
            </a:pPr>
            <a:r>
              <a:rPr lang="nl-NL" sz="2300" b="1" dirty="0">
                <a:solidFill>
                  <a:srgbClr val="B27F2A"/>
                </a:solidFill>
                <a:ea typeface="Verdana" charset="0"/>
                <a:cs typeface="Verdana" charset="0"/>
              </a:rPr>
              <a:t> 12 apr</a:t>
            </a:r>
            <a:r>
              <a:rPr lang="nl-NL" sz="2300" dirty="0">
                <a:solidFill>
                  <a:srgbClr val="0C2577"/>
                </a:solidFill>
                <a:ea typeface="Verdana" charset="0"/>
                <a:cs typeface="Verdana" charset="0"/>
              </a:rPr>
              <a:t>	Ethiek en Autonome AI</a:t>
            </a:r>
            <a:br>
              <a:rPr lang="nl-NL" sz="2300" dirty="0">
                <a:solidFill>
                  <a:srgbClr val="0C2577"/>
                </a:solidFill>
                <a:ea typeface="Verdana" charset="0"/>
                <a:cs typeface="Verdana" charset="0"/>
              </a:rPr>
            </a:br>
            <a:br>
              <a:rPr lang="nl-NL" sz="2300" dirty="0">
                <a:solidFill>
                  <a:srgbClr val="0C2577"/>
                </a:solidFill>
                <a:ea typeface="Verdana" charset="0"/>
                <a:cs typeface="Verdana" charset="0"/>
              </a:rPr>
            </a:br>
            <a:endParaRPr lang="nl-NL" sz="2300" dirty="0">
              <a:solidFill>
                <a:srgbClr val="0C2577"/>
              </a:solidFill>
              <a:ea typeface="Verdana" charset="0"/>
              <a:cs typeface="Verdana" charset="0"/>
            </a:endParaRPr>
          </a:p>
        </p:txBody>
      </p:sp>
      <p:sp>
        <p:nvSpPr>
          <p:cNvPr id="18" name="Rechthoek 17">
            <a:extLst>
              <a:ext uri="{FF2B5EF4-FFF2-40B4-BE49-F238E27FC236}">
                <a16:creationId xmlns:a16="http://schemas.microsoft.com/office/drawing/2014/main" id="{19A7133B-26BE-44E5-ADAA-A63FE291D341}"/>
              </a:ext>
            </a:extLst>
          </p:cNvPr>
          <p:cNvSpPr/>
          <p:nvPr/>
        </p:nvSpPr>
        <p:spPr>
          <a:xfrm>
            <a:off x="6082500" y="6547676"/>
            <a:ext cx="56880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BF8D355E-BEFA-4D20-B4E9-E298F17ABDCB}"/>
              </a:ext>
            </a:extLst>
          </p:cNvPr>
          <p:cNvSpPr txBox="1"/>
          <p:nvPr/>
        </p:nvSpPr>
        <p:spPr>
          <a:xfrm>
            <a:off x="5866478" y="2190101"/>
            <a:ext cx="232695" cy="584774"/>
          </a:xfrm>
          <a:prstGeom prst="rect">
            <a:avLst/>
          </a:prstGeom>
          <a:solidFill>
            <a:schemeClr val="bg1"/>
          </a:solidFill>
        </p:spPr>
        <p:txBody>
          <a:bodyPr wrap="square" rtlCol="0">
            <a:spAutoFit/>
          </a:bodyPr>
          <a:lstStyle/>
          <a:p>
            <a:pPr marL="180000" defTabSz="180000">
              <a:tabLst>
                <a:tab pos="180000" algn="l"/>
              </a:tabLst>
            </a:pPr>
            <a:endParaRPr lang="nl-NL" sz="2800" dirty="0">
              <a:solidFill>
                <a:schemeClr val="accent1"/>
              </a:solidFill>
            </a:endParaRPr>
          </a:p>
        </p:txBody>
      </p:sp>
      <p:sp>
        <p:nvSpPr>
          <p:cNvPr id="13" name="Tekstvak 12">
            <a:extLst>
              <a:ext uri="{FF2B5EF4-FFF2-40B4-BE49-F238E27FC236}">
                <a16:creationId xmlns:a16="http://schemas.microsoft.com/office/drawing/2014/main" id="{6F7422FB-DB14-4922-AB67-4A359BFDAE02}"/>
              </a:ext>
            </a:extLst>
          </p:cNvPr>
          <p:cNvSpPr txBox="1"/>
          <p:nvPr/>
        </p:nvSpPr>
        <p:spPr>
          <a:xfrm>
            <a:off x="380959" y="4307587"/>
            <a:ext cx="5455315" cy="461665"/>
          </a:xfrm>
          <a:prstGeom prst="rect">
            <a:avLst/>
          </a:prstGeom>
          <a:solidFill>
            <a:schemeClr val="bg1"/>
          </a:solidFill>
        </p:spPr>
        <p:txBody>
          <a:bodyPr wrap="square" rtlCol="0">
            <a:spAutoFit/>
          </a:bodyPr>
          <a:lstStyle/>
          <a:p>
            <a:pPr marL="180000" defTabSz="180000">
              <a:tabLst>
                <a:tab pos="180000" algn="l"/>
              </a:tabLst>
            </a:pPr>
            <a:r>
              <a:rPr lang="nl-NL" sz="2400" b="1" dirty="0">
                <a:solidFill>
                  <a:schemeClr val="accent1"/>
                </a:solidFill>
              </a:rPr>
              <a:t>20:45 –21:30</a:t>
            </a:r>
            <a:r>
              <a:rPr lang="nl-NL" sz="2400" b="1" dirty="0">
                <a:solidFill>
                  <a:srgbClr val="0C2577"/>
                </a:solidFill>
              </a:rPr>
              <a:t>		</a:t>
            </a:r>
            <a:r>
              <a:rPr lang="nl-NL" sz="2000" b="1" dirty="0">
                <a:solidFill>
                  <a:srgbClr val="0C2577"/>
                </a:solidFill>
              </a:rPr>
              <a:t>Discussie</a:t>
            </a:r>
            <a:endParaRPr lang="nl-NL" sz="2000" dirty="0">
              <a:solidFill>
                <a:schemeClr val="bg2"/>
              </a:solidFill>
            </a:endParaRPr>
          </a:p>
        </p:txBody>
      </p:sp>
    </p:spTree>
    <p:extLst>
      <p:ext uri="{BB962C8B-B14F-4D97-AF65-F5344CB8AC3E}">
        <p14:creationId xmlns:p14="http://schemas.microsoft.com/office/powerpoint/2010/main" val="9088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ppt_x</p:attrName>
                                        </p:attrNameLst>
                                      </p:cBhvr>
                                      <p:tavLst>
                                        <p:tav tm="0">
                                          <p:val>
                                            <p:strVal val="#ppt_x-#ppt_w*1.125000"/>
                                          </p:val>
                                        </p:tav>
                                        <p:tav tm="100000">
                                          <p:val>
                                            <p:strVal val="#ppt_x"/>
                                          </p:val>
                                        </p:tav>
                                      </p:tavLst>
                                    </p:anim>
                                    <p:animEffect transition="in" filter="wipe(right)">
                                      <p:cBhvr>
                                        <p:cTn id="13" dur="500"/>
                                        <p:tgtEl>
                                          <p:spTgt spid="10"/>
                                        </p:tgtEl>
                                      </p:cBhvr>
                                    </p:animEffect>
                                  </p:childTnLst>
                                </p:cTn>
                              </p:par>
                            </p:childTnLst>
                          </p:cTn>
                        </p:par>
                        <p:par>
                          <p:cTn id="14" fill="hold">
                            <p:stCondLst>
                              <p:cond delay="2000"/>
                            </p:stCondLst>
                            <p:childTnLst>
                              <p:par>
                                <p:cTn id="15" presetID="12" presetClass="entr" presetSubtype="8" fill="hold" grpId="0" nodeType="after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childTnLst>
                          </p:cTn>
                        </p:par>
                        <p:par>
                          <p:cTn id="19" fill="hold">
                            <p:stCondLst>
                              <p:cond delay="3500"/>
                            </p:stCondLst>
                            <p:childTnLst>
                              <p:par>
                                <p:cTn id="20" presetID="22" presetClass="entr" presetSubtype="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250"/>
                                        <p:tgtEl>
                                          <p:spTgt spid="19"/>
                                        </p:tgtEl>
                                      </p:cBhvr>
                                    </p:animEffect>
                                  </p:childTnLst>
                                </p:cTn>
                              </p:par>
                            </p:childTnLst>
                          </p:cTn>
                        </p:par>
                        <p:par>
                          <p:cTn id="23" fill="hold">
                            <p:stCondLst>
                              <p:cond delay="375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cTn>
                              </p:par>
                            </p:childTnLst>
                          </p:cTn>
                        </p:par>
                        <p:par>
                          <p:cTn id="27" fill="hold">
                            <p:stCondLst>
                              <p:cond delay="45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750"/>
                                        <p:tgtEl>
                                          <p:spTgt spid="18"/>
                                        </p:tgtEl>
                                      </p:cBhvr>
                                    </p:animEffect>
                                  </p:childTnLst>
                                </p:cTn>
                              </p:par>
                            </p:childTnLst>
                          </p:cTn>
                        </p:par>
                        <p:par>
                          <p:cTn id="31" fill="hold">
                            <p:stCondLst>
                              <p:cond delay="525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75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ppt_x</p:attrName>
                                        </p:attrNameLst>
                                      </p:cBhvr>
                                      <p:tavLst>
                                        <p:tav tm="0">
                                          <p:val>
                                            <p:strVal val="#ppt_x-#ppt_w*1.125000"/>
                                          </p:val>
                                        </p:tav>
                                        <p:tav tm="100000">
                                          <p:val>
                                            <p:strVal val="#ppt_x"/>
                                          </p:val>
                                        </p:tav>
                                      </p:tavLst>
                                    </p:anim>
                                    <p:animEffect transition="in" filter="wipe(right)">
                                      <p:cBhvr>
                                        <p:cTn id="40" dur="500"/>
                                        <p:tgtEl>
                                          <p:spTgt spid="15"/>
                                        </p:tgtEl>
                                      </p:cBhvr>
                                    </p:animEffect>
                                  </p:childTnLst>
                                </p:cTn>
                              </p:par>
                            </p:childTnLst>
                          </p:cTn>
                        </p:par>
                        <p:par>
                          <p:cTn id="41" fill="hold">
                            <p:stCondLst>
                              <p:cond delay="500"/>
                            </p:stCondLst>
                            <p:childTnLst>
                              <p:par>
                                <p:cTn id="42" presetID="12" presetClass="entr" presetSubtype="8" fill="hold" grpId="0" nodeType="afterEffect">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ppt_x</p:attrName>
                                        </p:attrNameLst>
                                      </p:cBhvr>
                                      <p:tavLst>
                                        <p:tav tm="0">
                                          <p:val>
                                            <p:strVal val="#ppt_x-#ppt_w*1.125000"/>
                                          </p:val>
                                        </p:tav>
                                        <p:tav tm="100000">
                                          <p:val>
                                            <p:strVal val="#ppt_x"/>
                                          </p:val>
                                        </p:tav>
                                      </p:tavLst>
                                    </p:anim>
                                    <p:animEffect transition="in" filter="wipe(righ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P spid="12" grpId="0" animBg="1"/>
      <p:bldP spid="14" grpId="0"/>
      <p:bldP spid="18" grpId="0" animBg="1"/>
      <p:bldP spid="19"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523129E6-55C6-7742-A267-4894C61C196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8350" cy="6858000"/>
          </a:xfrm>
        </p:spPr>
      </p:pic>
      <p:grpSp>
        <p:nvGrpSpPr>
          <p:cNvPr id="2" name="Groeperen 1"/>
          <p:cNvGrpSpPr/>
          <p:nvPr/>
        </p:nvGrpSpPr>
        <p:grpSpPr>
          <a:xfrm>
            <a:off x="48407" y="20748"/>
            <a:ext cx="12196660" cy="6858000"/>
            <a:chOff x="-3412342" y="-3043196"/>
            <a:chExt cx="12196660" cy="6858000"/>
          </a:xfrm>
        </p:grpSpPr>
        <p:sp>
          <p:nvSpPr>
            <p:cNvPr id="54" name="Rechthoek 53"/>
            <p:cNvSpPr/>
            <p:nvPr/>
          </p:nvSpPr>
          <p:spPr>
            <a:xfrm>
              <a:off x="-3412342" y="-3043196"/>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55" name="Titel 1"/>
            <p:cNvSpPr txBox="1">
              <a:spLocks/>
            </p:cNvSpPr>
            <p:nvPr/>
          </p:nvSpPr>
          <p:spPr>
            <a:xfrm>
              <a:off x="-3009370" y="-2616160"/>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marR="0" lvl="0" indent="0" algn="l" defTabSz="914400" rtl="0" eaLnBrk="1" fontAlgn="t" latinLnBrk="0" hangingPunct="1">
                <a:lnSpc>
                  <a:spcPct val="10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FFFFFF"/>
                  </a:solidFill>
                  <a:effectLst/>
                  <a:uLnTx/>
                  <a:uFillTx/>
                  <a:latin typeface="Georgia"/>
                  <a:ea typeface="+mj-ea"/>
                  <a:cs typeface="+mj-cs"/>
                </a:rPr>
                <a:t>Dialoog en Literatuur</a:t>
              </a:r>
              <a:endParaRPr kumimoji="0" lang="nl-NL" sz="4000" i="0" u="none" strike="noStrike" kern="1200" cap="none" spc="0" normalizeH="0" baseline="0" noProof="0" dirty="0">
                <a:ln>
                  <a:noFill/>
                </a:ln>
                <a:solidFill>
                  <a:srgbClr val="FFFFFF"/>
                </a:solidFill>
                <a:effectLst/>
                <a:uLnTx/>
                <a:uFillTx/>
                <a:latin typeface="Georgia"/>
                <a:ea typeface="+mj-ea"/>
                <a:cs typeface="+mj-cs"/>
              </a:endParaRPr>
            </a:p>
          </p:txBody>
        </p:sp>
      </p:grpSp>
      <p:pic>
        <p:nvPicPr>
          <p:cNvPr id="62" name="Afbeelding 61">
            <a:extLst>
              <a:ext uri="{FF2B5EF4-FFF2-40B4-BE49-F238E27FC236}">
                <a16:creationId xmlns:a16="http://schemas.microsoft.com/office/drawing/2014/main" id="{E0F6EE7A-72B5-5449-A71F-E4019E6AB7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grpSp>
        <p:nvGrpSpPr>
          <p:cNvPr id="3" name="Groep 2">
            <a:extLst>
              <a:ext uri="{FF2B5EF4-FFF2-40B4-BE49-F238E27FC236}">
                <a16:creationId xmlns:a16="http://schemas.microsoft.com/office/drawing/2014/main" id="{34467F40-778F-491D-8DC0-BC600C25EE1F}"/>
              </a:ext>
            </a:extLst>
          </p:cNvPr>
          <p:cNvGrpSpPr/>
          <p:nvPr/>
        </p:nvGrpSpPr>
        <p:grpSpPr>
          <a:xfrm>
            <a:off x="591565" y="1988839"/>
            <a:ext cx="11015220" cy="3528393"/>
            <a:chOff x="1274639" y="1988839"/>
            <a:chExt cx="11015220" cy="3528393"/>
          </a:xfrm>
        </p:grpSpPr>
        <p:sp>
          <p:nvSpPr>
            <p:cNvPr id="4" name="Rechthoek 3">
              <a:extLst>
                <a:ext uri="{FF2B5EF4-FFF2-40B4-BE49-F238E27FC236}">
                  <a16:creationId xmlns:a16="http://schemas.microsoft.com/office/drawing/2014/main" id="{D3789F36-63AE-4ABF-8A74-D699D090BBD8}"/>
                </a:ext>
              </a:extLst>
            </p:cNvPr>
            <p:cNvSpPr/>
            <p:nvPr/>
          </p:nvSpPr>
          <p:spPr>
            <a:xfrm>
              <a:off x="1274639" y="1988839"/>
              <a:ext cx="4824536" cy="3528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r>
                <a:rPr lang="nl-NL" b="1" dirty="0">
                  <a:solidFill>
                    <a:schemeClr val="accent1"/>
                  </a:solidFill>
                </a:rPr>
                <a:t>69%: </a:t>
              </a:r>
              <a:r>
                <a:rPr lang="nl-NL" dirty="0">
                  <a:solidFill>
                    <a:srgbClr val="0C2577"/>
                  </a:solidFill>
                </a:rPr>
                <a:t>Meer dan de helft van de advocaten geeft aan dat hun kantoor zal worden beïnvloed door deze trends </a:t>
              </a:r>
            </a:p>
            <a:p>
              <a:r>
                <a:rPr lang="nl-NL" dirty="0">
                  <a:solidFill>
                    <a:srgbClr val="0C2577"/>
                  </a:solidFill>
                </a:rPr>
                <a:t>(trend = toekomstige technologische ontwikkeling)</a:t>
              </a:r>
            </a:p>
            <a:p>
              <a:endParaRPr lang="nl-NL" dirty="0">
                <a:solidFill>
                  <a:srgbClr val="0C2577"/>
                </a:solidFill>
              </a:endParaRPr>
            </a:p>
            <a:p>
              <a:r>
                <a:rPr lang="nl-NL" b="1" dirty="0">
                  <a:solidFill>
                    <a:schemeClr val="accent1"/>
                  </a:solidFill>
                </a:rPr>
                <a:t>29%: </a:t>
              </a:r>
              <a:r>
                <a:rPr lang="nl-NL" dirty="0">
                  <a:solidFill>
                    <a:srgbClr val="0C2577"/>
                  </a:solidFill>
                </a:rPr>
                <a:t>is van mening dat de organisaties goed voorbereid zijn om ze aan te pakken </a:t>
              </a:r>
            </a:p>
            <a:p>
              <a:endParaRPr lang="en-US" dirty="0">
                <a:solidFill>
                  <a:srgbClr val="0C2577"/>
                </a:solidFill>
              </a:endParaRPr>
            </a:p>
            <a:p>
              <a:r>
                <a:rPr lang="en-US" sz="1200" i="1" dirty="0" err="1">
                  <a:solidFill>
                    <a:srgbClr val="0C2577"/>
                  </a:solidFill>
                </a:rPr>
                <a:t>Bron</a:t>
              </a:r>
              <a:r>
                <a:rPr lang="en-US" sz="1200" i="1" dirty="0">
                  <a:solidFill>
                    <a:srgbClr val="0C2577"/>
                  </a:solidFill>
                </a:rPr>
                <a:t>: Wolters Kluwer Future Lawyer Survey 2019</a:t>
              </a:r>
            </a:p>
          </p:txBody>
        </p:sp>
        <p:pic>
          <p:nvPicPr>
            <p:cNvPr id="14" name="图片 6">
              <a:extLst>
                <a:ext uri="{FF2B5EF4-FFF2-40B4-BE49-F238E27FC236}">
                  <a16:creationId xmlns:a16="http://schemas.microsoft.com/office/drawing/2014/main" id="{7C2EE236-9362-4970-AC30-E646135A2D6F}"/>
                </a:ext>
              </a:extLst>
            </p:cNvPr>
            <p:cNvPicPr>
              <a:picLocks noChangeAspect="1"/>
            </p:cNvPicPr>
            <p:nvPr/>
          </p:nvPicPr>
          <p:blipFill>
            <a:blip r:embed="rId5"/>
            <a:stretch>
              <a:fillRect/>
            </a:stretch>
          </p:blipFill>
          <p:spPr>
            <a:xfrm>
              <a:off x="6050547" y="2046196"/>
              <a:ext cx="6239312" cy="3399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 name="Rectangle 2">
            <a:extLst>
              <a:ext uri="{FF2B5EF4-FFF2-40B4-BE49-F238E27FC236}">
                <a16:creationId xmlns:a16="http://schemas.microsoft.com/office/drawing/2014/main" id="{BF1A3755-A042-46E4-AFB4-EAE454C4D998}"/>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461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zitten&#10;&#10;Automatisch gegenereerde beschrijving">
            <a:extLst>
              <a:ext uri="{FF2B5EF4-FFF2-40B4-BE49-F238E27FC236}">
                <a16:creationId xmlns:a16="http://schemas.microsoft.com/office/drawing/2014/main" id="{C3337483-1718-4241-A934-A66734D121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5" cy="6858000"/>
            <a:chOff x="0" y="0"/>
            <a:chExt cx="6099175" cy="6858000"/>
          </a:xfrm>
        </p:grpSpPr>
        <p:sp>
          <p:nvSpPr>
            <p:cNvPr id="29" name="Rechthoek 28"/>
            <p:cNvSpPr/>
            <p:nvPr/>
          </p:nvSpPr>
          <p:spPr>
            <a:xfrm>
              <a:off x="0" y="0"/>
              <a:ext cx="6098400" cy="6858000"/>
            </a:xfrm>
            <a:prstGeom prst="rect">
              <a:avLst/>
            </a:prstGeom>
            <a:solidFill>
              <a:srgbClr val="B27F2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0"/>
              <a:ext cx="5688016" cy="6637675"/>
              <a:chOff x="411159" y="0"/>
              <a:chExt cx="5688016" cy="6637675"/>
            </a:xfrm>
          </p:grpSpPr>
          <p:sp>
            <p:nvSpPr>
              <p:cNvPr id="30" name="Rechthoek 29"/>
              <p:cNvSpPr/>
              <p:nvPr/>
            </p:nvSpPr>
            <p:spPr>
              <a:xfrm>
                <a:off x="411160" y="0"/>
                <a:ext cx="5688013" cy="6597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sp>
            <p:nvSpPr>
              <p:cNvPr id="31" name="Tekstvak 30"/>
              <p:cNvSpPr txBox="1"/>
              <p:nvPr/>
            </p:nvSpPr>
            <p:spPr>
              <a:xfrm>
                <a:off x="411159" y="327601"/>
                <a:ext cx="5688013" cy="6247864"/>
              </a:xfrm>
              <a:prstGeom prst="rect">
                <a:avLst/>
              </a:prstGeom>
              <a:noFill/>
            </p:spPr>
            <p:txBody>
              <a:bodyPr wrap="square" rtlCol="0">
                <a:spAutoFit/>
              </a:bodyPr>
              <a:lstStyle/>
              <a:p>
                <a:pPr marL="360000" indent="-180000"/>
                <a:r>
                  <a:rPr lang="en-GB" sz="4000" b="1" dirty="0" err="1">
                    <a:solidFill>
                      <a:srgbClr val="0C2577"/>
                    </a:solidFill>
                  </a:rPr>
                  <a:t>Dworking</a:t>
                </a:r>
                <a:r>
                  <a:rPr lang="en-GB" sz="4000" b="1" dirty="0">
                    <a:solidFill>
                      <a:srgbClr val="0C2577"/>
                    </a:solidFill>
                  </a:rPr>
                  <a:t> (1986)</a:t>
                </a:r>
              </a:p>
              <a:p>
                <a:pPr marL="180000">
                  <a:spcAft>
                    <a:spcPts val="400"/>
                  </a:spcAft>
                  <a:buClr>
                    <a:srgbClr val="B27F2A"/>
                  </a:buClr>
                </a:pPr>
                <a:endParaRPr lang="en-GB" dirty="0">
                  <a:solidFill>
                    <a:srgbClr val="0C2577"/>
                  </a:solidFill>
                  <a:ea typeface="Verdana" charset="0"/>
                  <a:cs typeface="Verdana" charset="0"/>
                </a:endParaRPr>
              </a:p>
              <a:p>
                <a:pPr marL="180000">
                  <a:spcAft>
                    <a:spcPts val="400"/>
                  </a:spcAft>
                  <a:buClr>
                    <a:srgbClr val="B27F2A"/>
                  </a:buClr>
                </a:pPr>
                <a:endParaRPr lang="nl-NL" dirty="0">
                  <a:solidFill>
                    <a:srgbClr val="0C2577"/>
                  </a:solidFill>
                  <a:ea typeface="Verdana" charset="0"/>
                  <a:cs typeface="Verdana" charset="0"/>
                </a:endParaRPr>
              </a:p>
              <a:p>
                <a:pPr marL="180000">
                  <a:spcAft>
                    <a:spcPts val="400"/>
                  </a:spcAft>
                  <a:buClr>
                    <a:srgbClr val="B27F2A"/>
                  </a:buClr>
                </a:pPr>
                <a:r>
                  <a:rPr lang="nl-NL" sz="2300" b="1" dirty="0">
                    <a:solidFill>
                      <a:srgbClr val="0C2577"/>
                    </a:solidFill>
                    <a:ea typeface="Verdana" charset="0"/>
                    <a:cs typeface="Verdana" charset="0"/>
                  </a:rPr>
                  <a:t>Drie rechtstheorieën</a:t>
                </a:r>
              </a:p>
              <a:p>
                <a:pPr marL="180000">
                  <a:spcAft>
                    <a:spcPts val="400"/>
                  </a:spcAft>
                  <a:buClr>
                    <a:srgbClr val="B27F2A"/>
                  </a:buClr>
                </a:pPr>
                <a:endParaRPr lang="nl-NL" sz="2300" dirty="0">
                  <a:solidFill>
                    <a:srgbClr val="0C2577"/>
                  </a:solidFill>
                  <a:ea typeface="Verdana" charset="0"/>
                  <a:cs typeface="Verdana" charset="0"/>
                </a:endParaRPr>
              </a:p>
              <a:p>
                <a:pPr marL="522900" indent="-342900">
                  <a:spcAft>
                    <a:spcPts val="400"/>
                  </a:spcAft>
                  <a:buClr>
                    <a:srgbClr val="B27F2A"/>
                  </a:buClr>
                  <a:buFont typeface="+mj-lt"/>
                  <a:buAutoNum type="arabicPeriod"/>
                </a:pPr>
                <a:r>
                  <a:rPr lang="nl-NL" sz="2300" dirty="0">
                    <a:solidFill>
                      <a:srgbClr val="0C2577"/>
                    </a:solidFill>
                    <a:ea typeface="Verdana" charset="0"/>
                    <a:cs typeface="Verdana" charset="0"/>
                  </a:rPr>
                  <a:t>Het recht als verzameling afspraken</a:t>
                </a:r>
              </a:p>
              <a:p>
                <a:pPr marL="522900" indent="-342900">
                  <a:spcAft>
                    <a:spcPts val="400"/>
                  </a:spcAft>
                  <a:buClr>
                    <a:srgbClr val="B27F2A"/>
                  </a:buClr>
                  <a:buFont typeface="+mj-lt"/>
                  <a:buAutoNum type="arabicPeriod"/>
                </a:pPr>
                <a:r>
                  <a:rPr lang="nl-NL" sz="2300" dirty="0">
                    <a:solidFill>
                      <a:srgbClr val="0C2577"/>
                    </a:solidFill>
                    <a:ea typeface="Verdana" charset="0"/>
                    <a:cs typeface="Verdana" charset="0"/>
                  </a:rPr>
                  <a:t>Het recht als een instrument om de samenleving zo efficiënt mogelijk te  laten verlopen</a:t>
                </a:r>
              </a:p>
              <a:p>
                <a:pPr marL="522900" indent="-342900">
                  <a:spcAft>
                    <a:spcPts val="400"/>
                  </a:spcAft>
                  <a:buClr>
                    <a:srgbClr val="B27F2A"/>
                  </a:buClr>
                  <a:buFont typeface="+mj-lt"/>
                  <a:buAutoNum type="arabicPeriod"/>
                </a:pPr>
                <a:r>
                  <a:rPr lang="nl-NL" sz="2300" dirty="0">
                    <a:solidFill>
                      <a:srgbClr val="0C2577"/>
                    </a:solidFill>
                    <a:ea typeface="Verdana" charset="0"/>
                    <a:cs typeface="Verdana" charset="0"/>
                  </a:rPr>
                  <a:t>Het recht zoals dat op een samenhangende manier, voorzien van beginselen, de leden van een politieke gemeenschap tegemoet treedt</a:t>
                </a:r>
              </a:p>
              <a:p>
                <a:pPr marL="180000">
                  <a:spcAft>
                    <a:spcPts val="400"/>
                  </a:spcAft>
                  <a:buClr>
                    <a:srgbClr val="B27F2A"/>
                  </a:buClr>
                </a:pPr>
                <a:endParaRPr lang="nl-NL" sz="2300" dirty="0">
                  <a:solidFill>
                    <a:srgbClr val="0C2577"/>
                  </a:solidFill>
                  <a:ea typeface="Verdana" charset="0"/>
                  <a:cs typeface="Verdana" charset="0"/>
                </a:endParaRPr>
              </a:p>
              <a:p>
                <a:pPr marL="180000">
                  <a:spcAft>
                    <a:spcPts val="400"/>
                  </a:spcAft>
                  <a:buClr>
                    <a:srgbClr val="B27F2A"/>
                  </a:buClr>
                </a:pPr>
                <a:r>
                  <a:rPr lang="nl-NL" sz="2300" i="1" dirty="0" err="1">
                    <a:solidFill>
                      <a:srgbClr val="0C2577"/>
                    </a:solidFill>
                    <a:ea typeface="Verdana" charset="0"/>
                    <a:cs typeface="Verdana" charset="0"/>
                  </a:rPr>
                  <a:t>Dworkin</a:t>
                </a:r>
                <a:r>
                  <a:rPr lang="nl-NL" sz="2300" i="1" dirty="0">
                    <a:solidFill>
                      <a:srgbClr val="0C2577"/>
                    </a:solidFill>
                    <a:ea typeface="Verdana" charset="0"/>
                    <a:cs typeface="Verdana" charset="0"/>
                  </a:rPr>
                  <a:t> kiest voor 3.</a:t>
                </a:r>
              </a:p>
              <a:p>
                <a:pPr marL="360000" indent="-180000"/>
                <a:endParaRPr lang="en-GB" b="1" dirty="0">
                  <a:solidFill>
                    <a:srgbClr val="0C2577"/>
                  </a:solidFill>
                </a:endParaRPr>
              </a:p>
            </p:txBody>
          </p:sp>
          <p:sp>
            <p:nvSpPr>
              <p:cNvPr id="32" name="Rechthoek 31"/>
              <p:cNvSpPr/>
              <p:nvPr/>
            </p:nvSpPr>
            <p:spPr>
              <a:xfrm>
                <a:off x="411161" y="6457675"/>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spTree>
    <p:extLst>
      <p:ext uri="{BB962C8B-B14F-4D97-AF65-F5344CB8AC3E}">
        <p14:creationId xmlns:p14="http://schemas.microsoft.com/office/powerpoint/2010/main" val="3646530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zitten&#10;&#10;Automatisch gegenereerde beschrijving">
            <a:extLst>
              <a:ext uri="{FF2B5EF4-FFF2-40B4-BE49-F238E27FC236}">
                <a16:creationId xmlns:a16="http://schemas.microsoft.com/office/drawing/2014/main" id="{D59E0B6E-83F0-4CBA-8C14-3BC60CDD81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eperen 40"/>
            <p:cNvGrpSpPr/>
            <p:nvPr/>
          </p:nvGrpSpPr>
          <p:grpSpPr>
            <a:xfrm>
              <a:off x="410543" y="0"/>
              <a:ext cx="5688630" cy="6597352"/>
              <a:chOff x="410543" y="0"/>
              <a:chExt cx="5688630" cy="6597352"/>
            </a:xfrm>
          </p:grpSpPr>
          <p:sp>
            <p:nvSpPr>
              <p:cNvPr id="30" name="Rechthoek 29"/>
              <p:cNvSpPr/>
              <p:nvPr/>
            </p:nvSpPr>
            <p:spPr>
              <a:xfrm>
                <a:off x="411160" y="0"/>
                <a:ext cx="5688013" cy="641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p:cNvSpPr txBox="1"/>
              <p:nvPr/>
            </p:nvSpPr>
            <p:spPr>
              <a:xfrm>
                <a:off x="411159" y="327601"/>
                <a:ext cx="5688013" cy="5893921"/>
              </a:xfrm>
              <a:prstGeom prst="rect">
                <a:avLst/>
              </a:prstGeom>
              <a:noFill/>
            </p:spPr>
            <p:txBody>
              <a:bodyPr wrap="square" rtlCol="0">
                <a:spAutoFit/>
              </a:bodyPr>
              <a:lstStyle/>
              <a:p>
                <a:pPr marL="360000" indent="-180000"/>
                <a:r>
                  <a:rPr lang="en-GB" sz="4000" b="1" dirty="0" err="1">
                    <a:solidFill>
                      <a:schemeClr val="bg2"/>
                    </a:solidFill>
                    <a:latin typeface="+mj-lt"/>
                  </a:rPr>
                  <a:t>Vage</a:t>
                </a:r>
                <a:r>
                  <a:rPr lang="en-GB" sz="4000" b="1" dirty="0">
                    <a:solidFill>
                      <a:schemeClr val="bg2"/>
                    </a:solidFill>
                    <a:latin typeface="+mj-lt"/>
                  </a:rPr>
                  <a:t> </a:t>
                </a:r>
                <a:r>
                  <a:rPr lang="en-GB" sz="4000" b="1" dirty="0" err="1">
                    <a:solidFill>
                      <a:schemeClr val="bg2"/>
                    </a:solidFill>
                    <a:latin typeface="+mj-lt"/>
                  </a:rPr>
                  <a:t>Normen</a:t>
                </a:r>
                <a:r>
                  <a:rPr lang="en-GB" sz="4000" b="1" dirty="0">
                    <a:solidFill>
                      <a:schemeClr val="bg2"/>
                    </a:solidFill>
                    <a:latin typeface="+mj-lt"/>
                  </a:rPr>
                  <a:t> </a:t>
                </a:r>
                <a:r>
                  <a:rPr lang="en-GB" sz="4000" b="1" dirty="0" err="1">
                    <a:solidFill>
                      <a:schemeClr val="bg2"/>
                    </a:solidFill>
                    <a:latin typeface="+mj-lt"/>
                  </a:rPr>
                  <a:t>en</a:t>
                </a:r>
                <a:r>
                  <a:rPr lang="en-GB" sz="4000" b="1" dirty="0">
                    <a:solidFill>
                      <a:schemeClr val="bg2"/>
                    </a:solidFill>
                    <a:latin typeface="+mj-lt"/>
                  </a:rPr>
                  <a:t> Open Texture</a:t>
                </a:r>
              </a:p>
              <a:p>
                <a:pPr marL="180000">
                  <a:spcAft>
                    <a:spcPts val="400"/>
                  </a:spcAft>
                  <a:buClr>
                    <a:schemeClr val="accent1"/>
                  </a:buClr>
                </a:pPr>
                <a:endParaRPr lang="en-GB" sz="2400" dirty="0">
                  <a:solidFill>
                    <a:schemeClr val="bg2"/>
                  </a:solidFill>
                  <a:ea typeface="Verdana" charset="0"/>
                  <a:cs typeface="Verdana" charset="0"/>
                </a:endParaRPr>
              </a:p>
              <a:p>
                <a:pPr marL="180000">
                  <a:spcAft>
                    <a:spcPts val="400"/>
                  </a:spcAft>
                  <a:buClr>
                    <a:schemeClr val="accent1"/>
                  </a:buClr>
                </a:pPr>
                <a:r>
                  <a:rPr lang="nl-NL" sz="2300" b="1" dirty="0">
                    <a:solidFill>
                      <a:schemeClr val="bg2"/>
                    </a:solidFill>
                    <a:ea typeface="Verdana" charset="0"/>
                    <a:cs typeface="Verdana" charset="0"/>
                  </a:rPr>
                  <a:t>Definities:</a:t>
                </a:r>
              </a:p>
              <a:p>
                <a:pPr marL="360000" indent="-180000">
                  <a:spcAft>
                    <a:spcPts val="400"/>
                  </a:spcAft>
                  <a:buClr>
                    <a:schemeClr val="accent1"/>
                  </a:buClr>
                  <a:buFont typeface="Arial" charset="0"/>
                  <a:buChar char="•"/>
                </a:pPr>
                <a:endParaRPr lang="nl-NL" sz="2300"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nl-NL" sz="2300" b="1" dirty="0">
                    <a:solidFill>
                      <a:schemeClr val="bg2"/>
                    </a:solidFill>
                    <a:ea typeface="Verdana" charset="0"/>
                    <a:cs typeface="Verdana" charset="0"/>
                  </a:rPr>
                  <a:t>Vage normen</a:t>
                </a:r>
                <a:r>
                  <a:rPr lang="nl-NL" sz="2300" dirty="0">
                    <a:solidFill>
                      <a:schemeClr val="bg2"/>
                    </a:solidFill>
                    <a:ea typeface="Verdana" charset="0"/>
                    <a:cs typeface="Verdana" charset="0"/>
                  </a:rPr>
                  <a:t>: </a:t>
                </a:r>
                <a:r>
                  <a:rPr lang="nl-NL" sz="2300" dirty="0" err="1">
                    <a:solidFill>
                      <a:schemeClr val="bg2"/>
                    </a:solidFill>
                    <a:ea typeface="Verdana" charset="0"/>
                    <a:cs typeface="Verdana" charset="0"/>
                  </a:rPr>
                  <a:t>rechtregels</a:t>
                </a:r>
                <a:r>
                  <a:rPr lang="nl-NL" sz="2300" dirty="0">
                    <a:solidFill>
                      <a:schemeClr val="bg2"/>
                    </a:solidFill>
                    <a:ea typeface="Verdana" charset="0"/>
                    <a:cs typeface="Verdana" charset="0"/>
                  </a:rPr>
                  <a:t> waarin verwezen wordt naar onbepaalde begrippen</a:t>
                </a:r>
                <a:br>
                  <a:rPr lang="nl-NL" sz="2300" dirty="0">
                    <a:solidFill>
                      <a:schemeClr val="bg2"/>
                    </a:solidFill>
                    <a:ea typeface="Verdana" charset="0"/>
                    <a:cs typeface="Verdana" charset="0"/>
                  </a:rPr>
                </a:br>
                <a:r>
                  <a:rPr lang="nl-NL" sz="2300" dirty="0">
                    <a:solidFill>
                      <a:schemeClr val="bg2"/>
                    </a:solidFill>
                    <a:ea typeface="Verdana" charset="0"/>
                    <a:cs typeface="Verdana" charset="0"/>
                  </a:rPr>
                  <a:t>Bijvoorbeeld: redelijkheid en billijkheid</a:t>
                </a:r>
              </a:p>
              <a:p>
                <a:pPr marL="360000" indent="-180000">
                  <a:spcAft>
                    <a:spcPts val="400"/>
                  </a:spcAft>
                  <a:buClr>
                    <a:schemeClr val="accent1"/>
                  </a:buClr>
                  <a:buFont typeface="Arial" charset="0"/>
                  <a:buChar char="•"/>
                </a:pPr>
                <a:r>
                  <a:rPr lang="nl-NL" sz="2300" b="1" dirty="0">
                    <a:solidFill>
                      <a:schemeClr val="bg2"/>
                    </a:solidFill>
                    <a:ea typeface="Verdana" charset="0"/>
                    <a:cs typeface="Verdana" charset="0"/>
                  </a:rPr>
                  <a:t>Open </a:t>
                </a:r>
                <a:r>
                  <a:rPr lang="nl-NL" sz="2300" b="1" dirty="0" err="1">
                    <a:solidFill>
                      <a:schemeClr val="bg2"/>
                    </a:solidFill>
                    <a:ea typeface="Verdana" charset="0"/>
                    <a:cs typeface="Verdana" charset="0"/>
                  </a:rPr>
                  <a:t>texture</a:t>
                </a:r>
                <a:r>
                  <a:rPr lang="nl-NL" sz="2300" b="1" dirty="0">
                    <a:solidFill>
                      <a:schemeClr val="bg2"/>
                    </a:solidFill>
                    <a:ea typeface="Verdana" charset="0"/>
                    <a:cs typeface="Verdana" charset="0"/>
                  </a:rPr>
                  <a:t>: </a:t>
                </a:r>
                <a:r>
                  <a:rPr lang="nl-NL" sz="2300" dirty="0">
                    <a:solidFill>
                      <a:schemeClr val="bg2"/>
                    </a:solidFill>
                    <a:ea typeface="Verdana" charset="0"/>
                    <a:cs typeface="Verdana" charset="0"/>
                  </a:rPr>
                  <a:t>onder bijzondere omstandigheden mag de  definitie van een begrip gecorrigeerd worden</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Bijvoorbeeld: het arrest </a:t>
                </a:r>
                <a:r>
                  <a:rPr lang="nl-NL" sz="2300" dirty="0" err="1">
                    <a:solidFill>
                      <a:schemeClr val="bg2"/>
                    </a:solidFill>
                    <a:ea typeface="Verdana" charset="0"/>
                    <a:cs typeface="Verdana" charset="0"/>
                  </a:rPr>
                  <a:t>Lindenbaum</a:t>
                </a:r>
                <a:r>
                  <a:rPr lang="nl-NL" sz="2300" dirty="0">
                    <a:solidFill>
                      <a:schemeClr val="bg2"/>
                    </a:solidFill>
                    <a:ea typeface="Verdana" charset="0"/>
                    <a:cs typeface="Verdana" charset="0"/>
                  </a:rPr>
                  <a:t>-Cohen (HR 31 januari 1919)</a:t>
                </a:r>
              </a:p>
            </p:txBody>
          </p:sp>
          <p:sp>
            <p:nvSpPr>
              <p:cNvPr id="32" name="Rechthoek 31"/>
              <p:cNvSpPr/>
              <p:nvPr/>
            </p:nvSpPr>
            <p:spPr>
              <a:xfrm>
                <a:off x="410543" y="6417352"/>
                <a:ext cx="56880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010729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zitten&#10;&#10;Automatisch gegenereerde beschrijving">
            <a:extLst>
              <a:ext uri="{FF2B5EF4-FFF2-40B4-BE49-F238E27FC236}">
                <a16:creationId xmlns:a16="http://schemas.microsoft.com/office/drawing/2014/main" id="{786CD0B9-3062-4871-848A-4753C42EF40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5" cy="6858000"/>
            <a:chOff x="0" y="0"/>
            <a:chExt cx="6099175" cy="6858000"/>
          </a:xfrm>
        </p:grpSpPr>
        <p:sp>
          <p:nvSpPr>
            <p:cNvPr id="29" name="Rechthoek 28"/>
            <p:cNvSpPr/>
            <p:nvPr/>
          </p:nvSpPr>
          <p:spPr>
            <a:xfrm>
              <a:off x="0" y="0"/>
              <a:ext cx="6098400" cy="6858000"/>
            </a:xfrm>
            <a:prstGeom prst="rect">
              <a:avLst/>
            </a:prstGeom>
            <a:solidFill>
              <a:srgbClr val="B27F2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1"/>
              <a:ext cx="5688016" cy="5411043"/>
              <a:chOff x="411159" y="1"/>
              <a:chExt cx="5688016" cy="5411043"/>
            </a:xfrm>
          </p:grpSpPr>
          <p:sp>
            <p:nvSpPr>
              <p:cNvPr id="30" name="Rechthoek 29"/>
              <p:cNvSpPr/>
              <p:nvPr/>
            </p:nvSpPr>
            <p:spPr>
              <a:xfrm>
                <a:off x="411160" y="1"/>
                <a:ext cx="5688013" cy="524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sp>
            <p:nvSpPr>
              <p:cNvPr id="31" name="Tekstvak 30"/>
              <p:cNvSpPr txBox="1"/>
              <p:nvPr/>
            </p:nvSpPr>
            <p:spPr>
              <a:xfrm>
                <a:off x="411159" y="327601"/>
                <a:ext cx="5688013" cy="5083443"/>
              </a:xfrm>
              <a:prstGeom prst="rect">
                <a:avLst/>
              </a:prstGeom>
              <a:noFill/>
            </p:spPr>
            <p:txBody>
              <a:bodyPr wrap="square" rtlCol="0">
                <a:spAutoFit/>
              </a:bodyPr>
              <a:lstStyle/>
              <a:p>
                <a:pPr marL="360000" indent="-180000"/>
                <a:r>
                  <a:rPr lang="en-GB" sz="4000" b="1" dirty="0" err="1">
                    <a:solidFill>
                      <a:srgbClr val="0C2577"/>
                    </a:solidFill>
                  </a:rPr>
                  <a:t>Vijf</a:t>
                </a:r>
                <a:r>
                  <a:rPr lang="en-GB" sz="4000" b="1" dirty="0">
                    <a:solidFill>
                      <a:srgbClr val="0C2577"/>
                    </a:solidFill>
                  </a:rPr>
                  <a:t> </a:t>
                </a:r>
                <a:r>
                  <a:rPr lang="en-GB" sz="4000" b="1" dirty="0" err="1">
                    <a:solidFill>
                      <a:srgbClr val="0C2577"/>
                    </a:solidFill>
                  </a:rPr>
                  <a:t>obstakels</a:t>
                </a:r>
                <a:endParaRPr lang="en-GB" sz="4000" b="1" dirty="0">
                  <a:solidFill>
                    <a:srgbClr val="0C2577"/>
                  </a:solidFill>
                </a:endParaRPr>
              </a:p>
              <a:p>
                <a:pPr marL="180000">
                  <a:spcAft>
                    <a:spcPts val="400"/>
                  </a:spcAft>
                  <a:buClr>
                    <a:srgbClr val="B27F2A"/>
                  </a:buClr>
                </a:pPr>
                <a:endParaRPr lang="en-GB" dirty="0">
                  <a:solidFill>
                    <a:srgbClr val="0C2577"/>
                  </a:solidFill>
                  <a:ea typeface="Verdana" charset="0"/>
                  <a:cs typeface="Verdana" charset="0"/>
                </a:endParaRPr>
              </a:p>
              <a:p>
                <a:pPr marL="180000">
                  <a:spcAft>
                    <a:spcPts val="400"/>
                  </a:spcAft>
                  <a:buClr>
                    <a:srgbClr val="B27F2A"/>
                  </a:buClr>
                </a:pPr>
                <a:endParaRPr lang="nl-NL" dirty="0">
                  <a:solidFill>
                    <a:srgbClr val="0C2577"/>
                  </a:solidFill>
                  <a:ea typeface="Verdana" charset="0"/>
                  <a:cs typeface="Verdana" charset="0"/>
                </a:endParaRPr>
              </a:p>
              <a:p>
                <a:pPr marL="522900" indent="-342900">
                  <a:spcAft>
                    <a:spcPts val="400"/>
                  </a:spcAft>
                  <a:buClr>
                    <a:srgbClr val="B27F2A"/>
                  </a:buClr>
                  <a:buFont typeface="+mj-lt"/>
                  <a:buAutoNum type="arabicPeriod"/>
                </a:pPr>
                <a:r>
                  <a:rPr lang="nl-NL" sz="2300" dirty="0">
                    <a:solidFill>
                      <a:srgbClr val="0C2577"/>
                    </a:solidFill>
                    <a:ea typeface="Verdana" charset="0"/>
                    <a:cs typeface="Verdana" charset="0"/>
                  </a:rPr>
                  <a:t>Vage normen</a:t>
                </a:r>
              </a:p>
              <a:p>
                <a:pPr marL="522900" indent="-342900">
                  <a:spcAft>
                    <a:spcPts val="400"/>
                  </a:spcAft>
                  <a:buClr>
                    <a:srgbClr val="B27F2A"/>
                  </a:buClr>
                  <a:buFont typeface="+mj-lt"/>
                  <a:buAutoNum type="arabicPeriod"/>
                </a:pPr>
                <a:r>
                  <a:rPr lang="nl-NL" sz="2300" dirty="0">
                    <a:solidFill>
                      <a:srgbClr val="0C2577"/>
                    </a:solidFill>
                    <a:ea typeface="Verdana" charset="0"/>
                    <a:cs typeface="Verdana" charset="0"/>
                  </a:rPr>
                  <a:t>Open </a:t>
                </a:r>
                <a:r>
                  <a:rPr lang="nl-NL" sz="2300" dirty="0" err="1">
                    <a:solidFill>
                      <a:srgbClr val="0C2577"/>
                    </a:solidFill>
                    <a:ea typeface="Verdana" charset="0"/>
                    <a:cs typeface="Verdana" charset="0"/>
                  </a:rPr>
                  <a:t>texture</a:t>
                </a:r>
                <a:endParaRPr lang="nl-NL" sz="2300" dirty="0">
                  <a:solidFill>
                    <a:srgbClr val="0C2577"/>
                  </a:solidFill>
                  <a:ea typeface="Verdana" charset="0"/>
                  <a:cs typeface="Verdana" charset="0"/>
                </a:endParaRPr>
              </a:p>
              <a:p>
                <a:pPr marL="522900" indent="-342900">
                  <a:spcAft>
                    <a:spcPts val="400"/>
                  </a:spcAft>
                  <a:buClr>
                    <a:srgbClr val="B27F2A"/>
                  </a:buClr>
                  <a:buFont typeface="+mj-lt"/>
                  <a:buAutoNum type="arabicPeriod"/>
                </a:pPr>
                <a:r>
                  <a:rPr lang="nl-NL" sz="2300" dirty="0">
                    <a:solidFill>
                      <a:srgbClr val="0C2577"/>
                    </a:solidFill>
                    <a:ea typeface="Verdana" charset="0"/>
                    <a:cs typeface="Verdana" charset="0"/>
                  </a:rPr>
                  <a:t>Sociale interpretatie </a:t>
                </a:r>
                <a:br>
                  <a:rPr lang="nl-NL" sz="2300" dirty="0">
                    <a:solidFill>
                      <a:srgbClr val="0C2577"/>
                    </a:solidFill>
                    <a:ea typeface="Verdana" charset="0"/>
                    <a:cs typeface="Verdana" charset="0"/>
                  </a:rPr>
                </a:br>
                <a:r>
                  <a:rPr lang="nl-NL" sz="2300" dirty="0">
                    <a:solidFill>
                      <a:srgbClr val="0C2577"/>
                    </a:solidFill>
                    <a:ea typeface="Verdana" charset="0"/>
                    <a:cs typeface="Verdana" charset="0"/>
                  </a:rPr>
                  <a:t>(i.e., verschuivende betekenis)</a:t>
                </a:r>
              </a:p>
              <a:p>
                <a:pPr marL="522900" indent="-342900">
                  <a:spcAft>
                    <a:spcPts val="400"/>
                  </a:spcAft>
                  <a:buClr>
                    <a:srgbClr val="B27F2A"/>
                  </a:buClr>
                  <a:buFont typeface="+mj-lt"/>
                  <a:buAutoNum type="arabicPeriod"/>
                </a:pPr>
                <a:r>
                  <a:rPr lang="nl-NL" sz="2300" dirty="0">
                    <a:solidFill>
                      <a:srgbClr val="0C2577"/>
                    </a:solidFill>
                    <a:ea typeface="Verdana" charset="0"/>
                    <a:cs typeface="Verdana" charset="0"/>
                  </a:rPr>
                  <a:t>Interpretatie, met</a:t>
                </a:r>
                <a:br>
                  <a:rPr lang="nl-NL" sz="2300" dirty="0">
                    <a:solidFill>
                      <a:srgbClr val="0C2577"/>
                    </a:solidFill>
                    <a:ea typeface="Verdana" charset="0"/>
                    <a:cs typeface="Verdana" charset="0"/>
                  </a:rPr>
                </a:br>
                <a:r>
                  <a:rPr lang="nl-NL" sz="2300" dirty="0">
                    <a:solidFill>
                      <a:srgbClr val="B27F2A"/>
                    </a:solidFill>
                    <a:ea typeface="Verdana" charset="0"/>
                    <a:cs typeface="Verdana" charset="0"/>
                  </a:rPr>
                  <a:t>4a. </a:t>
                </a:r>
                <a:r>
                  <a:rPr lang="nl-NL" sz="2300" dirty="0">
                    <a:solidFill>
                      <a:srgbClr val="0C2577"/>
                    </a:solidFill>
                    <a:ea typeface="Verdana" charset="0"/>
                    <a:cs typeface="Verdana" charset="0"/>
                  </a:rPr>
                  <a:t>het natuurlijke taalprobleem</a:t>
                </a:r>
                <a:br>
                  <a:rPr lang="nl-NL" sz="2300" dirty="0">
                    <a:solidFill>
                      <a:srgbClr val="0C2577"/>
                    </a:solidFill>
                    <a:ea typeface="Verdana" charset="0"/>
                    <a:cs typeface="Verdana" charset="0"/>
                  </a:rPr>
                </a:br>
                <a:r>
                  <a:rPr lang="nl-NL" sz="2300" dirty="0">
                    <a:solidFill>
                      <a:srgbClr val="B27F2A"/>
                    </a:solidFill>
                    <a:ea typeface="Verdana" charset="0"/>
                    <a:cs typeface="Verdana" charset="0"/>
                  </a:rPr>
                  <a:t>4b. </a:t>
                </a:r>
                <a:r>
                  <a:rPr lang="nl-NL" sz="2300" dirty="0">
                    <a:solidFill>
                      <a:srgbClr val="0C2577"/>
                    </a:solidFill>
                    <a:ea typeface="Verdana" charset="0"/>
                    <a:cs typeface="Verdana" charset="0"/>
                  </a:rPr>
                  <a:t>het probleem van de werkelijke wereld</a:t>
                </a:r>
              </a:p>
              <a:p>
                <a:pPr marL="522900" indent="-342900">
                  <a:spcAft>
                    <a:spcPts val="400"/>
                  </a:spcAft>
                  <a:buClr>
                    <a:srgbClr val="B27F2A"/>
                  </a:buClr>
                  <a:buFont typeface="+mj-lt"/>
                  <a:buAutoNum type="arabicPeriod"/>
                </a:pPr>
                <a:r>
                  <a:rPr lang="nl-NL" sz="2300" dirty="0">
                    <a:solidFill>
                      <a:srgbClr val="0C2577"/>
                    </a:solidFill>
                    <a:ea typeface="Verdana" charset="0"/>
                    <a:cs typeface="Verdana" charset="0"/>
                  </a:rPr>
                  <a:t>Onderhoud</a:t>
                </a:r>
              </a:p>
              <a:p>
                <a:pPr marL="360000" indent="-180000"/>
                <a:endParaRPr lang="en-GB" b="1" dirty="0">
                  <a:solidFill>
                    <a:srgbClr val="0C2577"/>
                  </a:solidFill>
                </a:endParaRPr>
              </a:p>
            </p:txBody>
          </p:sp>
          <p:sp>
            <p:nvSpPr>
              <p:cNvPr id="32" name="Rechthoek 31"/>
              <p:cNvSpPr/>
              <p:nvPr/>
            </p:nvSpPr>
            <p:spPr>
              <a:xfrm>
                <a:off x="411161" y="5229200"/>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Tree>
    <p:extLst>
      <p:ext uri="{BB962C8B-B14F-4D97-AF65-F5344CB8AC3E}">
        <p14:creationId xmlns:p14="http://schemas.microsoft.com/office/powerpoint/2010/main" val="673258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zitten&#10;&#10;Automatisch gegenereerde beschrijving">
            <a:extLst>
              <a:ext uri="{FF2B5EF4-FFF2-40B4-BE49-F238E27FC236}">
                <a16:creationId xmlns:a16="http://schemas.microsoft.com/office/drawing/2014/main" id="{5D301142-FA76-4E5B-B6F0-E41D0E26A70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eperen 40"/>
            <p:cNvGrpSpPr/>
            <p:nvPr/>
          </p:nvGrpSpPr>
          <p:grpSpPr>
            <a:xfrm>
              <a:off x="410543" y="1"/>
              <a:ext cx="5688630" cy="5485621"/>
              <a:chOff x="410543" y="1"/>
              <a:chExt cx="5688630" cy="5485621"/>
            </a:xfrm>
          </p:grpSpPr>
          <p:sp>
            <p:nvSpPr>
              <p:cNvPr id="30" name="Rechthoek 29"/>
              <p:cNvSpPr/>
              <p:nvPr/>
            </p:nvSpPr>
            <p:spPr>
              <a:xfrm>
                <a:off x="411160" y="1"/>
                <a:ext cx="5688013" cy="5373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p:cNvSpPr txBox="1"/>
              <p:nvPr/>
            </p:nvSpPr>
            <p:spPr>
              <a:xfrm>
                <a:off x="411159" y="327601"/>
                <a:ext cx="5688013" cy="4406334"/>
              </a:xfrm>
              <a:prstGeom prst="rect">
                <a:avLst/>
              </a:prstGeom>
              <a:noFill/>
            </p:spPr>
            <p:txBody>
              <a:bodyPr wrap="square" rtlCol="0">
                <a:spAutoFit/>
              </a:bodyPr>
              <a:lstStyle/>
              <a:p>
                <a:pPr marL="360000" indent="-180000"/>
                <a:r>
                  <a:rPr lang="en-GB" sz="4000" b="1" dirty="0">
                    <a:solidFill>
                      <a:schemeClr val="bg2"/>
                    </a:solidFill>
                    <a:latin typeface="+mj-lt"/>
                  </a:rPr>
                  <a:t>Regels </a:t>
                </a:r>
                <a:r>
                  <a:rPr lang="en-GB" sz="4000" b="1" dirty="0" err="1">
                    <a:solidFill>
                      <a:schemeClr val="bg2"/>
                    </a:solidFill>
                    <a:latin typeface="+mj-lt"/>
                  </a:rPr>
                  <a:t>en</a:t>
                </a:r>
                <a:r>
                  <a:rPr lang="en-GB" sz="4000" b="1" dirty="0">
                    <a:solidFill>
                      <a:schemeClr val="bg2"/>
                    </a:solidFill>
                    <a:latin typeface="+mj-lt"/>
                  </a:rPr>
                  <a:t> </a:t>
                </a:r>
                <a:r>
                  <a:rPr lang="en-GB" sz="4000" b="1" dirty="0" err="1">
                    <a:solidFill>
                      <a:schemeClr val="bg2"/>
                    </a:solidFill>
                    <a:latin typeface="+mj-lt"/>
                  </a:rPr>
                  <a:t>Heuristieken</a:t>
                </a:r>
                <a:endParaRPr lang="en-GB" sz="4000" b="1" dirty="0">
                  <a:solidFill>
                    <a:schemeClr val="bg2"/>
                  </a:solidFill>
                  <a:latin typeface="+mj-lt"/>
                </a:endParaRPr>
              </a:p>
              <a:p>
                <a:pPr marL="360000" indent="-180000">
                  <a:spcAft>
                    <a:spcPts val="400"/>
                  </a:spcAft>
                  <a:buClr>
                    <a:schemeClr val="accent1"/>
                  </a:buClr>
                  <a:buFont typeface="Arial" charset="0"/>
                  <a:buChar char="•"/>
                </a:pPr>
                <a:endParaRPr lang="nl-NL" sz="2300"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Normen en waarden</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Wetten</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Regels</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Heuristieken</a:t>
                </a: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Case </a:t>
                </a:r>
                <a:r>
                  <a:rPr lang="nl-NL" sz="2300" dirty="0" err="1">
                    <a:solidFill>
                      <a:schemeClr val="bg2"/>
                    </a:solidFill>
                    <a:ea typeface="Verdana" charset="0"/>
                    <a:cs typeface="Verdana" charset="0"/>
                  </a:rPr>
                  <a:t>Based</a:t>
                </a:r>
                <a:r>
                  <a:rPr lang="nl-NL" sz="2300" dirty="0">
                    <a:solidFill>
                      <a:schemeClr val="bg2"/>
                    </a:solidFill>
                    <a:ea typeface="Verdana" charset="0"/>
                    <a:cs typeface="Verdana" charset="0"/>
                  </a:rPr>
                  <a:t> </a:t>
                </a:r>
                <a:r>
                  <a:rPr lang="nl-NL" sz="2300" dirty="0" err="1">
                    <a:solidFill>
                      <a:schemeClr val="bg2"/>
                    </a:solidFill>
                    <a:ea typeface="Verdana" charset="0"/>
                    <a:cs typeface="Verdana" charset="0"/>
                  </a:rPr>
                  <a:t>reasoning</a:t>
                </a:r>
                <a:endParaRPr lang="nl-NL" sz="2300"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nl-NL" sz="2300" dirty="0">
                    <a:solidFill>
                      <a:schemeClr val="bg2"/>
                    </a:solidFill>
                    <a:ea typeface="Verdana" charset="0"/>
                    <a:cs typeface="Verdana" charset="0"/>
                  </a:rPr>
                  <a:t>Data Science</a:t>
                </a:r>
              </a:p>
              <a:p>
                <a:pPr marL="360000" indent="-180000">
                  <a:spcAft>
                    <a:spcPts val="400"/>
                  </a:spcAft>
                  <a:buClr>
                    <a:schemeClr val="accent1"/>
                  </a:buClr>
                  <a:buFont typeface="Arial" charset="0"/>
                  <a:buChar char="•"/>
                </a:pPr>
                <a:endParaRPr lang="nl-NL" sz="1600" b="1" dirty="0">
                  <a:solidFill>
                    <a:schemeClr val="bg2"/>
                  </a:solidFill>
                  <a:ea typeface="Verdana" charset="0"/>
                  <a:cs typeface="Verdana" charset="0"/>
                </a:endParaRPr>
              </a:p>
            </p:txBody>
          </p:sp>
          <p:sp>
            <p:nvSpPr>
              <p:cNvPr id="32" name="Rechthoek 31"/>
              <p:cNvSpPr/>
              <p:nvPr/>
            </p:nvSpPr>
            <p:spPr>
              <a:xfrm>
                <a:off x="410543" y="5305622"/>
                <a:ext cx="56880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Tree>
    <p:extLst>
      <p:ext uri="{BB962C8B-B14F-4D97-AF65-F5344CB8AC3E}">
        <p14:creationId xmlns:p14="http://schemas.microsoft.com/office/powerpoint/2010/main" val="4081990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2" name="Groeperen 1"/>
          <p:cNvGrpSpPr/>
          <p:nvPr/>
        </p:nvGrpSpPr>
        <p:grpSpPr>
          <a:xfrm>
            <a:off x="6082501" y="0"/>
            <a:ext cx="6114159" cy="6858000"/>
            <a:chOff x="6082501" y="0"/>
            <a:chExt cx="6114159" cy="6858000"/>
          </a:xfrm>
        </p:grpSpPr>
        <p:sp>
          <p:nvSpPr>
            <p:cNvPr id="11" name="Rechthoek 10"/>
            <p:cNvSpPr/>
            <p:nvPr/>
          </p:nvSpPr>
          <p:spPr>
            <a:xfrm>
              <a:off x="6097485"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sp>
          <p:nvSpPr>
            <p:cNvPr id="8" name="Tekstvak 7"/>
            <p:cNvSpPr txBox="1"/>
            <p:nvPr/>
          </p:nvSpPr>
          <p:spPr>
            <a:xfrm>
              <a:off x="6082501" y="403200"/>
              <a:ext cx="5704684" cy="1323439"/>
            </a:xfrm>
            <a:prstGeom prst="rect">
              <a:avLst/>
            </a:prstGeom>
            <a:noFill/>
            <a:effectLst>
              <a:glow rad="647700">
                <a:schemeClr val="tx1"/>
              </a:glow>
            </a:effectLst>
          </p:spPr>
          <p:txBody>
            <a:bodyPr wrap="square" rtlCol="0">
              <a:spAutoFit/>
            </a:bodyPr>
            <a:lstStyle/>
            <a:p>
              <a:pPr marL="180000"/>
              <a:r>
                <a:rPr lang="nl-NL" sz="4000" b="1" dirty="0">
                  <a:solidFill>
                    <a:srgbClr val="FFFFFF"/>
                  </a:solidFill>
                </a:rPr>
                <a:t>Specifieke AI ontwikkelingen</a:t>
              </a:r>
              <a:endParaRPr lang="nl-NL" sz="4000" dirty="0">
                <a:solidFill>
                  <a:srgbClr val="FFFFFF"/>
                </a:solidFill>
              </a:endParaRPr>
            </a:p>
          </p:txBody>
        </p:sp>
      </p:grpSp>
      <p:sp>
        <p:nvSpPr>
          <p:cNvPr id="24" name="Rectangle 23"/>
          <p:cNvSpPr/>
          <p:nvPr/>
        </p:nvSpPr>
        <p:spPr>
          <a:xfrm>
            <a:off x="0" y="0"/>
            <a:ext cx="240772" cy="369332"/>
          </a:xfrm>
          <a:prstGeom prst="rect">
            <a:avLst/>
          </a:prstGeom>
        </p:spPr>
        <p:txBody>
          <a:bodyPr wrap="none">
            <a:spAutoFit/>
          </a:bodyPr>
          <a:lstStyle/>
          <a:p>
            <a:r>
              <a:rPr lang="nl-NL" dirty="0"/>
              <a:t> </a:t>
            </a:r>
          </a:p>
        </p:txBody>
      </p:sp>
      <p:grpSp>
        <p:nvGrpSpPr>
          <p:cNvPr id="20" name="Groep 19">
            <a:extLst>
              <a:ext uri="{FF2B5EF4-FFF2-40B4-BE49-F238E27FC236}">
                <a16:creationId xmlns:a16="http://schemas.microsoft.com/office/drawing/2014/main" id="{A8B6906A-CD57-4E4B-87AA-E763691A9DF1}"/>
              </a:ext>
            </a:extLst>
          </p:cNvPr>
          <p:cNvGrpSpPr/>
          <p:nvPr/>
        </p:nvGrpSpPr>
        <p:grpSpPr>
          <a:xfrm>
            <a:off x="5464261" y="5176648"/>
            <a:ext cx="6280089" cy="844059"/>
            <a:chOff x="5464261" y="5176648"/>
            <a:chExt cx="6280089" cy="844059"/>
          </a:xfrm>
        </p:grpSpPr>
        <p:sp>
          <p:nvSpPr>
            <p:cNvPr id="38" name="Tekstvak 37">
              <a:extLst>
                <a:ext uri="{FF2B5EF4-FFF2-40B4-BE49-F238E27FC236}">
                  <a16:creationId xmlns:a16="http://schemas.microsoft.com/office/drawing/2014/main" id="{D409CB4B-F7E8-44C1-814C-F2EA1BBE0F3A}"/>
                </a:ext>
              </a:extLst>
            </p:cNvPr>
            <p:cNvSpPr txBox="1"/>
            <p:nvPr/>
          </p:nvSpPr>
          <p:spPr>
            <a:xfrm>
              <a:off x="6056338" y="5177573"/>
              <a:ext cx="5688012" cy="523221"/>
            </a:xfrm>
            <a:prstGeom prst="rect">
              <a:avLst/>
            </a:prstGeom>
            <a:solidFill>
              <a:schemeClr val="bg1"/>
            </a:solidFill>
          </p:spPr>
          <p:txBody>
            <a:bodyPr wrap="square" rtlCol="0">
              <a:spAutoFit/>
            </a:bodyPr>
            <a:lstStyle/>
            <a:p>
              <a:pPr marL="180000"/>
              <a:r>
                <a:rPr lang="nl-NL" sz="2800" dirty="0" err="1">
                  <a:solidFill>
                    <a:srgbClr val="0C2577"/>
                  </a:solidFill>
                </a:rPr>
                <a:t>Deep</a:t>
              </a:r>
              <a:r>
                <a:rPr lang="nl-NL" sz="2800" dirty="0">
                  <a:solidFill>
                    <a:srgbClr val="0C2577"/>
                  </a:solidFill>
                </a:rPr>
                <a:t> Learning</a:t>
              </a:r>
              <a:endParaRPr lang="nl-NL" sz="2800" b="1" dirty="0">
                <a:solidFill>
                  <a:srgbClr val="AD8B1D"/>
                </a:solidFill>
              </a:endParaRPr>
            </a:p>
          </p:txBody>
        </p:sp>
        <p:grpSp>
          <p:nvGrpSpPr>
            <p:cNvPr id="39" name="Groep 38">
              <a:extLst>
                <a:ext uri="{FF2B5EF4-FFF2-40B4-BE49-F238E27FC236}">
                  <a16:creationId xmlns:a16="http://schemas.microsoft.com/office/drawing/2014/main" id="{B00F8D51-EE58-44BE-8292-252F17659F88}"/>
                </a:ext>
              </a:extLst>
            </p:cNvPr>
            <p:cNvGrpSpPr/>
            <p:nvPr/>
          </p:nvGrpSpPr>
          <p:grpSpPr>
            <a:xfrm>
              <a:off x="5464261" y="5176648"/>
              <a:ext cx="624492" cy="844059"/>
              <a:chOff x="2714799" y="3036950"/>
              <a:chExt cx="929382" cy="1256146"/>
            </a:xfrm>
          </p:grpSpPr>
          <p:sp>
            <p:nvSpPr>
              <p:cNvPr id="42" name="Rechthoek 41">
                <a:extLst>
                  <a:ext uri="{FF2B5EF4-FFF2-40B4-BE49-F238E27FC236}">
                    <a16:creationId xmlns:a16="http://schemas.microsoft.com/office/drawing/2014/main" id="{53CF4707-448F-4526-A8F9-863269BB64F4}"/>
                  </a:ext>
                </a:extLst>
              </p:cNvPr>
              <p:cNvSpPr/>
              <p:nvPr/>
            </p:nvSpPr>
            <p:spPr>
              <a:xfrm>
                <a:off x="2714799" y="3036951"/>
                <a:ext cx="914400" cy="8049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96000" rIns="36000" rtlCol="0" anchor="ctr"/>
              <a:lstStyle/>
              <a:p>
                <a:pPr algn="ctr"/>
                <a:r>
                  <a:rPr lang="nl-NL" sz="1600" dirty="0"/>
                  <a:t>2020</a:t>
                </a:r>
              </a:p>
            </p:txBody>
          </p:sp>
          <p:sp>
            <p:nvSpPr>
              <p:cNvPr id="43" name="Gelijkbenige driehoek 42">
                <a:extLst>
                  <a:ext uri="{FF2B5EF4-FFF2-40B4-BE49-F238E27FC236}">
                    <a16:creationId xmlns:a16="http://schemas.microsoft.com/office/drawing/2014/main" id="{C65A01AF-4B9E-4852-A50E-DB8F4DDBDB71}"/>
                  </a:ext>
                </a:extLst>
              </p:cNvPr>
              <p:cNvSpPr/>
              <p:nvPr/>
            </p:nvSpPr>
            <p:spPr>
              <a:xfrm flipH="1" flipV="1">
                <a:off x="2715469" y="3841938"/>
                <a:ext cx="913729" cy="451158"/>
              </a:xfrm>
              <a:prstGeom prst="triangle">
                <a:avLst/>
              </a:prstGeom>
              <a:solidFill>
                <a:srgbClr val="0C257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sp>
            <p:nvSpPr>
              <p:cNvPr id="44" name="Gelijkbenige driehoek 43">
                <a:extLst>
                  <a:ext uri="{FF2B5EF4-FFF2-40B4-BE49-F238E27FC236}">
                    <a16:creationId xmlns:a16="http://schemas.microsoft.com/office/drawing/2014/main" id="{4F3F9021-1889-4CAE-87B0-5EF7704E4DA2}"/>
                  </a:ext>
                </a:extLst>
              </p:cNvPr>
              <p:cNvSpPr/>
              <p:nvPr/>
            </p:nvSpPr>
            <p:spPr>
              <a:xfrm flipH="1" flipV="1">
                <a:off x="2730452" y="3036950"/>
                <a:ext cx="913729" cy="4511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grpSp>
      </p:grpSp>
      <p:grpSp>
        <p:nvGrpSpPr>
          <p:cNvPr id="18" name="Groep 17">
            <a:extLst>
              <a:ext uri="{FF2B5EF4-FFF2-40B4-BE49-F238E27FC236}">
                <a16:creationId xmlns:a16="http://schemas.microsoft.com/office/drawing/2014/main" id="{02A2943A-F2ED-4754-A7C4-924D0D77DC87}"/>
              </a:ext>
            </a:extLst>
          </p:cNvPr>
          <p:cNvGrpSpPr/>
          <p:nvPr/>
        </p:nvGrpSpPr>
        <p:grpSpPr>
          <a:xfrm>
            <a:off x="5464261" y="4474883"/>
            <a:ext cx="6280089" cy="844059"/>
            <a:chOff x="5464261" y="4474883"/>
            <a:chExt cx="6280089" cy="844059"/>
          </a:xfrm>
        </p:grpSpPr>
        <p:sp>
          <p:nvSpPr>
            <p:cNvPr id="13" name="Tekstvak 12"/>
            <p:cNvSpPr txBox="1"/>
            <p:nvPr/>
          </p:nvSpPr>
          <p:spPr>
            <a:xfrm>
              <a:off x="6056338" y="4475808"/>
              <a:ext cx="5688012" cy="523221"/>
            </a:xfrm>
            <a:prstGeom prst="rect">
              <a:avLst/>
            </a:prstGeom>
            <a:solidFill>
              <a:schemeClr val="bg1"/>
            </a:solidFill>
          </p:spPr>
          <p:txBody>
            <a:bodyPr wrap="square" rtlCol="0">
              <a:spAutoFit/>
            </a:bodyPr>
            <a:lstStyle/>
            <a:p>
              <a:pPr marL="180000"/>
              <a:r>
                <a:rPr lang="nl-NL" sz="2800" dirty="0">
                  <a:solidFill>
                    <a:srgbClr val="0C2577"/>
                  </a:solidFill>
                </a:rPr>
                <a:t>Big Data</a:t>
              </a:r>
              <a:endParaRPr lang="nl-NL" sz="2800" b="1" dirty="0">
                <a:solidFill>
                  <a:srgbClr val="AD8B1D"/>
                </a:solidFill>
              </a:endParaRPr>
            </a:p>
          </p:txBody>
        </p:sp>
        <p:grpSp>
          <p:nvGrpSpPr>
            <p:cNvPr id="6" name="Groep 5">
              <a:extLst>
                <a:ext uri="{FF2B5EF4-FFF2-40B4-BE49-F238E27FC236}">
                  <a16:creationId xmlns:a16="http://schemas.microsoft.com/office/drawing/2014/main" id="{874B5EE4-FE91-4194-AC6C-8F06963D9CCC}"/>
                </a:ext>
              </a:extLst>
            </p:cNvPr>
            <p:cNvGrpSpPr/>
            <p:nvPr/>
          </p:nvGrpSpPr>
          <p:grpSpPr>
            <a:xfrm>
              <a:off x="5464261" y="4474883"/>
              <a:ext cx="624492" cy="844059"/>
              <a:chOff x="2714799" y="3036950"/>
              <a:chExt cx="929382" cy="1256146"/>
            </a:xfrm>
          </p:grpSpPr>
          <p:sp>
            <p:nvSpPr>
              <p:cNvPr id="3" name="Rechthoek 2">
                <a:extLst>
                  <a:ext uri="{FF2B5EF4-FFF2-40B4-BE49-F238E27FC236}">
                    <a16:creationId xmlns:a16="http://schemas.microsoft.com/office/drawing/2014/main" id="{23919D58-D1CD-49B0-8CAD-2BBEC776B3B9}"/>
                  </a:ext>
                </a:extLst>
              </p:cNvPr>
              <p:cNvSpPr/>
              <p:nvPr/>
            </p:nvSpPr>
            <p:spPr>
              <a:xfrm>
                <a:off x="2714799" y="3036951"/>
                <a:ext cx="914400" cy="8049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96000" rIns="36000" rtlCol="0" anchor="ctr"/>
              <a:lstStyle/>
              <a:p>
                <a:pPr algn="ctr"/>
                <a:r>
                  <a:rPr lang="nl-NL" sz="1600" dirty="0"/>
                  <a:t>2010</a:t>
                </a:r>
              </a:p>
            </p:txBody>
          </p:sp>
          <p:sp>
            <p:nvSpPr>
              <p:cNvPr id="4" name="Gelijkbenige driehoek 3">
                <a:extLst>
                  <a:ext uri="{FF2B5EF4-FFF2-40B4-BE49-F238E27FC236}">
                    <a16:creationId xmlns:a16="http://schemas.microsoft.com/office/drawing/2014/main" id="{AFCB64FD-171C-43D2-8250-40C73D61D67C}"/>
                  </a:ext>
                </a:extLst>
              </p:cNvPr>
              <p:cNvSpPr/>
              <p:nvPr/>
            </p:nvSpPr>
            <p:spPr>
              <a:xfrm flipH="1" flipV="1">
                <a:off x="2715469" y="3841938"/>
                <a:ext cx="913729" cy="451158"/>
              </a:xfrm>
              <a:prstGeom prst="triangle">
                <a:avLst/>
              </a:prstGeom>
              <a:solidFill>
                <a:srgbClr val="0C257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sp>
            <p:nvSpPr>
              <p:cNvPr id="19" name="Gelijkbenige driehoek 18">
                <a:extLst>
                  <a:ext uri="{FF2B5EF4-FFF2-40B4-BE49-F238E27FC236}">
                    <a16:creationId xmlns:a16="http://schemas.microsoft.com/office/drawing/2014/main" id="{0FDDA498-3827-4538-A317-A2C7B38763F4}"/>
                  </a:ext>
                </a:extLst>
              </p:cNvPr>
              <p:cNvSpPr/>
              <p:nvPr/>
            </p:nvSpPr>
            <p:spPr>
              <a:xfrm flipH="1" flipV="1">
                <a:off x="2730452" y="3036950"/>
                <a:ext cx="913729" cy="4511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grpSp>
      </p:grpSp>
      <p:grpSp>
        <p:nvGrpSpPr>
          <p:cNvPr id="17" name="Groep 16">
            <a:extLst>
              <a:ext uri="{FF2B5EF4-FFF2-40B4-BE49-F238E27FC236}">
                <a16:creationId xmlns:a16="http://schemas.microsoft.com/office/drawing/2014/main" id="{4C3119A6-17F0-4714-9D53-C9AF1FA409F2}"/>
              </a:ext>
            </a:extLst>
          </p:cNvPr>
          <p:cNvGrpSpPr/>
          <p:nvPr/>
        </p:nvGrpSpPr>
        <p:grpSpPr>
          <a:xfrm>
            <a:off x="5464261" y="3785826"/>
            <a:ext cx="6291202" cy="844059"/>
            <a:chOff x="5464261" y="3785826"/>
            <a:chExt cx="6291202" cy="844059"/>
          </a:xfrm>
        </p:grpSpPr>
        <p:sp>
          <p:nvSpPr>
            <p:cNvPr id="12" name="Tekstvak 11"/>
            <p:cNvSpPr txBox="1"/>
            <p:nvPr/>
          </p:nvSpPr>
          <p:spPr>
            <a:xfrm>
              <a:off x="6067451" y="3789040"/>
              <a:ext cx="5688012" cy="523221"/>
            </a:xfrm>
            <a:prstGeom prst="rect">
              <a:avLst/>
            </a:prstGeom>
            <a:solidFill>
              <a:schemeClr val="bg1"/>
            </a:solidFill>
          </p:spPr>
          <p:txBody>
            <a:bodyPr wrap="square" rtlCol="0">
              <a:spAutoFit/>
            </a:bodyPr>
            <a:lstStyle/>
            <a:p>
              <a:pPr marL="180000"/>
              <a:r>
                <a:rPr lang="nl-NL" sz="2800" dirty="0">
                  <a:solidFill>
                    <a:srgbClr val="0C2577"/>
                  </a:solidFill>
                </a:rPr>
                <a:t>Data (Snippets)</a:t>
              </a:r>
              <a:endParaRPr lang="nl-NL" sz="2800" b="1" dirty="0">
                <a:solidFill>
                  <a:srgbClr val="AD8B1D"/>
                </a:solidFill>
              </a:endParaRPr>
            </a:p>
          </p:txBody>
        </p:sp>
        <p:grpSp>
          <p:nvGrpSpPr>
            <p:cNvPr id="21" name="Groep 20">
              <a:extLst>
                <a:ext uri="{FF2B5EF4-FFF2-40B4-BE49-F238E27FC236}">
                  <a16:creationId xmlns:a16="http://schemas.microsoft.com/office/drawing/2014/main" id="{DCC0C544-A49C-44D7-8377-B755733C693E}"/>
                </a:ext>
              </a:extLst>
            </p:cNvPr>
            <p:cNvGrpSpPr/>
            <p:nvPr/>
          </p:nvGrpSpPr>
          <p:grpSpPr>
            <a:xfrm>
              <a:off x="5464261" y="3785826"/>
              <a:ext cx="624492" cy="844059"/>
              <a:chOff x="2714799" y="3036950"/>
              <a:chExt cx="929382" cy="1256146"/>
            </a:xfrm>
          </p:grpSpPr>
          <p:sp>
            <p:nvSpPr>
              <p:cNvPr id="22" name="Rechthoek 21">
                <a:extLst>
                  <a:ext uri="{FF2B5EF4-FFF2-40B4-BE49-F238E27FC236}">
                    <a16:creationId xmlns:a16="http://schemas.microsoft.com/office/drawing/2014/main" id="{2C3F954E-7778-4B67-85F7-ED15E3D730E4}"/>
                  </a:ext>
                </a:extLst>
              </p:cNvPr>
              <p:cNvSpPr/>
              <p:nvPr/>
            </p:nvSpPr>
            <p:spPr>
              <a:xfrm>
                <a:off x="2714799" y="3036951"/>
                <a:ext cx="914400" cy="8049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96000" rIns="36000" rtlCol="0" anchor="ctr"/>
              <a:lstStyle/>
              <a:p>
                <a:pPr algn="ctr"/>
                <a:r>
                  <a:rPr lang="nl-NL" sz="1600" dirty="0"/>
                  <a:t>2000</a:t>
                </a:r>
              </a:p>
            </p:txBody>
          </p:sp>
          <p:sp>
            <p:nvSpPr>
              <p:cNvPr id="23" name="Gelijkbenige driehoek 22">
                <a:extLst>
                  <a:ext uri="{FF2B5EF4-FFF2-40B4-BE49-F238E27FC236}">
                    <a16:creationId xmlns:a16="http://schemas.microsoft.com/office/drawing/2014/main" id="{D2C70B72-DBFB-4CFA-8162-11E33870CED3}"/>
                  </a:ext>
                </a:extLst>
              </p:cNvPr>
              <p:cNvSpPr/>
              <p:nvPr/>
            </p:nvSpPr>
            <p:spPr>
              <a:xfrm flipH="1" flipV="1">
                <a:off x="2715469" y="3841938"/>
                <a:ext cx="913729" cy="451158"/>
              </a:xfrm>
              <a:prstGeom prst="triangle">
                <a:avLst/>
              </a:prstGeom>
              <a:solidFill>
                <a:srgbClr val="0C257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sp>
            <p:nvSpPr>
              <p:cNvPr id="25" name="Gelijkbenige driehoek 24">
                <a:extLst>
                  <a:ext uri="{FF2B5EF4-FFF2-40B4-BE49-F238E27FC236}">
                    <a16:creationId xmlns:a16="http://schemas.microsoft.com/office/drawing/2014/main" id="{15D758D5-9AAB-420A-A279-CDDB35772B96}"/>
                  </a:ext>
                </a:extLst>
              </p:cNvPr>
              <p:cNvSpPr/>
              <p:nvPr/>
            </p:nvSpPr>
            <p:spPr>
              <a:xfrm flipH="1" flipV="1">
                <a:off x="2730452" y="3036950"/>
                <a:ext cx="913729" cy="4511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grpSp>
      </p:grpSp>
      <p:grpSp>
        <p:nvGrpSpPr>
          <p:cNvPr id="15" name="Groep 14">
            <a:extLst>
              <a:ext uri="{FF2B5EF4-FFF2-40B4-BE49-F238E27FC236}">
                <a16:creationId xmlns:a16="http://schemas.microsoft.com/office/drawing/2014/main" id="{881767F8-3D21-4A25-BE2B-F96E4BA97DCE}"/>
              </a:ext>
            </a:extLst>
          </p:cNvPr>
          <p:cNvGrpSpPr/>
          <p:nvPr/>
        </p:nvGrpSpPr>
        <p:grpSpPr>
          <a:xfrm>
            <a:off x="5464261" y="3121803"/>
            <a:ext cx="6291203" cy="851289"/>
            <a:chOff x="5464261" y="3121803"/>
            <a:chExt cx="6291203" cy="851289"/>
          </a:xfrm>
        </p:grpSpPr>
        <p:sp>
          <p:nvSpPr>
            <p:cNvPr id="10" name="Tekstvak 9"/>
            <p:cNvSpPr txBox="1"/>
            <p:nvPr/>
          </p:nvSpPr>
          <p:spPr>
            <a:xfrm>
              <a:off x="6067451" y="3121803"/>
              <a:ext cx="5688013" cy="523221"/>
            </a:xfrm>
            <a:prstGeom prst="rect">
              <a:avLst/>
            </a:prstGeom>
            <a:solidFill>
              <a:schemeClr val="bg1"/>
            </a:solidFill>
          </p:spPr>
          <p:txBody>
            <a:bodyPr wrap="square" rtlCol="0">
              <a:spAutoFit/>
            </a:bodyPr>
            <a:lstStyle/>
            <a:p>
              <a:pPr marL="180000"/>
              <a:r>
                <a:rPr lang="nl-NL" sz="2800" dirty="0">
                  <a:solidFill>
                    <a:srgbClr val="0C2577"/>
                  </a:solidFill>
                </a:rPr>
                <a:t>Case </a:t>
              </a:r>
              <a:r>
                <a:rPr lang="nl-NL" sz="2800" dirty="0" err="1">
                  <a:solidFill>
                    <a:srgbClr val="0C2577"/>
                  </a:solidFill>
                </a:rPr>
                <a:t>Based</a:t>
              </a:r>
              <a:r>
                <a:rPr lang="nl-NL" sz="2800" dirty="0">
                  <a:solidFill>
                    <a:srgbClr val="0C2577"/>
                  </a:solidFill>
                </a:rPr>
                <a:t> </a:t>
              </a:r>
              <a:r>
                <a:rPr lang="nl-NL" sz="2800" dirty="0" err="1">
                  <a:solidFill>
                    <a:srgbClr val="0C2577"/>
                  </a:solidFill>
                </a:rPr>
                <a:t>Reasoning</a:t>
              </a:r>
              <a:endParaRPr lang="nl-NL" sz="2800" b="1" dirty="0">
                <a:solidFill>
                  <a:srgbClr val="AD8B1D"/>
                </a:solidFill>
              </a:endParaRPr>
            </a:p>
          </p:txBody>
        </p:sp>
        <p:grpSp>
          <p:nvGrpSpPr>
            <p:cNvPr id="26" name="Groep 25">
              <a:extLst>
                <a:ext uri="{FF2B5EF4-FFF2-40B4-BE49-F238E27FC236}">
                  <a16:creationId xmlns:a16="http://schemas.microsoft.com/office/drawing/2014/main" id="{DD9CD48C-CF0B-4929-B489-F6C5BA5B656E}"/>
                </a:ext>
              </a:extLst>
            </p:cNvPr>
            <p:cNvGrpSpPr/>
            <p:nvPr/>
          </p:nvGrpSpPr>
          <p:grpSpPr>
            <a:xfrm>
              <a:off x="5464261" y="3129033"/>
              <a:ext cx="624492" cy="844059"/>
              <a:chOff x="2714799" y="3036950"/>
              <a:chExt cx="929382" cy="1256146"/>
            </a:xfrm>
          </p:grpSpPr>
          <p:sp>
            <p:nvSpPr>
              <p:cNvPr id="27" name="Rechthoek 26">
                <a:extLst>
                  <a:ext uri="{FF2B5EF4-FFF2-40B4-BE49-F238E27FC236}">
                    <a16:creationId xmlns:a16="http://schemas.microsoft.com/office/drawing/2014/main" id="{9FFFD398-3209-46C8-9643-1EC9C57CD5BC}"/>
                  </a:ext>
                </a:extLst>
              </p:cNvPr>
              <p:cNvSpPr/>
              <p:nvPr/>
            </p:nvSpPr>
            <p:spPr>
              <a:xfrm>
                <a:off x="2714799" y="3036951"/>
                <a:ext cx="914400" cy="8049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96000" rIns="36000" rtlCol="0" anchor="ctr"/>
              <a:lstStyle/>
              <a:p>
                <a:pPr algn="ctr"/>
                <a:r>
                  <a:rPr lang="nl-NL" sz="1600" dirty="0"/>
                  <a:t>1990</a:t>
                </a:r>
              </a:p>
            </p:txBody>
          </p:sp>
          <p:sp>
            <p:nvSpPr>
              <p:cNvPr id="28" name="Gelijkbenige driehoek 27">
                <a:extLst>
                  <a:ext uri="{FF2B5EF4-FFF2-40B4-BE49-F238E27FC236}">
                    <a16:creationId xmlns:a16="http://schemas.microsoft.com/office/drawing/2014/main" id="{A9CDA340-BF24-49E6-9D31-A9C509716853}"/>
                  </a:ext>
                </a:extLst>
              </p:cNvPr>
              <p:cNvSpPr/>
              <p:nvPr/>
            </p:nvSpPr>
            <p:spPr>
              <a:xfrm flipH="1" flipV="1">
                <a:off x="2715469" y="3841938"/>
                <a:ext cx="913729" cy="451158"/>
              </a:xfrm>
              <a:prstGeom prst="triangle">
                <a:avLst/>
              </a:prstGeom>
              <a:solidFill>
                <a:srgbClr val="0C257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sp>
            <p:nvSpPr>
              <p:cNvPr id="29" name="Gelijkbenige driehoek 28">
                <a:extLst>
                  <a:ext uri="{FF2B5EF4-FFF2-40B4-BE49-F238E27FC236}">
                    <a16:creationId xmlns:a16="http://schemas.microsoft.com/office/drawing/2014/main" id="{327C66A9-744C-4B78-84CB-2394A2854CA9}"/>
                  </a:ext>
                </a:extLst>
              </p:cNvPr>
              <p:cNvSpPr/>
              <p:nvPr/>
            </p:nvSpPr>
            <p:spPr>
              <a:xfrm flipH="1" flipV="1">
                <a:off x="2730452" y="3036950"/>
                <a:ext cx="913729" cy="4511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grpSp>
      </p:grpSp>
      <p:grpSp>
        <p:nvGrpSpPr>
          <p:cNvPr id="14" name="Groep 13">
            <a:extLst>
              <a:ext uri="{FF2B5EF4-FFF2-40B4-BE49-F238E27FC236}">
                <a16:creationId xmlns:a16="http://schemas.microsoft.com/office/drawing/2014/main" id="{95DD70BE-A1E7-4316-9BB6-7075D9453DDE}"/>
              </a:ext>
            </a:extLst>
          </p:cNvPr>
          <p:cNvGrpSpPr/>
          <p:nvPr/>
        </p:nvGrpSpPr>
        <p:grpSpPr>
          <a:xfrm>
            <a:off x="5464261" y="2445099"/>
            <a:ext cx="6291202" cy="844622"/>
            <a:chOff x="5464261" y="2445099"/>
            <a:chExt cx="6291202" cy="844622"/>
          </a:xfrm>
        </p:grpSpPr>
        <p:sp>
          <p:nvSpPr>
            <p:cNvPr id="16" name="Tekstvak 15"/>
            <p:cNvSpPr txBox="1"/>
            <p:nvPr/>
          </p:nvSpPr>
          <p:spPr>
            <a:xfrm>
              <a:off x="6067451" y="2445099"/>
              <a:ext cx="5688012" cy="523220"/>
            </a:xfrm>
            <a:prstGeom prst="rect">
              <a:avLst/>
            </a:prstGeom>
            <a:solidFill>
              <a:schemeClr val="bg1"/>
            </a:solidFill>
          </p:spPr>
          <p:txBody>
            <a:bodyPr wrap="square" rtlCol="0">
              <a:spAutoFit/>
            </a:bodyPr>
            <a:lstStyle/>
            <a:p>
              <a:pPr marL="180000"/>
              <a:r>
                <a:rPr lang="nl-NL" sz="2800" dirty="0">
                  <a:solidFill>
                    <a:srgbClr val="0C2577"/>
                  </a:solidFill>
                </a:rPr>
                <a:t>Heuristics</a:t>
              </a:r>
            </a:p>
          </p:txBody>
        </p:sp>
        <p:grpSp>
          <p:nvGrpSpPr>
            <p:cNvPr id="30" name="Groep 29">
              <a:extLst>
                <a:ext uri="{FF2B5EF4-FFF2-40B4-BE49-F238E27FC236}">
                  <a16:creationId xmlns:a16="http://schemas.microsoft.com/office/drawing/2014/main" id="{78302F59-8C3D-43DA-B29C-AD87D3C098F3}"/>
                </a:ext>
              </a:extLst>
            </p:cNvPr>
            <p:cNvGrpSpPr/>
            <p:nvPr/>
          </p:nvGrpSpPr>
          <p:grpSpPr>
            <a:xfrm>
              <a:off x="5464261" y="2445662"/>
              <a:ext cx="624492" cy="844059"/>
              <a:chOff x="2714799" y="3036950"/>
              <a:chExt cx="929382" cy="1256146"/>
            </a:xfrm>
          </p:grpSpPr>
          <p:sp>
            <p:nvSpPr>
              <p:cNvPr id="31" name="Rechthoek 30">
                <a:extLst>
                  <a:ext uri="{FF2B5EF4-FFF2-40B4-BE49-F238E27FC236}">
                    <a16:creationId xmlns:a16="http://schemas.microsoft.com/office/drawing/2014/main" id="{928088D8-0593-483D-83DB-71D154E8DE8B}"/>
                  </a:ext>
                </a:extLst>
              </p:cNvPr>
              <p:cNvSpPr/>
              <p:nvPr/>
            </p:nvSpPr>
            <p:spPr>
              <a:xfrm>
                <a:off x="2714799" y="3036951"/>
                <a:ext cx="914400" cy="8049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96000" rIns="36000" rtlCol="0" anchor="ctr"/>
              <a:lstStyle/>
              <a:p>
                <a:pPr algn="ctr"/>
                <a:r>
                  <a:rPr lang="nl-NL" sz="1600" dirty="0"/>
                  <a:t>1980</a:t>
                </a:r>
              </a:p>
            </p:txBody>
          </p:sp>
          <p:sp>
            <p:nvSpPr>
              <p:cNvPr id="32" name="Gelijkbenige driehoek 31">
                <a:extLst>
                  <a:ext uri="{FF2B5EF4-FFF2-40B4-BE49-F238E27FC236}">
                    <a16:creationId xmlns:a16="http://schemas.microsoft.com/office/drawing/2014/main" id="{4EACBB48-F758-4853-AE69-EFFD9EB9E938}"/>
                  </a:ext>
                </a:extLst>
              </p:cNvPr>
              <p:cNvSpPr/>
              <p:nvPr/>
            </p:nvSpPr>
            <p:spPr>
              <a:xfrm flipH="1" flipV="1">
                <a:off x="2715469" y="3841938"/>
                <a:ext cx="913729" cy="451158"/>
              </a:xfrm>
              <a:prstGeom prst="triangle">
                <a:avLst/>
              </a:prstGeom>
              <a:solidFill>
                <a:srgbClr val="0C257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sp>
            <p:nvSpPr>
              <p:cNvPr id="33" name="Gelijkbenige driehoek 32">
                <a:extLst>
                  <a:ext uri="{FF2B5EF4-FFF2-40B4-BE49-F238E27FC236}">
                    <a16:creationId xmlns:a16="http://schemas.microsoft.com/office/drawing/2014/main" id="{CAF8D615-779D-4FCB-86B9-E26E2138279B}"/>
                  </a:ext>
                </a:extLst>
              </p:cNvPr>
              <p:cNvSpPr/>
              <p:nvPr/>
            </p:nvSpPr>
            <p:spPr>
              <a:xfrm flipH="1" flipV="1">
                <a:off x="2730452" y="3036950"/>
                <a:ext cx="913729" cy="4511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grpSp>
      </p:grpSp>
      <p:grpSp>
        <p:nvGrpSpPr>
          <p:cNvPr id="9" name="Groep 8">
            <a:extLst>
              <a:ext uri="{FF2B5EF4-FFF2-40B4-BE49-F238E27FC236}">
                <a16:creationId xmlns:a16="http://schemas.microsoft.com/office/drawing/2014/main" id="{DF81C92F-0DE0-46B3-93E8-C051303D6F4A}"/>
              </a:ext>
            </a:extLst>
          </p:cNvPr>
          <p:cNvGrpSpPr/>
          <p:nvPr/>
        </p:nvGrpSpPr>
        <p:grpSpPr>
          <a:xfrm>
            <a:off x="5464261" y="1758332"/>
            <a:ext cx="6303746" cy="844059"/>
            <a:chOff x="5464261" y="1758332"/>
            <a:chExt cx="6303746" cy="844059"/>
          </a:xfrm>
        </p:grpSpPr>
        <p:sp>
          <p:nvSpPr>
            <p:cNvPr id="40" name="Tekstvak 39"/>
            <p:cNvSpPr txBox="1"/>
            <p:nvPr/>
          </p:nvSpPr>
          <p:spPr>
            <a:xfrm>
              <a:off x="6079995" y="1758332"/>
              <a:ext cx="5688012" cy="523220"/>
            </a:xfrm>
            <a:prstGeom prst="rect">
              <a:avLst/>
            </a:prstGeom>
            <a:solidFill>
              <a:schemeClr val="bg1"/>
            </a:solidFill>
          </p:spPr>
          <p:txBody>
            <a:bodyPr wrap="square" rtlCol="0">
              <a:spAutoFit/>
            </a:bodyPr>
            <a:lstStyle/>
            <a:p>
              <a:pPr marL="180000"/>
              <a:r>
                <a:rPr lang="nl-NL" sz="2800" dirty="0">
                  <a:solidFill>
                    <a:srgbClr val="0C2577"/>
                  </a:solidFill>
                </a:rPr>
                <a:t>Rules</a:t>
              </a:r>
              <a:endParaRPr lang="nl-NL" sz="2800" b="1" dirty="0">
                <a:solidFill>
                  <a:srgbClr val="AD8B1D"/>
                </a:solidFill>
              </a:endParaRPr>
            </a:p>
          </p:txBody>
        </p:sp>
        <p:grpSp>
          <p:nvGrpSpPr>
            <p:cNvPr id="34" name="Groep 33">
              <a:extLst>
                <a:ext uri="{FF2B5EF4-FFF2-40B4-BE49-F238E27FC236}">
                  <a16:creationId xmlns:a16="http://schemas.microsoft.com/office/drawing/2014/main" id="{34B52B86-0B08-4F22-9D3F-236819357293}"/>
                </a:ext>
              </a:extLst>
            </p:cNvPr>
            <p:cNvGrpSpPr/>
            <p:nvPr/>
          </p:nvGrpSpPr>
          <p:grpSpPr>
            <a:xfrm>
              <a:off x="5464261" y="1758332"/>
              <a:ext cx="624492" cy="844059"/>
              <a:chOff x="2714799" y="3036950"/>
              <a:chExt cx="929382" cy="1256146"/>
            </a:xfrm>
          </p:grpSpPr>
          <p:sp>
            <p:nvSpPr>
              <p:cNvPr id="35" name="Rechthoek 34">
                <a:extLst>
                  <a:ext uri="{FF2B5EF4-FFF2-40B4-BE49-F238E27FC236}">
                    <a16:creationId xmlns:a16="http://schemas.microsoft.com/office/drawing/2014/main" id="{8DB2F134-CEA2-44E2-8026-627F41068699}"/>
                  </a:ext>
                </a:extLst>
              </p:cNvPr>
              <p:cNvSpPr/>
              <p:nvPr/>
            </p:nvSpPr>
            <p:spPr>
              <a:xfrm>
                <a:off x="2714799" y="3036951"/>
                <a:ext cx="914400" cy="8049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96000" rIns="36000" rtlCol="0" anchor="ctr"/>
              <a:lstStyle/>
              <a:p>
                <a:pPr algn="ctr"/>
                <a:r>
                  <a:rPr lang="nl-NL" sz="1600" dirty="0"/>
                  <a:t>1970</a:t>
                </a:r>
              </a:p>
            </p:txBody>
          </p:sp>
          <p:sp>
            <p:nvSpPr>
              <p:cNvPr id="36" name="Gelijkbenige driehoek 35">
                <a:extLst>
                  <a:ext uri="{FF2B5EF4-FFF2-40B4-BE49-F238E27FC236}">
                    <a16:creationId xmlns:a16="http://schemas.microsoft.com/office/drawing/2014/main" id="{BBE0FB5A-D5FE-443F-AE36-FE9D289E8974}"/>
                  </a:ext>
                </a:extLst>
              </p:cNvPr>
              <p:cNvSpPr/>
              <p:nvPr/>
            </p:nvSpPr>
            <p:spPr>
              <a:xfrm flipH="1" flipV="1">
                <a:off x="2715469" y="3841938"/>
                <a:ext cx="913729" cy="451158"/>
              </a:xfrm>
              <a:prstGeom prst="triangle">
                <a:avLst/>
              </a:prstGeom>
              <a:solidFill>
                <a:srgbClr val="0C257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sp>
            <p:nvSpPr>
              <p:cNvPr id="37" name="Gelijkbenige driehoek 36">
                <a:extLst>
                  <a:ext uri="{FF2B5EF4-FFF2-40B4-BE49-F238E27FC236}">
                    <a16:creationId xmlns:a16="http://schemas.microsoft.com/office/drawing/2014/main" id="{419DC14A-743D-43C6-9156-AABDE2D093BB}"/>
                  </a:ext>
                </a:extLst>
              </p:cNvPr>
              <p:cNvSpPr/>
              <p:nvPr/>
            </p:nvSpPr>
            <p:spPr>
              <a:xfrm flipH="1" flipV="1">
                <a:off x="2730452" y="3036950"/>
                <a:ext cx="913729" cy="4511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l-NL" sz="1600"/>
              </a:p>
            </p:txBody>
          </p:sp>
        </p:grpSp>
      </p:grpSp>
      <p:sp>
        <p:nvSpPr>
          <p:cNvPr id="7" name="Rechthoek 6">
            <a:extLst>
              <a:ext uri="{FF2B5EF4-FFF2-40B4-BE49-F238E27FC236}">
                <a16:creationId xmlns:a16="http://schemas.microsoft.com/office/drawing/2014/main" id="{4EF13ABB-8B03-4088-A2F1-18EDB0E0CCB5}"/>
              </a:ext>
            </a:extLst>
          </p:cNvPr>
          <p:cNvSpPr/>
          <p:nvPr/>
        </p:nvSpPr>
        <p:spPr>
          <a:xfrm>
            <a:off x="-2" y="1758332"/>
            <a:ext cx="5445463" cy="3959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5" name="Groep 44">
            <a:extLst>
              <a:ext uri="{FF2B5EF4-FFF2-40B4-BE49-F238E27FC236}">
                <a16:creationId xmlns:a16="http://schemas.microsoft.com/office/drawing/2014/main" id="{CD87554A-CE58-41B2-AEB5-2597D16196B4}"/>
              </a:ext>
            </a:extLst>
          </p:cNvPr>
          <p:cNvGrpSpPr/>
          <p:nvPr/>
        </p:nvGrpSpPr>
        <p:grpSpPr>
          <a:xfrm>
            <a:off x="244691" y="2077616"/>
            <a:ext cx="5009085" cy="3134815"/>
            <a:chOff x="3607093" y="1355581"/>
            <a:chExt cx="4679657" cy="2620344"/>
          </a:xfrm>
        </p:grpSpPr>
        <p:sp>
          <p:nvSpPr>
            <p:cNvPr id="46" name="object 32">
              <a:extLst>
                <a:ext uri="{FF2B5EF4-FFF2-40B4-BE49-F238E27FC236}">
                  <a16:creationId xmlns:a16="http://schemas.microsoft.com/office/drawing/2014/main" id="{123BD3DB-9310-49CA-8DD7-E0D71721426B}"/>
                </a:ext>
              </a:extLst>
            </p:cNvPr>
            <p:cNvSpPr/>
            <p:nvPr/>
          </p:nvSpPr>
          <p:spPr>
            <a:xfrm>
              <a:off x="3607093" y="1431321"/>
              <a:ext cx="4679657" cy="2544604"/>
            </a:xfrm>
            <a:prstGeom prst="rect">
              <a:avLst/>
            </a:prstGeom>
            <a:blipFill>
              <a:blip r:embed="rId4" cstate="print"/>
              <a:stretch>
                <a:fillRect/>
              </a:stretch>
            </a:blipFill>
          </p:spPr>
          <p:txBody>
            <a:bodyPr wrap="square" lIns="0" tIns="0" rIns="0" bIns="0" rtlCol="0"/>
            <a:lstStyle/>
            <a:p>
              <a:endParaRPr sz="1097" dirty="0">
                <a:latin typeface="+mj-lt"/>
              </a:endParaRPr>
            </a:p>
          </p:txBody>
        </p:sp>
        <p:sp>
          <p:nvSpPr>
            <p:cNvPr id="47" name="Rechthoek 46">
              <a:extLst>
                <a:ext uri="{FF2B5EF4-FFF2-40B4-BE49-F238E27FC236}">
                  <a16:creationId xmlns:a16="http://schemas.microsoft.com/office/drawing/2014/main" id="{A12D2C95-6B71-4F85-ACAB-48D190435A69}"/>
                </a:ext>
              </a:extLst>
            </p:cNvPr>
            <p:cNvSpPr/>
            <p:nvPr/>
          </p:nvSpPr>
          <p:spPr>
            <a:xfrm>
              <a:off x="6172200" y="1355581"/>
              <a:ext cx="628650" cy="242801"/>
            </a:xfrm>
            <a:prstGeom prst="rect">
              <a:avLst/>
            </a:prstGeom>
            <a:solidFill>
              <a:srgbClr val="BEBEBE"/>
            </a:solidFill>
            <a:ln w="15875">
              <a:solidFill>
                <a:srgbClr val="7E7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b="1" dirty="0">
                  <a:latin typeface="Abadi" panose="020B0604020104020204" pitchFamily="34" charset="0"/>
                </a:rPr>
                <a:t>Selectie</a:t>
              </a:r>
            </a:p>
          </p:txBody>
        </p:sp>
      </p:grpSp>
    </p:spTree>
    <p:extLst>
      <p:ext uri="{BB962C8B-B14F-4D97-AF65-F5344CB8AC3E}">
        <p14:creationId xmlns:p14="http://schemas.microsoft.com/office/powerpoint/2010/main" val="36096250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2"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1+#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2" name="Groeperen 1"/>
          <p:cNvGrpSpPr/>
          <p:nvPr/>
        </p:nvGrpSpPr>
        <p:grpSpPr>
          <a:xfrm>
            <a:off x="5839500" y="40"/>
            <a:ext cx="6114159" cy="6858000"/>
            <a:chOff x="6082501" y="0"/>
            <a:chExt cx="6114159" cy="6858000"/>
          </a:xfrm>
        </p:grpSpPr>
        <p:sp>
          <p:nvSpPr>
            <p:cNvPr id="11" name="Rechthoek 10"/>
            <p:cNvSpPr/>
            <p:nvPr/>
          </p:nvSpPr>
          <p:spPr>
            <a:xfrm>
              <a:off x="6097485"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sp>
          <p:nvSpPr>
            <p:cNvPr id="8" name="Tekstvak 7"/>
            <p:cNvSpPr txBox="1"/>
            <p:nvPr/>
          </p:nvSpPr>
          <p:spPr>
            <a:xfrm>
              <a:off x="6082501" y="403200"/>
              <a:ext cx="5704684" cy="1323439"/>
            </a:xfrm>
            <a:prstGeom prst="rect">
              <a:avLst/>
            </a:prstGeom>
            <a:noFill/>
            <a:effectLst>
              <a:glow rad="647700">
                <a:schemeClr val="tx1"/>
              </a:glow>
            </a:effectLst>
          </p:spPr>
          <p:txBody>
            <a:bodyPr wrap="square" rtlCol="0">
              <a:spAutoFit/>
            </a:bodyPr>
            <a:lstStyle/>
            <a:p>
              <a:pPr marL="180000"/>
              <a:r>
                <a:rPr lang="nl-NL" sz="4000" b="1" dirty="0">
                  <a:solidFill>
                    <a:srgbClr val="FFFFFF"/>
                  </a:solidFill>
                </a:rPr>
                <a:t>Specifieke AI ontwikkelingen</a:t>
              </a:r>
              <a:endParaRPr lang="nl-NL" sz="4000" dirty="0">
                <a:solidFill>
                  <a:srgbClr val="FFFFFF"/>
                </a:solidFill>
              </a:endParaRPr>
            </a:p>
          </p:txBody>
        </p:sp>
      </p:grpSp>
      <p:sp>
        <p:nvSpPr>
          <p:cNvPr id="10" name="Tekstvak 9"/>
          <p:cNvSpPr txBox="1"/>
          <p:nvPr/>
        </p:nvSpPr>
        <p:spPr>
          <a:xfrm>
            <a:off x="6067451" y="3121803"/>
            <a:ext cx="5688013" cy="523221"/>
          </a:xfrm>
          <a:prstGeom prst="rect">
            <a:avLst/>
          </a:prstGeom>
          <a:solidFill>
            <a:schemeClr val="bg1"/>
          </a:solidFill>
        </p:spPr>
        <p:txBody>
          <a:bodyPr wrap="square" rtlCol="0">
            <a:spAutoFit/>
          </a:bodyPr>
          <a:lstStyle/>
          <a:p>
            <a:pPr marL="180000"/>
            <a:r>
              <a:rPr lang="nl-NL" sz="2800" dirty="0">
                <a:solidFill>
                  <a:srgbClr val="0C2577"/>
                </a:solidFill>
              </a:rPr>
              <a:t>Revisieproces</a:t>
            </a:r>
            <a:endParaRPr lang="nl-NL" sz="2800" b="1" dirty="0">
              <a:solidFill>
                <a:srgbClr val="AD8B1D"/>
              </a:solidFill>
            </a:endParaRPr>
          </a:p>
        </p:txBody>
      </p:sp>
      <p:sp>
        <p:nvSpPr>
          <p:cNvPr id="12" name="Tekstvak 11"/>
          <p:cNvSpPr txBox="1"/>
          <p:nvPr/>
        </p:nvSpPr>
        <p:spPr>
          <a:xfrm>
            <a:off x="6067451" y="3789040"/>
            <a:ext cx="5688012" cy="523221"/>
          </a:xfrm>
          <a:prstGeom prst="rect">
            <a:avLst/>
          </a:prstGeom>
          <a:solidFill>
            <a:schemeClr val="bg1"/>
          </a:solidFill>
        </p:spPr>
        <p:txBody>
          <a:bodyPr wrap="square" rtlCol="0">
            <a:spAutoFit/>
          </a:bodyPr>
          <a:lstStyle/>
          <a:p>
            <a:pPr marL="180000"/>
            <a:r>
              <a:rPr lang="nl-NL" sz="2800" dirty="0">
                <a:solidFill>
                  <a:srgbClr val="0C2577"/>
                </a:solidFill>
              </a:rPr>
              <a:t>Onderhoudsproces</a:t>
            </a:r>
            <a:endParaRPr lang="nl-NL" sz="2800" b="1" dirty="0">
              <a:solidFill>
                <a:srgbClr val="AD8B1D"/>
              </a:solidFill>
            </a:endParaRPr>
          </a:p>
        </p:txBody>
      </p:sp>
      <p:sp>
        <p:nvSpPr>
          <p:cNvPr id="24" name="Rectangle 23"/>
          <p:cNvSpPr/>
          <p:nvPr/>
        </p:nvSpPr>
        <p:spPr>
          <a:xfrm>
            <a:off x="0" y="0"/>
            <a:ext cx="240772" cy="369332"/>
          </a:xfrm>
          <a:prstGeom prst="rect">
            <a:avLst/>
          </a:prstGeom>
        </p:spPr>
        <p:txBody>
          <a:bodyPr wrap="none">
            <a:spAutoFit/>
          </a:bodyPr>
          <a:lstStyle/>
          <a:p>
            <a:r>
              <a:rPr lang="nl-NL" dirty="0"/>
              <a:t> </a:t>
            </a:r>
          </a:p>
        </p:txBody>
      </p:sp>
      <p:sp>
        <p:nvSpPr>
          <p:cNvPr id="16" name="Tekstvak 15"/>
          <p:cNvSpPr txBox="1"/>
          <p:nvPr/>
        </p:nvSpPr>
        <p:spPr>
          <a:xfrm>
            <a:off x="6067451" y="2445099"/>
            <a:ext cx="5688012" cy="523220"/>
          </a:xfrm>
          <a:prstGeom prst="rect">
            <a:avLst/>
          </a:prstGeom>
          <a:solidFill>
            <a:schemeClr val="bg1"/>
          </a:solidFill>
        </p:spPr>
        <p:txBody>
          <a:bodyPr wrap="square" rtlCol="0">
            <a:spAutoFit/>
          </a:bodyPr>
          <a:lstStyle/>
          <a:p>
            <a:pPr marL="180000"/>
            <a:r>
              <a:rPr lang="nl-NL" sz="2800" dirty="0">
                <a:solidFill>
                  <a:srgbClr val="0C2577"/>
                </a:solidFill>
              </a:rPr>
              <a:t>Hergebruiksproces</a:t>
            </a:r>
          </a:p>
        </p:txBody>
      </p:sp>
      <p:sp>
        <p:nvSpPr>
          <p:cNvPr id="40" name="Tekstvak 39"/>
          <p:cNvSpPr txBox="1"/>
          <p:nvPr/>
        </p:nvSpPr>
        <p:spPr>
          <a:xfrm>
            <a:off x="6079995" y="1758332"/>
            <a:ext cx="5688012" cy="523220"/>
          </a:xfrm>
          <a:prstGeom prst="rect">
            <a:avLst/>
          </a:prstGeom>
          <a:solidFill>
            <a:schemeClr val="bg1"/>
          </a:solidFill>
        </p:spPr>
        <p:txBody>
          <a:bodyPr wrap="square" rtlCol="0">
            <a:spAutoFit/>
          </a:bodyPr>
          <a:lstStyle/>
          <a:p>
            <a:pPr marL="180000"/>
            <a:r>
              <a:rPr lang="nl-NL" sz="2800" dirty="0">
                <a:solidFill>
                  <a:srgbClr val="0C2577"/>
                </a:solidFill>
              </a:rPr>
              <a:t>Selectie proces</a:t>
            </a:r>
          </a:p>
        </p:txBody>
      </p:sp>
      <p:sp>
        <p:nvSpPr>
          <p:cNvPr id="7" name="Rechthoek 6">
            <a:extLst>
              <a:ext uri="{FF2B5EF4-FFF2-40B4-BE49-F238E27FC236}">
                <a16:creationId xmlns:a16="http://schemas.microsoft.com/office/drawing/2014/main" id="{4EF13ABB-8B03-4088-A2F1-18EDB0E0CCB5}"/>
              </a:ext>
            </a:extLst>
          </p:cNvPr>
          <p:cNvSpPr/>
          <p:nvPr/>
        </p:nvSpPr>
        <p:spPr>
          <a:xfrm>
            <a:off x="-2" y="1758332"/>
            <a:ext cx="5445463" cy="3959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5" name="Groep 44">
            <a:extLst>
              <a:ext uri="{FF2B5EF4-FFF2-40B4-BE49-F238E27FC236}">
                <a16:creationId xmlns:a16="http://schemas.microsoft.com/office/drawing/2014/main" id="{CD87554A-CE58-41B2-AEB5-2597D16196B4}"/>
              </a:ext>
            </a:extLst>
          </p:cNvPr>
          <p:cNvGrpSpPr/>
          <p:nvPr/>
        </p:nvGrpSpPr>
        <p:grpSpPr>
          <a:xfrm>
            <a:off x="244691" y="2077616"/>
            <a:ext cx="5009085" cy="3134815"/>
            <a:chOff x="3607093" y="1355581"/>
            <a:chExt cx="4679657" cy="2620344"/>
          </a:xfrm>
        </p:grpSpPr>
        <p:sp>
          <p:nvSpPr>
            <p:cNvPr id="46" name="object 32">
              <a:extLst>
                <a:ext uri="{FF2B5EF4-FFF2-40B4-BE49-F238E27FC236}">
                  <a16:creationId xmlns:a16="http://schemas.microsoft.com/office/drawing/2014/main" id="{123BD3DB-9310-49CA-8DD7-E0D71721426B}"/>
                </a:ext>
              </a:extLst>
            </p:cNvPr>
            <p:cNvSpPr/>
            <p:nvPr/>
          </p:nvSpPr>
          <p:spPr>
            <a:xfrm>
              <a:off x="3607093" y="1431321"/>
              <a:ext cx="4679657" cy="2544604"/>
            </a:xfrm>
            <a:prstGeom prst="rect">
              <a:avLst/>
            </a:prstGeom>
            <a:blipFill>
              <a:blip r:embed="rId4" cstate="print"/>
              <a:stretch>
                <a:fillRect/>
              </a:stretch>
            </a:blipFill>
          </p:spPr>
          <p:txBody>
            <a:bodyPr wrap="square" lIns="0" tIns="0" rIns="0" bIns="0" rtlCol="0"/>
            <a:lstStyle/>
            <a:p>
              <a:endParaRPr sz="1097" dirty="0">
                <a:latin typeface="+mj-lt"/>
              </a:endParaRPr>
            </a:p>
          </p:txBody>
        </p:sp>
        <p:sp>
          <p:nvSpPr>
            <p:cNvPr id="47" name="Rechthoek 46">
              <a:extLst>
                <a:ext uri="{FF2B5EF4-FFF2-40B4-BE49-F238E27FC236}">
                  <a16:creationId xmlns:a16="http://schemas.microsoft.com/office/drawing/2014/main" id="{A12D2C95-6B71-4F85-ACAB-48D190435A69}"/>
                </a:ext>
              </a:extLst>
            </p:cNvPr>
            <p:cNvSpPr/>
            <p:nvPr/>
          </p:nvSpPr>
          <p:spPr>
            <a:xfrm>
              <a:off x="6172200" y="1355581"/>
              <a:ext cx="628650" cy="242801"/>
            </a:xfrm>
            <a:prstGeom prst="rect">
              <a:avLst/>
            </a:prstGeom>
            <a:solidFill>
              <a:srgbClr val="BEBEBE"/>
            </a:solidFill>
            <a:ln w="15875">
              <a:solidFill>
                <a:srgbClr val="7E7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b="1" dirty="0">
                  <a:latin typeface="Abadi" panose="020B0604020104020204" pitchFamily="34" charset="0"/>
                </a:rPr>
                <a:t>Selectie</a:t>
              </a:r>
            </a:p>
          </p:txBody>
        </p:sp>
      </p:grpSp>
      <p:sp>
        <p:nvSpPr>
          <p:cNvPr id="15" name="Tekstvak 14">
            <a:extLst>
              <a:ext uri="{FF2B5EF4-FFF2-40B4-BE49-F238E27FC236}">
                <a16:creationId xmlns:a16="http://schemas.microsoft.com/office/drawing/2014/main" id="{56FBCA92-1E08-4AFB-8F52-D48B452E0675}"/>
              </a:ext>
            </a:extLst>
          </p:cNvPr>
          <p:cNvSpPr txBox="1"/>
          <p:nvPr/>
        </p:nvSpPr>
        <p:spPr>
          <a:xfrm>
            <a:off x="5839501" y="5194334"/>
            <a:ext cx="5890028" cy="954107"/>
          </a:xfrm>
          <a:prstGeom prst="rect">
            <a:avLst/>
          </a:prstGeom>
          <a:solidFill>
            <a:schemeClr val="bg1"/>
          </a:solidFill>
        </p:spPr>
        <p:txBody>
          <a:bodyPr wrap="square" rtlCol="0">
            <a:spAutoFit/>
          </a:bodyPr>
          <a:lstStyle/>
          <a:p>
            <a:pPr marL="180000"/>
            <a:r>
              <a:rPr lang="nl-NL" sz="2800" b="1" dirty="0">
                <a:solidFill>
                  <a:schemeClr val="accent1"/>
                </a:solidFill>
              </a:rPr>
              <a:t>Wat doen we met </a:t>
            </a:r>
            <a:r>
              <a:rPr lang="nl-NL" sz="2800" b="1" dirty="0" err="1">
                <a:solidFill>
                  <a:schemeClr val="accent1"/>
                </a:solidFill>
              </a:rPr>
              <a:t>legacy</a:t>
            </a:r>
            <a:r>
              <a:rPr lang="nl-NL" sz="2800" b="1" dirty="0">
                <a:solidFill>
                  <a:schemeClr val="accent1"/>
                </a:solidFill>
              </a:rPr>
              <a:t>?</a:t>
            </a:r>
          </a:p>
          <a:p>
            <a:pPr marL="180000"/>
            <a:r>
              <a:rPr lang="nl-NL" sz="2800" b="1" dirty="0">
                <a:solidFill>
                  <a:schemeClr val="accent1"/>
                </a:solidFill>
              </a:rPr>
              <a:t>Zit intuïtie in de </a:t>
            </a:r>
            <a:r>
              <a:rPr lang="nl-NL" sz="2800" b="1" dirty="0" err="1">
                <a:solidFill>
                  <a:schemeClr val="accent1"/>
                </a:solidFill>
              </a:rPr>
              <a:t>legacy</a:t>
            </a:r>
            <a:r>
              <a:rPr lang="nl-NL" sz="2800" b="1" dirty="0">
                <a:solidFill>
                  <a:schemeClr val="accent1"/>
                </a:solidFill>
              </a:rPr>
              <a:t>?</a:t>
            </a:r>
          </a:p>
        </p:txBody>
      </p:sp>
    </p:spTree>
    <p:extLst>
      <p:ext uri="{BB962C8B-B14F-4D97-AF65-F5344CB8AC3E}">
        <p14:creationId xmlns:p14="http://schemas.microsoft.com/office/powerpoint/2010/main" val="34898103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5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1+#ppt_w/2"/>
                                          </p:val>
                                        </p:tav>
                                        <p:tav tm="100000">
                                          <p:val>
                                            <p:strVal val="#ppt_x"/>
                                          </p:val>
                                        </p:tav>
                                      </p:tavLst>
                                    </p:anim>
                                    <p:anim calcmode="lin" valueType="num">
                                      <p:cBhvr additive="base">
                                        <p:cTn id="13" dur="500" fill="hold"/>
                                        <p:tgtEl>
                                          <p:spTgt spid="40"/>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2" presetClass="entr" presetSubtype="2"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40"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J:\departments\BB\BB-SC&amp;M\Beeldmateriaal\Archief\Foto's van Gebouwen - staan niet in beeldbank\Academiegebouw\FT1320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75" y="0"/>
            <a:ext cx="12207226" cy="689672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21666" y="4236188"/>
            <a:ext cx="12198351" cy="2683607"/>
          </a:xfrm>
          <a:prstGeom prst="rect">
            <a:avLst/>
          </a:prstGeom>
          <a:solidFill>
            <a:schemeClr val="accent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10" name="Afbeelding 9">
            <a:extLst>
              <a:ext uri="{FF2B5EF4-FFF2-40B4-BE49-F238E27FC236}">
                <a16:creationId xmlns:a16="http://schemas.microsoft.com/office/drawing/2014/main" id="{2F3131D4-B608-BC4B-85ED-59BC349DB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8" name="Tekstvak 7">
            <a:extLst>
              <a:ext uri="{FF2B5EF4-FFF2-40B4-BE49-F238E27FC236}">
                <a16:creationId xmlns:a16="http://schemas.microsoft.com/office/drawing/2014/main" id="{9E40AD45-DD80-4D45-BFC2-0193479713ED}"/>
              </a:ext>
            </a:extLst>
          </p:cNvPr>
          <p:cNvSpPr txBox="1"/>
          <p:nvPr/>
        </p:nvSpPr>
        <p:spPr>
          <a:xfrm>
            <a:off x="2580365" y="4236188"/>
            <a:ext cx="9000999" cy="1323439"/>
          </a:xfrm>
          <a:prstGeom prst="rect">
            <a:avLst/>
          </a:prstGeom>
          <a:solidFill>
            <a:schemeClr val="accent1"/>
          </a:solidFill>
        </p:spPr>
        <p:txBody>
          <a:bodyPr wrap="square" rtlCol="0">
            <a:spAutoFit/>
          </a:bodyPr>
          <a:lstStyle/>
          <a:p>
            <a:pPr marL="180000" marR="0" lvl="0" indent="0" algn="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srgbClr val="FFFFFF"/>
              </a:solidFill>
              <a:effectLst/>
              <a:uLnTx/>
              <a:uFillTx/>
              <a:latin typeface="Georgia"/>
              <a:ea typeface="+mn-ea"/>
              <a:cs typeface="+mn-cs"/>
            </a:endParaRPr>
          </a:p>
          <a:p>
            <a:pPr marL="180000" marR="0" lvl="0" indent="0" algn="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srgbClr val="FFFFFF"/>
              </a:solidFill>
              <a:effectLst/>
              <a:uLnTx/>
              <a:uFillTx/>
              <a:latin typeface="Georgia"/>
              <a:ea typeface="+mn-ea"/>
              <a:cs typeface="+mn-cs"/>
            </a:endParaRPr>
          </a:p>
        </p:txBody>
      </p:sp>
      <p:sp>
        <p:nvSpPr>
          <p:cNvPr id="2" name="Rechthoek 1">
            <a:extLst>
              <a:ext uri="{FF2B5EF4-FFF2-40B4-BE49-F238E27FC236}">
                <a16:creationId xmlns:a16="http://schemas.microsoft.com/office/drawing/2014/main" id="{C6B7BA2A-DD22-48DF-9BD3-817F31CC8B4E}"/>
              </a:ext>
            </a:extLst>
          </p:cNvPr>
          <p:cNvSpPr/>
          <p:nvPr/>
        </p:nvSpPr>
        <p:spPr>
          <a:xfrm>
            <a:off x="2751255" y="1556792"/>
            <a:ext cx="8659220" cy="5273238"/>
          </a:xfrm>
          <a:prstGeom prst="rect">
            <a:avLst/>
          </a:prstGeom>
        </p:spPr>
        <p:txBody>
          <a:bodyPr wrap="square">
            <a:spAutoFit/>
          </a:bodyPr>
          <a:lstStyle/>
          <a:p>
            <a:pPr marL="637200" indent="-457200">
              <a:spcAft>
                <a:spcPts val="400"/>
              </a:spcAft>
              <a:buClr>
                <a:srgbClr val="0C2577"/>
              </a:buClr>
              <a:buFont typeface="+mj-lt"/>
              <a:buAutoNum type="arabicPeriod"/>
            </a:pPr>
            <a:r>
              <a:rPr kumimoji="0" lang="nl-NL" sz="4000" b="1" i="0" u="none" strike="noStrike" kern="1200" cap="none" spc="0" normalizeH="0" baseline="0" noProof="0" dirty="0">
                <a:ln>
                  <a:noFill/>
                </a:ln>
                <a:solidFill>
                  <a:srgbClr val="FFFFFF"/>
                </a:solidFill>
                <a:effectLst/>
                <a:uLnTx/>
                <a:uFillTx/>
                <a:latin typeface="Georgia"/>
                <a:ea typeface="+mn-ea"/>
                <a:cs typeface="+mn-cs"/>
              </a:rPr>
              <a:t> Naam en Faam  van Intuïtie</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AI landschap in het recht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Kunnen computers</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rechtspreken ?</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Kernwaarden Advocatuur </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en Rechterlijke Macht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Drie complicaties</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Conclusies</a:t>
            </a:r>
          </a:p>
        </p:txBody>
      </p:sp>
    </p:spTree>
    <p:extLst>
      <p:ext uri="{BB962C8B-B14F-4D97-AF65-F5344CB8AC3E}">
        <p14:creationId xmlns:p14="http://schemas.microsoft.com/office/powerpoint/2010/main" val="1069580183"/>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zitten&#10;&#10;Automatisch gegenereerde beschrijving">
            <a:extLst>
              <a:ext uri="{FF2B5EF4-FFF2-40B4-BE49-F238E27FC236}">
                <a16:creationId xmlns:a16="http://schemas.microsoft.com/office/drawing/2014/main" id="{BE8AB79D-220C-41BB-B61B-2FD0B08835E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5" cy="6858000"/>
            <a:chOff x="0" y="0"/>
            <a:chExt cx="6099175" cy="6858000"/>
          </a:xfrm>
        </p:grpSpPr>
        <p:sp>
          <p:nvSpPr>
            <p:cNvPr id="29" name="Rechthoek 28"/>
            <p:cNvSpPr/>
            <p:nvPr/>
          </p:nvSpPr>
          <p:spPr>
            <a:xfrm>
              <a:off x="0" y="0"/>
              <a:ext cx="6098400" cy="6858000"/>
            </a:xfrm>
            <a:prstGeom prst="rect">
              <a:avLst/>
            </a:prstGeom>
            <a:solidFill>
              <a:srgbClr val="B27F2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0"/>
              <a:ext cx="5688016" cy="6637675"/>
              <a:chOff x="411159" y="0"/>
              <a:chExt cx="5688016" cy="6637675"/>
            </a:xfrm>
          </p:grpSpPr>
          <p:sp>
            <p:nvSpPr>
              <p:cNvPr id="30" name="Rechthoek 29"/>
              <p:cNvSpPr/>
              <p:nvPr/>
            </p:nvSpPr>
            <p:spPr>
              <a:xfrm>
                <a:off x="411160" y="0"/>
                <a:ext cx="5688013" cy="6597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sp>
            <p:nvSpPr>
              <p:cNvPr id="31" name="Tekstvak 30"/>
              <p:cNvSpPr txBox="1"/>
              <p:nvPr/>
            </p:nvSpPr>
            <p:spPr>
              <a:xfrm>
                <a:off x="411159" y="327601"/>
                <a:ext cx="5688013" cy="4765407"/>
              </a:xfrm>
              <a:prstGeom prst="rect">
                <a:avLst/>
              </a:prstGeom>
              <a:noFill/>
            </p:spPr>
            <p:txBody>
              <a:bodyPr wrap="square" rtlCol="0">
                <a:spAutoFit/>
              </a:bodyPr>
              <a:lstStyle/>
              <a:p>
                <a:pPr marL="360000" indent="-180000"/>
                <a:r>
                  <a:rPr lang="en-GB" sz="4000" b="1" dirty="0" err="1">
                    <a:solidFill>
                      <a:srgbClr val="0C2577"/>
                    </a:solidFill>
                  </a:rPr>
                  <a:t>Kernwaarden</a:t>
                </a:r>
                <a:r>
                  <a:rPr lang="en-GB" sz="4000" b="1" dirty="0">
                    <a:solidFill>
                      <a:srgbClr val="0C2577"/>
                    </a:solidFill>
                  </a:rPr>
                  <a:t> van de </a:t>
                </a:r>
                <a:r>
                  <a:rPr lang="en-GB" sz="4000" b="1" dirty="0" err="1">
                    <a:solidFill>
                      <a:srgbClr val="0C2577"/>
                    </a:solidFill>
                  </a:rPr>
                  <a:t>advocatuur</a:t>
                </a:r>
                <a:endParaRPr lang="en-GB" sz="4000" b="1" dirty="0">
                  <a:solidFill>
                    <a:srgbClr val="0C2577"/>
                  </a:solidFill>
                </a:endParaRPr>
              </a:p>
              <a:p>
                <a:pPr marL="180000">
                  <a:spcAft>
                    <a:spcPts val="400"/>
                  </a:spcAft>
                  <a:buClr>
                    <a:srgbClr val="B27F2A"/>
                  </a:buClr>
                </a:pPr>
                <a:endParaRPr lang="en-GB" dirty="0">
                  <a:solidFill>
                    <a:srgbClr val="0C2577"/>
                  </a:solidFill>
                  <a:ea typeface="Verdana" charset="0"/>
                  <a:cs typeface="Verdana" charset="0"/>
                </a:endParaRPr>
              </a:p>
              <a:p>
                <a:pPr marL="180000">
                  <a:spcAft>
                    <a:spcPts val="400"/>
                  </a:spcAft>
                  <a:buClr>
                    <a:srgbClr val="B27F2A"/>
                  </a:buClr>
                </a:pPr>
                <a:r>
                  <a:rPr lang="nl-NL" sz="2300" b="1" dirty="0">
                    <a:solidFill>
                      <a:srgbClr val="0C2577"/>
                    </a:solidFill>
                    <a:ea typeface="Verdana" charset="0"/>
                    <a:cs typeface="Verdana" charset="0"/>
                  </a:rPr>
                  <a:t>Advocatuur</a:t>
                </a:r>
              </a:p>
              <a:p>
                <a:pPr marL="180000">
                  <a:spcAft>
                    <a:spcPts val="400"/>
                  </a:spcAft>
                  <a:buClr>
                    <a:srgbClr val="B27F2A"/>
                  </a:buClr>
                </a:pPr>
                <a:endParaRPr lang="nl-NL" sz="2300" b="1" dirty="0">
                  <a:solidFill>
                    <a:srgbClr val="0C2577"/>
                  </a:solidFill>
                  <a:ea typeface="Verdana" charset="0"/>
                  <a:cs typeface="Verdana" charset="0"/>
                </a:endParaRP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Onafhankelijkheid</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Partijdigheid</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Deskundigheid</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Integriteit</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Vertrouwelijkheid</a:t>
                </a:r>
              </a:p>
              <a:p>
                <a:pPr marL="980100" lvl="1" indent="-342900">
                  <a:spcAft>
                    <a:spcPts val="400"/>
                  </a:spcAft>
                  <a:buClr>
                    <a:srgbClr val="B27F2A"/>
                  </a:buClr>
                  <a:buFont typeface="Arial" panose="020B0604020202020204" pitchFamily="34" charset="0"/>
                  <a:buChar char="•"/>
                </a:pPr>
                <a:endParaRPr lang="en-GB" b="1" dirty="0">
                  <a:solidFill>
                    <a:srgbClr val="0C2577"/>
                  </a:solidFill>
                </a:endParaRPr>
              </a:p>
            </p:txBody>
          </p:sp>
          <p:sp>
            <p:nvSpPr>
              <p:cNvPr id="32" name="Rechthoek 31"/>
              <p:cNvSpPr/>
              <p:nvPr/>
            </p:nvSpPr>
            <p:spPr>
              <a:xfrm>
                <a:off x="411161" y="6457675"/>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sp>
        <p:nvSpPr>
          <p:cNvPr id="10" name="object 2">
            <a:extLst>
              <a:ext uri="{FF2B5EF4-FFF2-40B4-BE49-F238E27FC236}">
                <a16:creationId xmlns:a16="http://schemas.microsoft.com/office/drawing/2014/main" id="{D7073B00-5DE3-4100-B70E-1812788203BA}"/>
              </a:ext>
            </a:extLst>
          </p:cNvPr>
          <p:cNvSpPr/>
          <p:nvPr/>
        </p:nvSpPr>
        <p:spPr>
          <a:xfrm>
            <a:off x="6097846" y="1051614"/>
            <a:ext cx="6098400" cy="4418814"/>
          </a:xfrm>
          <a:prstGeom prst="rect">
            <a:avLst/>
          </a:prstGeom>
          <a:blipFill>
            <a:blip r:embed="rId4" cstate="print"/>
            <a:stretch>
              <a:fillRect r="-868" b="-10534"/>
            </a:stretch>
          </a:blipFill>
          <a:ln w="12700">
            <a:solidFill>
              <a:srgbClr val="004080"/>
            </a:solidFill>
          </a:ln>
        </p:spPr>
        <p:txBody>
          <a:bodyPr wrap="square" lIns="0" tIns="0" rIns="0" bIns="0" rtlCol="0"/>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463" dirty="0"/>
          </a:p>
        </p:txBody>
      </p:sp>
      <p:sp>
        <p:nvSpPr>
          <p:cNvPr id="11" name="Driehoek 14">
            <a:extLst>
              <a:ext uri="{FF2B5EF4-FFF2-40B4-BE49-F238E27FC236}">
                <a16:creationId xmlns:a16="http://schemas.microsoft.com/office/drawing/2014/main" id="{FB0F6B63-09B5-4634-8B79-DFDE51EB4C0F}"/>
              </a:ext>
            </a:extLst>
          </p:cNvPr>
          <p:cNvSpPr/>
          <p:nvPr/>
        </p:nvSpPr>
        <p:spPr>
          <a:xfrm rot="5400000">
            <a:off x="6373095" y="1279439"/>
            <a:ext cx="2401056" cy="2955761"/>
          </a:xfrm>
          <a:prstGeom prst="triangle">
            <a:avLst>
              <a:gd name="adj" fmla="val 78587"/>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CA2ABBD9-F18C-40BD-B486-114C72F5F8C1}"/>
              </a:ext>
            </a:extLst>
          </p:cNvPr>
          <p:cNvSpPr txBox="1"/>
          <p:nvPr/>
        </p:nvSpPr>
        <p:spPr>
          <a:xfrm>
            <a:off x="266527" y="4677903"/>
            <a:ext cx="3816424" cy="1585049"/>
          </a:xfrm>
          <a:prstGeom prst="rect">
            <a:avLst/>
          </a:prstGeom>
          <a:noFill/>
        </p:spPr>
        <p:txBody>
          <a:bodyPr wrap="square" rtlCol="0">
            <a:spAutoFit/>
          </a:bodyPr>
          <a:lstStyle/>
          <a:p>
            <a:pPr marL="980100" lvl="1" indent="-342900">
              <a:spcAft>
                <a:spcPts val="400"/>
              </a:spcAft>
              <a:buClr>
                <a:srgbClr val="B27F2A"/>
              </a:buClr>
              <a:buFont typeface="Arial" panose="020B0604020202020204" pitchFamily="34" charset="0"/>
              <a:buChar char="•"/>
            </a:pPr>
            <a:r>
              <a:rPr lang="en-GB" sz="2300" dirty="0">
                <a:solidFill>
                  <a:schemeClr val="accent1"/>
                </a:solidFill>
              </a:rPr>
              <a:t>E-discovery</a:t>
            </a:r>
          </a:p>
          <a:p>
            <a:pPr marL="1437300" lvl="2" indent="-342900">
              <a:spcAft>
                <a:spcPts val="400"/>
              </a:spcAft>
              <a:buClr>
                <a:srgbClr val="B27F2A"/>
              </a:buClr>
              <a:buFont typeface="Arial" panose="020B0604020202020204" pitchFamily="34" charset="0"/>
              <a:buChar char="•"/>
            </a:pPr>
            <a:r>
              <a:rPr lang="en-GB" sz="2300" dirty="0" err="1">
                <a:solidFill>
                  <a:schemeClr val="accent1"/>
                </a:solidFill>
              </a:rPr>
              <a:t>Confidentieel</a:t>
            </a:r>
            <a:endParaRPr lang="en-GB" sz="2300" dirty="0">
              <a:solidFill>
                <a:schemeClr val="accent1"/>
              </a:solidFill>
            </a:endParaRPr>
          </a:p>
          <a:p>
            <a:pPr marL="1437300" lvl="2" indent="-342900">
              <a:spcAft>
                <a:spcPts val="400"/>
              </a:spcAft>
              <a:buClr>
                <a:srgbClr val="B27F2A"/>
              </a:buClr>
              <a:buFont typeface="Arial" panose="020B0604020202020204" pitchFamily="34" charset="0"/>
              <a:buChar char="•"/>
            </a:pPr>
            <a:r>
              <a:rPr lang="en-GB" sz="2300" dirty="0">
                <a:solidFill>
                  <a:schemeClr val="accent1"/>
                </a:solidFill>
              </a:rPr>
              <a:t>Privileged</a:t>
            </a:r>
          </a:p>
          <a:p>
            <a:endParaRPr lang="nl-NL" dirty="0"/>
          </a:p>
        </p:txBody>
      </p:sp>
    </p:spTree>
    <p:extLst>
      <p:ext uri="{BB962C8B-B14F-4D97-AF65-F5344CB8AC3E}">
        <p14:creationId xmlns:p14="http://schemas.microsoft.com/office/powerpoint/2010/main" val="4093015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Afbeelding met zitten&#10;&#10;Automatisch gegenereerde beschrijving">
            <a:extLst>
              <a:ext uri="{FF2B5EF4-FFF2-40B4-BE49-F238E27FC236}">
                <a16:creationId xmlns:a16="http://schemas.microsoft.com/office/drawing/2014/main" id="{D0F39F02-46B9-453E-8761-3F13220DCB1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5" cy="6858000"/>
            <a:chOff x="0" y="0"/>
            <a:chExt cx="6099175" cy="6858000"/>
          </a:xfrm>
        </p:grpSpPr>
        <p:sp>
          <p:nvSpPr>
            <p:cNvPr id="29" name="Rechthoek 28"/>
            <p:cNvSpPr/>
            <p:nvPr/>
          </p:nvSpPr>
          <p:spPr>
            <a:xfrm>
              <a:off x="0" y="0"/>
              <a:ext cx="6098400" cy="6858000"/>
            </a:xfrm>
            <a:prstGeom prst="rect">
              <a:avLst/>
            </a:prstGeom>
            <a:solidFill>
              <a:srgbClr val="B27F2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0"/>
              <a:ext cx="5688016" cy="6637675"/>
              <a:chOff x="411159" y="0"/>
              <a:chExt cx="5688016" cy="6637675"/>
            </a:xfrm>
          </p:grpSpPr>
          <p:sp>
            <p:nvSpPr>
              <p:cNvPr id="30" name="Rechthoek 29"/>
              <p:cNvSpPr/>
              <p:nvPr/>
            </p:nvSpPr>
            <p:spPr>
              <a:xfrm>
                <a:off x="411160" y="0"/>
                <a:ext cx="5688013" cy="6597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sp>
            <p:nvSpPr>
              <p:cNvPr id="31" name="Tekstvak 30"/>
              <p:cNvSpPr txBox="1"/>
              <p:nvPr/>
            </p:nvSpPr>
            <p:spPr>
              <a:xfrm>
                <a:off x="411159" y="327601"/>
                <a:ext cx="5688013" cy="5647700"/>
              </a:xfrm>
              <a:prstGeom prst="rect">
                <a:avLst/>
              </a:prstGeom>
              <a:noFill/>
            </p:spPr>
            <p:txBody>
              <a:bodyPr wrap="square" rtlCol="0">
                <a:spAutoFit/>
              </a:bodyPr>
              <a:lstStyle/>
              <a:p>
                <a:pPr marL="360000" indent="-180000"/>
                <a:r>
                  <a:rPr lang="en-GB" sz="4000" b="1" dirty="0" err="1">
                    <a:solidFill>
                      <a:srgbClr val="0C2577"/>
                    </a:solidFill>
                  </a:rPr>
                  <a:t>Kernwaarden</a:t>
                </a:r>
                <a:r>
                  <a:rPr lang="en-GB" sz="4000" b="1" dirty="0">
                    <a:solidFill>
                      <a:srgbClr val="0C2577"/>
                    </a:solidFill>
                  </a:rPr>
                  <a:t> van de </a:t>
                </a:r>
                <a:r>
                  <a:rPr lang="en-GB" sz="4000" b="1" dirty="0" err="1">
                    <a:solidFill>
                      <a:srgbClr val="0C2577"/>
                    </a:solidFill>
                  </a:rPr>
                  <a:t>rechterlijke</a:t>
                </a:r>
                <a:r>
                  <a:rPr lang="en-GB" sz="4000" b="1" dirty="0">
                    <a:solidFill>
                      <a:srgbClr val="0C2577"/>
                    </a:solidFill>
                  </a:rPr>
                  <a:t> </a:t>
                </a:r>
                <a:r>
                  <a:rPr lang="en-GB" sz="4000" b="1" dirty="0" err="1">
                    <a:solidFill>
                      <a:srgbClr val="0C2577"/>
                    </a:solidFill>
                  </a:rPr>
                  <a:t>macht</a:t>
                </a:r>
                <a:endParaRPr lang="en-GB" sz="4000" b="1" dirty="0">
                  <a:solidFill>
                    <a:srgbClr val="0C2577"/>
                  </a:solidFill>
                </a:endParaRPr>
              </a:p>
              <a:p>
                <a:pPr marL="180000">
                  <a:spcAft>
                    <a:spcPts val="400"/>
                  </a:spcAft>
                  <a:buClr>
                    <a:srgbClr val="B27F2A"/>
                  </a:buClr>
                </a:pPr>
                <a:endParaRPr lang="en-GB" dirty="0">
                  <a:solidFill>
                    <a:srgbClr val="0C2577"/>
                  </a:solidFill>
                  <a:ea typeface="Verdana" charset="0"/>
                  <a:cs typeface="Verdana" charset="0"/>
                </a:endParaRPr>
              </a:p>
              <a:p>
                <a:pPr marL="180000">
                  <a:spcAft>
                    <a:spcPts val="400"/>
                  </a:spcAft>
                  <a:buClr>
                    <a:srgbClr val="B27F2A"/>
                  </a:buClr>
                </a:pPr>
                <a:r>
                  <a:rPr lang="nl-NL" sz="2300" b="1" dirty="0">
                    <a:solidFill>
                      <a:srgbClr val="0C2577"/>
                    </a:solidFill>
                    <a:ea typeface="Verdana" charset="0"/>
                    <a:cs typeface="Verdana" charset="0"/>
                  </a:rPr>
                  <a:t>Rechterlijke macht</a:t>
                </a:r>
                <a:endParaRPr lang="nl-NL" sz="1400" b="1" dirty="0">
                  <a:solidFill>
                    <a:srgbClr val="0C2577"/>
                  </a:solidFill>
                  <a:ea typeface="Verdana" charset="0"/>
                  <a:cs typeface="Verdana" charset="0"/>
                </a:endParaRPr>
              </a:p>
              <a:p>
                <a:pPr marL="180000">
                  <a:spcAft>
                    <a:spcPts val="400"/>
                  </a:spcAft>
                  <a:buClr>
                    <a:srgbClr val="B27F2A"/>
                  </a:buClr>
                </a:pPr>
                <a:endParaRPr lang="nl-NL" sz="1400" b="1" dirty="0">
                  <a:solidFill>
                    <a:srgbClr val="0C2577"/>
                  </a:solidFill>
                  <a:ea typeface="Verdana" charset="0"/>
                  <a:cs typeface="Verdana" charset="0"/>
                </a:endParaRP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Onafhankelijkheid</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Onpartijdigheid</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Integriteit</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Deskundigheid</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Autonomie</a:t>
                </a:r>
              </a:p>
              <a:p>
                <a:pPr marL="980100" lvl="1" indent="-342900">
                  <a:spcAft>
                    <a:spcPts val="400"/>
                  </a:spcAft>
                  <a:buClr>
                    <a:srgbClr val="B27F2A"/>
                  </a:buClr>
                  <a:buFont typeface="Arial" panose="020B0604020202020204" pitchFamily="34" charset="0"/>
                  <a:buChar char="•"/>
                </a:pPr>
                <a:endParaRPr lang="nl-NL" sz="2300" dirty="0">
                  <a:solidFill>
                    <a:srgbClr val="0C2577"/>
                  </a:solidFill>
                  <a:ea typeface="Verdana" charset="0"/>
                  <a:cs typeface="Verdana" charset="0"/>
                </a:endParaRPr>
              </a:p>
              <a:p>
                <a:pPr marL="980100" lvl="1" indent="-342900">
                  <a:spcAft>
                    <a:spcPts val="400"/>
                  </a:spcAft>
                  <a:buClr>
                    <a:srgbClr val="B27F2A"/>
                  </a:buClr>
                  <a:buFont typeface="Arial" panose="020B0604020202020204" pitchFamily="34" charset="0"/>
                  <a:buChar char="•"/>
                </a:pPr>
                <a:endParaRPr lang="en-GB" b="1" dirty="0">
                  <a:solidFill>
                    <a:srgbClr val="0C2577"/>
                  </a:solidFill>
                </a:endParaRPr>
              </a:p>
            </p:txBody>
          </p:sp>
          <p:sp>
            <p:nvSpPr>
              <p:cNvPr id="32" name="Rechthoek 31"/>
              <p:cNvSpPr/>
              <p:nvPr/>
            </p:nvSpPr>
            <p:spPr>
              <a:xfrm>
                <a:off x="411161" y="6457675"/>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sp>
        <p:nvSpPr>
          <p:cNvPr id="10" name="object 2">
            <a:extLst>
              <a:ext uri="{FF2B5EF4-FFF2-40B4-BE49-F238E27FC236}">
                <a16:creationId xmlns:a16="http://schemas.microsoft.com/office/drawing/2014/main" id="{10C6F038-0151-8749-A8E0-8A5C9674CFBB}"/>
              </a:ext>
            </a:extLst>
          </p:cNvPr>
          <p:cNvSpPr/>
          <p:nvPr/>
        </p:nvSpPr>
        <p:spPr>
          <a:xfrm>
            <a:off x="6097846" y="1051614"/>
            <a:ext cx="6098400" cy="4418814"/>
          </a:xfrm>
          <a:prstGeom prst="rect">
            <a:avLst/>
          </a:prstGeom>
          <a:blipFill>
            <a:blip r:embed="rId4" cstate="print"/>
            <a:stretch>
              <a:fillRect r="-868" b="-10534"/>
            </a:stretch>
          </a:blipFill>
          <a:ln w="12700">
            <a:solidFill>
              <a:srgbClr val="004080"/>
            </a:solidFill>
          </a:ln>
        </p:spPr>
        <p:txBody>
          <a:bodyPr wrap="square" lIns="0" tIns="0" rIns="0" bIns="0" rtlCol="0"/>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463" dirty="0"/>
          </a:p>
        </p:txBody>
      </p:sp>
      <p:sp>
        <p:nvSpPr>
          <p:cNvPr id="12" name="Driehoek 14">
            <a:extLst>
              <a:ext uri="{FF2B5EF4-FFF2-40B4-BE49-F238E27FC236}">
                <a16:creationId xmlns:a16="http://schemas.microsoft.com/office/drawing/2014/main" id="{367EF53D-E566-41F6-A4E6-C9234736070E}"/>
              </a:ext>
            </a:extLst>
          </p:cNvPr>
          <p:cNvSpPr/>
          <p:nvPr/>
        </p:nvSpPr>
        <p:spPr>
          <a:xfrm rot="13771884">
            <a:off x="8697861" y="-1143772"/>
            <a:ext cx="3217759" cy="4719481"/>
          </a:xfrm>
          <a:prstGeom prst="triangle">
            <a:avLst>
              <a:gd name="adj" fmla="val 18829"/>
            </a:avLst>
          </a:prstGeom>
          <a:solidFill>
            <a:schemeClr val="accent1">
              <a:alpha val="29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nl-NL">
              <a:solidFill>
                <a:schemeClr val="tx2"/>
              </a:solidFill>
            </a:endParaRPr>
          </a:p>
        </p:txBody>
      </p:sp>
      <p:sp>
        <p:nvSpPr>
          <p:cNvPr id="13" name="Tekstvak 12">
            <a:extLst>
              <a:ext uri="{FF2B5EF4-FFF2-40B4-BE49-F238E27FC236}">
                <a16:creationId xmlns:a16="http://schemas.microsoft.com/office/drawing/2014/main" id="{1EB27329-B137-4646-AE9C-E5ADBC364208}"/>
              </a:ext>
            </a:extLst>
          </p:cNvPr>
          <p:cNvSpPr txBox="1"/>
          <p:nvPr/>
        </p:nvSpPr>
        <p:spPr>
          <a:xfrm>
            <a:off x="338535" y="5160597"/>
            <a:ext cx="4536504" cy="1256754"/>
          </a:xfrm>
          <a:prstGeom prst="rect">
            <a:avLst/>
          </a:prstGeom>
          <a:noFill/>
        </p:spPr>
        <p:txBody>
          <a:bodyPr wrap="square" rtlCol="0">
            <a:spAutoFit/>
          </a:bodyPr>
          <a:lstStyle/>
          <a:p>
            <a:pPr marL="980100" lvl="1" indent="-342900">
              <a:spcAft>
                <a:spcPts val="400"/>
              </a:spcAft>
              <a:buClr>
                <a:srgbClr val="B27F2A"/>
              </a:buClr>
              <a:buFont typeface="Arial" panose="020B0604020202020204" pitchFamily="34" charset="0"/>
              <a:buChar char="•"/>
            </a:pPr>
            <a:r>
              <a:rPr lang="nl-NL" sz="2300" dirty="0" err="1">
                <a:solidFill>
                  <a:schemeClr val="accent1"/>
                </a:solidFill>
                <a:ea typeface="Verdana" charset="0"/>
                <a:cs typeface="Verdana" charset="0"/>
              </a:rPr>
              <a:t>Prediction</a:t>
            </a:r>
            <a:r>
              <a:rPr lang="nl-NL" sz="2300" dirty="0">
                <a:solidFill>
                  <a:schemeClr val="accent1"/>
                </a:solidFill>
                <a:ea typeface="Verdana" charset="0"/>
                <a:cs typeface="Verdana" charset="0"/>
              </a:rPr>
              <a:t> Technology</a:t>
            </a:r>
          </a:p>
          <a:p>
            <a:pPr marL="1437300" lvl="2" indent="-342900">
              <a:spcAft>
                <a:spcPts val="400"/>
              </a:spcAft>
              <a:buClr>
                <a:srgbClr val="B27F2A"/>
              </a:buClr>
              <a:buFont typeface="Arial" panose="020B0604020202020204" pitchFamily="34" charset="0"/>
              <a:buChar char="•"/>
            </a:pPr>
            <a:r>
              <a:rPr lang="nl-NL" sz="2300" dirty="0" err="1">
                <a:solidFill>
                  <a:schemeClr val="accent1"/>
                </a:solidFill>
                <a:ea typeface="Verdana" charset="0"/>
                <a:cs typeface="Verdana" charset="0"/>
              </a:rPr>
              <a:t>Legacy</a:t>
            </a:r>
            <a:endParaRPr lang="nl-NL" sz="2300" dirty="0">
              <a:solidFill>
                <a:schemeClr val="accent1"/>
              </a:solidFill>
              <a:ea typeface="Verdana" charset="0"/>
              <a:cs typeface="Verdana" charset="0"/>
            </a:endParaRPr>
          </a:p>
          <a:p>
            <a:pPr marL="1437300" lvl="2" indent="-342900">
              <a:spcAft>
                <a:spcPts val="400"/>
              </a:spcAft>
              <a:buClr>
                <a:srgbClr val="B27F2A"/>
              </a:buClr>
              <a:buFont typeface="Arial" panose="020B0604020202020204" pitchFamily="34" charset="0"/>
              <a:buChar char="•"/>
            </a:pPr>
            <a:r>
              <a:rPr lang="nl-NL" sz="2300" dirty="0">
                <a:solidFill>
                  <a:schemeClr val="accent1"/>
                </a:solidFill>
                <a:ea typeface="Verdana" charset="0"/>
                <a:cs typeface="Verdana" charset="0"/>
              </a:rPr>
              <a:t>Culture</a:t>
            </a:r>
          </a:p>
        </p:txBody>
      </p:sp>
    </p:spTree>
    <p:extLst>
      <p:ext uri="{BB962C8B-B14F-4D97-AF65-F5344CB8AC3E}">
        <p14:creationId xmlns:p14="http://schemas.microsoft.com/office/powerpoint/2010/main" val="2729700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14691C6C-98E9-4DC7-B0C6-C950FF1877A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48" y="-1"/>
            <a:ext cx="12198350" cy="7723747"/>
          </a:xfrm>
          <a:prstGeom prst="rect">
            <a:avLst/>
          </a:prstGeom>
        </p:spPr>
      </p:pic>
      <p:sp>
        <p:nvSpPr>
          <p:cNvPr id="7" name="Rechthoek 6"/>
          <p:cNvSpPr/>
          <p:nvPr/>
        </p:nvSpPr>
        <p:spPr>
          <a:xfrm>
            <a:off x="-1"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b="1" dirty="0">
                <a:solidFill>
                  <a:schemeClr val="bg2"/>
                </a:solidFill>
              </a:rPr>
              <a:t>	</a:t>
            </a:r>
            <a:endParaRPr lang="nl-NL" dirty="0">
              <a:solidFill>
                <a:srgbClr val="FFFFFF"/>
              </a:solidFill>
            </a:endParaRPr>
          </a:p>
        </p:txBody>
      </p:sp>
      <p:sp>
        <p:nvSpPr>
          <p:cNvPr id="10" name="Tekstvak 9"/>
          <p:cNvSpPr txBox="1"/>
          <p:nvPr/>
        </p:nvSpPr>
        <p:spPr>
          <a:xfrm>
            <a:off x="411163" y="414485"/>
            <a:ext cx="5455315" cy="584775"/>
          </a:xfrm>
          <a:prstGeom prst="rect">
            <a:avLst/>
          </a:prstGeom>
          <a:solidFill>
            <a:schemeClr val="bg1"/>
          </a:solidFill>
        </p:spPr>
        <p:txBody>
          <a:bodyPr wrap="square" rtlCol="0">
            <a:spAutoFit/>
          </a:bodyPr>
          <a:lstStyle/>
          <a:p>
            <a:pPr marL="180000">
              <a:tabLst>
                <a:tab pos="180000" algn="l"/>
              </a:tabLst>
            </a:pPr>
            <a:r>
              <a:rPr lang="nl-NL" sz="3200" b="1" dirty="0">
                <a:solidFill>
                  <a:srgbClr val="0C2577"/>
                </a:solidFill>
              </a:rPr>
              <a:t>Overzicht</a:t>
            </a:r>
            <a:endParaRPr lang="nl-NL" sz="3200" dirty="0">
              <a:solidFill>
                <a:schemeClr val="accent1"/>
              </a:solidFill>
            </a:endParaRPr>
          </a:p>
        </p:txBody>
      </p:sp>
      <p:sp>
        <p:nvSpPr>
          <p:cNvPr id="11" name="Tekstvak 10"/>
          <p:cNvSpPr txBox="1"/>
          <p:nvPr/>
        </p:nvSpPr>
        <p:spPr>
          <a:xfrm>
            <a:off x="411163" y="2190101"/>
            <a:ext cx="5455315" cy="584775"/>
          </a:xfrm>
          <a:prstGeom prst="rect">
            <a:avLst/>
          </a:prstGeom>
          <a:solidFill>
            <a:schemeClr val="bg1"/>
          </a:solidFill>
        </p:spPr>
        <p:txBody>
          <a:bodyPr wrap="square" rtlCol="0">
            <a:spAutoFit/>
          </a:bodyPr>
          <a:lstStyle/>
          <a:p>
            <a:pPr marL="180000" defTabSz="180000">
              <a:tabLst>
                <a:tab pos="180000" algn="l"/>
              </a:tabLst>
            </a:pPr>
            <a:r>
              <a:rPr lang="nl-NL" sz="3200" b="1" dirty="0">
                <a:solidFill>
                  <a:schemeClr val="accent1"/>
                </a:solidFill>
              </a:rPr>
              <a:t>Inhoud lezing</a:t>
            </a:r>
            <a:endParaRPr lang="nl-NL" sz="2800" dirty="0">
              <a:solidFill>
                <a:schemeClr val="accent1"/>
              </a:solidFill>
            </a:endParaRPr>
          </a:p>
        </p:txBody>
      </p:sp>
      <p:sp>
        <p:nvSpPr>
          <p:cNvPr id="15" name="Tekstvak 14"/>
          <p:cNvSpPr txBox="1"/>
          <p:nvPr/>
        </p:nvSpPr>
        <p:spPr>
          <a:xfrm>
            <a:off x="411163" y="3221035"/>
            <a:ext cx="5455315" cy="461665"/>
          </a:xfrm>
          <a:prstGeom prst="rect">
            <a:avLst/>
          </a:prstGeom>
          <a:solidFill>
            <a:schemeClr val="bg1"/>
          </a:solidFill>
        </p:spPr>
        <p:txBody>
          <a:bodyPr wrap="square" rtlCol="0">
            <a:spAutoFit/>
          </a:bodyPr>
          <a:lstStyle/>
          <a:p>
            <a:pPr marL="180000" defTabSz="180000">
              <a:tabLst>
                <a:tab pos="180000" algn="l"/>
              </a:tabLst>
            </a:pPr>
            <a:r>
              <a:rPr lang="nl-NL" sz="2400" b="1" dirty="0">
                <a:solidFill>
                  <a:schemeClr val="accent1"/>
                </a:solidFill>
              </a:rPr>
              <a:t>20:00–20:45 </a:t>
            </a:r>
            <a:r>
              <a:rPr lang="nl-NL" sz="2000" b="1" dirty="0">
                <a:solidFill>
                  <a:srgbClr val="0C2577"/>
                </a:solidFill>
              </a:rPr>
              <a:t>Jaap van den Herik</a:t>
            </a:r>
            <a:endParaRPr lang="nl-NL" sz="2000" dirty="0">
              <a:solidFill>
                <a:schemeClr val="bg2"/>
              </a:solidFill>
            </a:endParaRPr>
          </a:p>
        </p:txBody>
      </p:sp>
      <p:sp>
        <p:nvSpPr>
          <p:cNvPr id="12" name="Rechthoek 11">
            <a:extLst>
              <a:ext uri="{FF2B5EF4-FFF2-40B4-BE49-F238E27FC236}">
                <a16:creationId xmlns:a16="http://schemas.microsoft.com/office/drawing/2014/main" id="{544FEE55-E302-4816-B190-1EEF54C0F09D}"/>
              </a:ext>
            </a:extLst>
          </p:cNvPr>
          <p:cNvSpPr/>
          <p:nvPr/>
        </p:nvSpPr>
        <p:spPr>
          <a:xfrm>
            <a:off x="6082503" y="414485"/>
            <a:ext cx="5688013" cy="618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sp>
        <p:nvSpPr>
          <p:cNvPr id="14" name="Tekstvak 13">
            <a:extLst>
              <a:ext uri="{FF2B5EF4-FFF2-40B4-BE49-F238E27FC236}">
                <a16:creationId xmlns:a16="http://schemas.microsoft.com/office/drawing/2014/main" id="{B0EF2033-53B6-4F47-B2C6-E65DBF121235}"/>
              </a:ext>
            </a:extLst>
          </p:cNvPr>
          <p:cNvSpPr txBox="1"/>
          <p:nvPr/>
        </p:nvSpPr>
        <p:spPr>
          <a:xfrm>
            <a:off x="6099174" y="494236"/>
            <a:ext cx="5671340" cy="4093428"/>
          </a:xfrm>
          <a:prstGeom prst="rect">
            <a:avLst/>
          </a:prstGeom>
          <a:noFill/>
        </p:spPr>
        <p:txBody>
          <a:bodyPr wrap="square" rtlCol="0">
            <a:spAutoFit/>
          </a:bodyPr>
          <a:lstStyle/>
          <a:p>
            <a:pPr marL="360000" indent="-180000"/>
            <a:r>
              <a:rPr lang="nl-NL" sz="2800" b="1" dirty="0">
                <a:solidFill>
                  <a:srgbClr val="0C2577"/>
                </a:solidFill>
              </a:rPr>
              <a:t>Hoe Intuïtie AI verdringt</a:t>
            </a:r>
            <a:br>
              <a:rPr lang="nl-NL" sz="2800" b="1" dirty="0">
                <a:solidFill>
                  <a:srgbClr val="0C2577"/>
                </a:solidFill>
              </a:rPr>
            </a:br>
            <a:endParaRPr lang="nl-NL" sz="2800" b="1" dirty="0">
              <a:solidFill>
                <a:srgbClr val="0C2577"/>
              </a:solidFill>
              <a:ea typeface="Verdana" charset="0"/>
              <a:cs typeface="Verdana" charset="0"/>
            </a:endParaRPr>
          </a:p>
          <a:p>
            <a:pPr marL="637200" indent="-457200">
              <a:spcAft>
                <a:spcPts val="400"/>
              </a:spcAft>
              <a:buClr>
                <a:schemeClr val="accent1"/>
              </a:buClr>
              <a:buFont typeface="+mj-lt"/>
              <a:buAutoNum type="arabicPeriod"/>
            </a:pPr>
            <a:r>
              <a:rPr lang="nl-NL" sz="2300" dirty="0">
                <a:solidFill>
                  <a:srgbClr val="0C2577"/>
                </a:solidFill>
                <a:ea typeface="Verdana" charset="0"/>
                <a:cs typeface="Verdana" charset="0"/>
              </a:rPr>
              <a:t>Naam en Faam van Intuïtie</a:t>
            </a:r>
          </a:p>
          <a:p>
            <a:pPr marL="637200" indent="-457200">
              <a:spcAft>
                <a:spcPts val="400"/>
              </a:spcAft>
              <a:buClr>
                <a:schemeClr val="accent1"/>
              </a:buClr>
              <a:buFont typeface="+mj-lt"/>
              <a:buAutoNum type="arabicPeriod"/>
            </a:pPr>
            <a:r>
              <a:rPr lang="nl-NL" sz="2300" dirty="0">
                <a:solidFill>
                  <a:srgbClr val="0C2577"/>
                </a:solidFill>
                <a:ea typeface="Verdana" charset="0"/>
                <a:cs typeface="Verdana" charset="0"/>
              </a:rPr>
              <a:t>AI Landschap in het Recht</a:t>
            </a:r>
          </a:p>
          <a:p>
            <a:pPr marL="637200" indent="-457200">
              <a:spcAft>
                <a:spcPts val="400"/>
              </a:spcAft>
              <a:buClr>
                <a:schemeClr val="accent1"/>
              </a:buClr>
              <a:buFont typeface="+mj-lt"/>
              <a:buAutoNum type="arabicPeriod"/>
            </a:pPr>
            <a:r>
              <a:rPr lang="nl-NL" sz="2300" dirty="0">
                <a:solidFill>
                  <a:srgbClr val="0C2577"/>
                </a:solidFill>
                <a:ea typeface="Verdana" charset="0"/>
                <a:cs typeface="Verdana" charset="0"/>
              </a:rPr>
              <a:t>Kunnen computers rechtspreken?</a:t>
            </a:r>
          </a:p>
          <a:p>
            <a:pPr marL="637200" indent="-457200">
              <a:spcAft>
                <a:spcPts val="400"/>
              </a:spcAft>
              <a:buClr>
                <a:schemeClr val="accent1"/>
              </a:buClr>
              <a:buFont typeface="+mj-lt"/>
              <a:buAutoNum type="arabicPeriod"/>
            </a:pPr>
            <a:r>
              <a:rPr lang="nl-NL" sz="2300" dirty="0">
                <a:solidFill>
                  <a:srgbClr val="0C2577"/>
                </a:solidFill>
                <a:ea typeface="Verdana" charset="0"/>
                <a:cs typeface="Verdana" charset="0"/>
              </a:rPr>
              <a:t>Kernwaarden Advocatuur </a:t>
            </a:r>
            <a:br>
              <a:rPr lang="nl-NL" sz="2300" dirty="0">
                <a:solidFill>
                  <a:srgbClr val="0C2577"/>
                </a:solidFill>
                <a:ea typeface="Verdana" charset="0"/>
                <a:cs typeface="Verdana" charset="0"/>
              </a:rPr>
            </a:br>
            <a:r>
              <a:rPr lang="nl-NL" sz="2300" dirty="0">
                <a:solidFill>
                  <a:srgbClr val="0C2577"/>
                </a:solidFill>
                <a:ea typeface="Verdana" charset="0"/>
                <a:cs typeface="Verdana" charset="0"/>
              </a:rPr>
              <a:t>en Rechterlijke Macht</a:t>
            </a:r>
          </a:p>
          <a:p>
            <a:pPr marL="637200" indent="-457200">
              <a:spcAft>
                <a:spcPts val="400"/>
              </a:spcAft>
              <a:buClr>
                <a:schemeClr val="accent1"/>
              </a:buClr>
              <a:buFont typeface="+mj-lt"/>
              <a:buAutoNum type="arabicPeriod"/>
            </a:pPr>
            <a:r>
              <a:rPr lang="nl-NL" sz="2300" dirty="0">
                <a:solidFill>
                  <a:srgbClr val="0C2577"/>
                </a:solidFill>
                <a:ea typeface="Verdana" charset="0"/>
                <a:cs typeface="Verdana" charset="0"/>
              </a:rPr>
              <a:t>Drie complicaties</a:t>
            </a:r>
          </a:p>
          <a:p>
            <a:pPr marL="637200" indent="-457200">
              <a:spcAft>
                <a:spcPts val="400"/>
              </a:spcAft>
              <a:buClr>
                <a:schemeClr val="accent1"/>
              </a:buClr>
              <a:buFont typeface="+mj-lt"/>
              <a:buAutoNum type="arabicPeriod"/>
            </a:pPr>
            <a:r>
              <a:rPr lang="nl-NL" sz="2300" dirty="0">
                <a:solidFill>
                  <a:srgbClr val="0C2577"/>
                </a:solidFill>
                <a:ea typeface="Verdana" charset="0"/>
                <a:cs typeface="Verdana" charset="0"/>
              </a:rPr>
              <a:t>Conclusies</a:t>
            </a:r>
          </a:p>
          <a:p>
            <a:pPr marL="637200" indent="-457200">
              <a:spcAft>
                <a:spcPts val="400"/>
              </a:spcAft>
              <a:buClr>
                <a:schemeClr val="accent1"/>
              </a:buClr>
              <a:buFont typeface="+mj-lt"/>
              <a:buAutoNum type="arabicPeriod"/>
            </a:pPr>
            <a:endParaRPr lang="nl-NL" sz="2300" dirty="0">
              <a:solidFill>
                <a:srgbClr val="0C2577"/>
              </a:solidFill>
              <a:ea typeface="Verdana" charset="0"/>
              <a:cs typeface="Verdana" charset="0"/>
            </a:endParaRPr>
          </a:p>
        </p:txBody>
      </p:sp>
      <p:sp>
        <p:nvSpPr>
          <p:cNvPr id="18" name="Rechthoek 17">
            <a:extLst>
              <a:ext uri="{FF2B5EF4-FFF2-40B4-BE49-F238E27FC236}">
                <a16:creationId xmlns:a16="http://schemas.microsoft.com/office/drawing/2014/main" id="{19A7133B-26BE-44E5-ADAA-A63FE291D341}"/>
              </a:ext>
            </a:extLst>
          </p:cNvPr>
          <p:cNvSpPr/>
          <p:nvPr/>
        </p:nvSpPr>
        <p:spPr>
          <a:xfrm>
            <a:off x="6082500" y="6547676"/>
            <a:ext cx="56880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BF8D355E-BEFA-4D20-B4E9-E298F17ABDCB}"/>
              </a:ext>
            </a:extLst>
          </p:cNvPr>
          <p:cNvSpPr txBox="1"/>
          <p:nvPr/>
        </p:nvSpPr>
        <p:spPr>
          <a:xfrm>
            <a:off x="5866478" y="2190101"/>
            <a:ext cx="232695" cy="584774"/>
          </a:xfrm>
          <a:prstGeom prst="rect">
            <a:avLst/>
          </a:prstGeom>
          <a:solidFill>
            <a:schemeClr val="bg1"/>
          </a:solidFill>
        </p:spPr>
        <p:txBody>
          <a:bodyPr wrap="square" rtlCol="0">
            <a:spAutoFit/>
          </a:bodyPr>
          <a:lstStyle/>
          <a:p>
            <a:pPr marL="180000" defTabSz="180000">
              <a:tabLst>
                <a:tab pos="180000" algn="l"/>
              </a:tabLst>
            </a:pPr>
            <a:endParaRPr lang="nl-NL" sz="2800" dirty="0">
              <a:solidFill>
                <a:schemeClr val="accent1"/>
              </a:solidFill>
            </a:endParaRPr>
          </a:p>
        </p:txBody>
      </p:sp>
    </p:spTree>
    <p:extLst>
      <p:ext uri="{BB962C8B-B14F-4D97-AF65-F5344CB8AC3E}">
        <p14:creationId xmlns:p14="http://schemas.microsoft.com/office/powerpoint/2010/main" val="24683709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ppt_x</p:attrName>
                                        </p:attrNameLst>
                                      </p:cBhvr>
                                      <p:tavLst>
                                        <p:tav tm="0">
                                          <p:val>
                                            <p:strVal val="#ppt_x-#ppt_w*1.125000"/>
                                          </p:val>
                                        </p:tav>
                                        <p:tav tm="100000">
                                          <p:val>
                                            <p:strVal val="#ppt_x"/>
                                          </p:val>
                                        </p:tav>
                                      </p:tavLst>
                                    </p:anim>
                                    <p:animEffect transition="in" filter="wipe(right)">
                                      <p:cBhvr>
                                        <p:cTn id="13" dur="500"/>
                                        <p:tgtEl>
                                          <p:spTgt spid="10"/>
                                        </p:tgtEl>
                                      </p:cBhvr>
                                    </p:animEffect>
                                  </p:childTnLst>
                                </p:cTn>
                              </p:par>
                            </p:childTnLst>
                          </p:cTn>
                        </p:par>
                        <p:par>
                          <p:cTn id="14" fill="hold">
                            <p:stCondLst>
                              <p:cond delay="2000"/>
                            </p:stCondLst>
                            <p:childTnLst>
                              <p:par>
                                <p:cTn id="15" presetID="12" presetClass="entr" presetSubtype="8" fill="hold" grpId="0" nodeType="after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childTnLst>
                          </p:cTn>
                        </p:par>
                        <p:par>
                          <p:cTn id="19" fill="hold">
                            <p:stCondLst>
                              <p:cond delay="3500"/>
                            </p:stCondLst>
                            <p:childTnLst>
                              <p:par>
                                <p:cTn id="20" presetID="12" presetClass="entr" presetSubtype="8"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ppt_x</p:attrName>
                                        </p:attrNameLst>
                                      </p:cBhvr>
                                      <p:tavLst>
                                        <p:tav tm="0">
                                          <p:val>
                                            <p:strVal val="#ppt_x-#ppt_w*1.125000"/>
                                          </p:val>
                                        </p:tav>
                                        <p:tav tm="100000">
                                          <p:val>
                                            <p:strVal val="#ppt_x"/>
                                          </p:val>
                                        </p:tav>
                                      </p:tavLst>
                                    </p:anim>
                                    <p:animEffect transition="in" filter="wipe(right)">
                                      <p:cBhvr>
                                        <p:cTn id="23" dur="500"/>
                                        <p:tgtEl>
                                          <p:spTgt spid="15"/>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250"/>
                                        <p:tgtEl>
                                          <p:spTgt spid="19"/>
                                        </p:tgtEl>
                                      </p:cBhvr>
                                    </p:animEffect>
                                  </p:childTnLst>
                                </p:cTn>
                              </p:par>
                            </p:childTnLst>
                          </p:cTn>
                        </p:par>
                        <p:par>
                          <p:cTn id="28" fill="hold">
                            <p:stCondLst>
                              <p:cond delay="525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750"/>
                                        <p:tgtEl>
                                          <p:spTgt spid="12"/>
                                        </p:tgtEl>
                                      </p:cBhvr>
                                    </p:animEffect>
                                  </p:childTnLst>
                                </p:cTn>
                              </p:par>
                            </p:childTnLst>
                          </p:cTn>
                        </p:par>
                        <p:par>
                          <p:cTn id="32" fill="hold">
                            <p:stCondLst>
                              <p:cond delay="60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750"/>
                                        <p:tgtEl>
                                          <p:spTgt spid="18"/>
                                        </p:tgtEl>
                                      </p:cBhvr>
                                    </p:animEffect>
                                  </p:childTnLst>
                                </p:cTn>
                              </p:par>
                            </p:childTnLst>
                          </p:cTn>
                        </p:par>
                        <p:par>
                          <p:cTn id="36" fill="hold">
                            <p:stCondLst>
                              <p:cond delay="675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P spid="12" grpId="0" animBg="1"/>
      <p:bldP spid="14" grpId="0"/>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Afbeelding met zitten&#10;&#10;Automatisch gegenereerde beschrijving">
            <a:extLst>
              <a:ext uri="{FF2B5EF4-FFF2-40B4-BE49-F238E27FC236}">
                <a16:creationId xmlns:a16="http://schemas.microsoft.com/office/drawing/2014/main" id="{EE9B7D79-6422-455E-9A7B-A0777C5F7F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5" cy="7067908"/>
            <a:chOff x="0" y="0"/>
            <a:chExt cx="6099175" cy="7067908"/>
          </a:xfrm>
        </p:grpSpPr>
        <p:sp>
          <p:nvSpPr>
            <p:cNvPr id="29" name="Rechthoek 28"/>
            <p:cNvSpPr/>
            <p:nvPr/>
          </p:nvSpPr>
          <p:spPr>
            <a:xfrm>
              <a:off x="0" y="0"/>
              <a:ext cx="6098400" cy="6858000"/>
            </a:xfrm>
            <a:prstGeom prst="rect">
              <a:avLst/>
            </a:prstGeom>
            <a:solidFill>
              <a:srgbClr val="B27F2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0"/>
              <a:ext cx="5688016" cy="7067908"/>
              <a:chOff x="411159" y="0"/>
              <a:chExt cx="5688016" cy="7067908"/>
            </a:xfrm>
          </p:grpSpPr>
          <p:sp>
            <p:nvSpPr>
              <p:cNvPr id="30" name="Rechthoek 29"/>
              <p:cNvSpPr/>
              <p:nvPr/>
            </p:nvSpPr>
            <p:spPr>
              <a:xfrm>
                <a:off x="411160" y="0"/>
                <a:ext cx="5688013" cy="6597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sp>
            <p:nvSpPr>
              <p:cNvPr id="31" name="Tekstvak 30"/>
              <p:cNvSpPr txBox="1"/>
              <p:nvPr/>
            </p:nvSpPr>
            <p:spPr>
              <a:xfrm>
                <a:off x="411159" y="327601"/>
                <a:ext cx="5688013" cy="6740307"/>
              </a:xfrm>
              <a:prstGeom prst="rect">
                <a:avLst/>
              </a:prstGeom>
              <a:noFill/>
            </p:spPr>
            <p:txBody>
              <a:bodyPr wrap="square" rtlCol="0">
                <a:spAutoFit/>
              </a:bodyPr>
              <a:lstStyle/>
              <a:p>
                <a:pPr marL="360000" indent="-180000"/>
                <a:r>
                  <a:rPr lang="en-GB" sz="4000" b="1" dirty="0" err="1">
                    <a:solidFill>
                      <a:srgbClr val="0C2577"/>
                    </a:solidFill>
                  </a:rPr>
                  <a:t>Conclusie</a:t>
                </a:r>
                <a:r>
                  <a:rPr lang="en-GB" sz="4000" b="1" dirty="0">
                    <a:solidFill>
                      <a:srgbClr val="0C2577"/>
                    </a:solidFill>
                  </a:rPr>
                  <a:t> </a:t>
                </a:r>
                <a:r>
                  <a:rPr lang="en-GB" sz="4000" b="1" dirty="0" err="1">
                    <a:solidFill>
                      <a:srgbClr val="0C2577"/>
                    </a:solidFill>
                  </a:rPr>
                  <a:t>Kernwaarden</a:t>
                </a:r>
                <a:endParaRPr lang="en-GB" sz="4000" b="1" dirty="0">
                  <a:solidFill>
                    <a:srgbClr val="0C2577"/>
                  </a:solidFill>
                </a:endParaRPr>
              </a:p>
              <a:p>
                <a:pPr marL="180000">
                  <a:spcAft>
                    <a:spcPts val="400"/>
                  </a:spcAft>
                  <a:buClr>
                    <a:srgbClr val="B27F2A"/>
                  </a:buClr>
                </a:pPr>
                <a:endParaRPr lang="en-GB" dirty="0">
                  <a:solidFill>
                    <a:srgbClr val="0C2577"/>
                  </a:solidFill>
                  <a:ea typeface="Verdana" charset="0"/>
                  <a:cs typeface="Verdana" charset="0"/>
                </a:endParaRPr>
              </a:p>
              <a:p>
                <a:pPr marL="180000">
                  <a:spcAft>
                    <a:spcPts val="400"/>
                  </a:spcAft>
                  <a:buClr>
                    <a:srgbClr val="B27F2A"/>
                  </a:buClr>
                </a:pPr>
                <a:r>
                  <a:rPr lang="nl-NL" sz="2300" b="1" dirty="0">
                    <a:solidFill>
                      <a:srgbClr val="0C2577"/>
                    </a:solidFill>
                    <a:ea typeface="Verdana" charset="0"/>
                    <a:cs typeface="Verdana" charset="0"/>
                  </a:rPr>
                  <a:t>Bij nieuw onderzoek dient rekening gehouden te worden met</a:t>
                </a:r>
              </a:p>
              <a:p>
                <a:pPr marL="180000">
                  <a:spcAft>
                    <a:spcPts val="400"/>
                  </a:spcAft>
                  <a:buClr>
                    <a:srgbClr val="B27F2A"/>
                  </a:buClr>
                </a:pPr>
                <a:endParaRPr lang="nl-NL" sz="2300" b="1" dirty="0">
                  <a:solidFill>
                    <a:srgbClr val="0C2577"/>
                  </a:solidFill>
                  <a:ea typeface="Verdana" charset="0"/>
                  <a:cs typeface="Verdana" charset="0"/>
                </a:endParaRPr>
              </a:p>
              <a:p>
                <a:pPr marL="980100" lvl="1" indent="-342900">
                  <a:spcAft>
                    <a:spcPts val="400"/>
                  </a:spcAft>
                  <a:buClr>
                    <a:srgbClr val="B27F2A"/>
                  </a:buClr>
                  <a:buFont typeface="Arial" panose="020B0604020202020204" pitchFamily="34" charset="0"/>
                  <a:buChar char="•"/>
                </a:pPr>
                <a:r>
                  <a:rPr lang="nl-NL" sz="2300" dirty="0" err="1">
                    <a:solidFill>
                      <a:schemeClr val="accent1"/>
                    </a:solidFill>
                    <a:ea typeface="Verdana" charset="0"/>
                    <a:cs typeface="Verdana" charset="0"/>
                  </a:rPr>
                  <a:t>Prediction</a:t>
                </a:r>
                <a:r>
                  <a:rPr lang="nl-NL" sz="2300" dirty="0">
                    <a:solidFill>
                      <a:schemeClr val="accent1"/>
                    </a:solidFill>
                    <a:ea typeface="Verdana" charset="0"/>
                    <a:cs typeface="Verdana" charset="0"/>
                  </a:rPr>
                  <a:t> Technology</a:t>
                </a:r>
              </a:p>
              <a:p>
                <a:pPr marL="1437300" lvl="2" indent="-342900">
                  <a:spcAft>
                    <a:spcPts val="400"/>
                  </a:spcAft>
                  <a:buClr>
                    <a:srgbClr val="B27F2A"/>
                  </a:buClr>
                  <a:buFont typeface="Arial" panose="020B0604020202020204" pitchFamily="34" charset="0"/>
                  <a:buChar char="•"/>
                </a:pPr>
                <a:r>
                  <a:rPr lang="nl-NL" sz="2300" dirty="0">
                    <a:solidFill>
                      <a:schemeClr val="accent1"/>
                    </a:solidFill>
                    <a:ea typeface="Verdana" charset="0"/>
                    <a:cs typeface="Verdana" charset="0"/>
                  </a:rPr>
                  <a:t>Oude feiten (</a:t>
                </a:r>
                <a:r>
                  <a:rPr lang="nl-NL" sz="2300" dirty="0" err="1">
                    <a:solidFill>
                      <a:schemeClr val="accent1"/>
                    </a:solidFill>
                    <a:ea typeface="Verdana" charset="0"/>
                    <a:cs typeface="Verdana" charset="0"/>
                  </a:rPr>
                  <a:t>Legacy</a:t>
                </a:r>
                <a:r>
                  <a:rPr lang="nl-NL" sz="2300" dirty="0">
                    <a:solidFill>
                      <a:schemeClr val="accent1"/>
                    </a:solidFill>
                    <a:ea typeface="Verdana" charset="0"/>
                    <a:cs typeface="Verdana" charset="0"/>
                  </a:rPr>
                  <a:t>)</a:t>
                </a:r>
              </a:p>
              <a:p>
                <a:pPr marL="1437300" lvl="2" indent="-342900">
                  <a:spcAft>
                    <a:spcPts val="400"/>
                  </a:spcAft>
                  <a:buClr>
                    <a:srgbClr val="B27F2A"/>
                  </a:buClr>
                  <a:buFont typeface="Arial" panose="020B0604020202020204" pitchFamily="34" charset="0"/>
                  <a:buChar char="•"/>
                </a:pPr>
                <a:r>
                  <a:rPr lang="nl-NL" sz="2300" dirty="0">
                    <a:solidFill>
                      <a:schemeClr val="accent1"/>
                    </a:solidFill>
                    <a:ea typeface="Verdana" charset="0"/>
                    <a:cs typeface="Verdana" charset="0"/>
                  </a:rPr>
                  <a:t>Subjectiviteit (Cultuur)</a:t>
                </a:r>
              </a:p>
              <a:p>
                <a:pPr marL="1437300" lvl="2" indent="-342900">
                  <a:spcAft>
                    <a:spcPts val="400"/>
                  </a:spcAft>
                  <a:buClr>
                    <a:srgbClr val="B27F2A"/>
                  </a:buClr>
                  <a:buFont typeface="Arial" panose="020B0604020202020204" pitchFamily="34" charset="0"/>
                  <a:buChar char="•"/>
                </a:pPr>
                <a:endParaRPr lang="nl-NL" sz="2300" dirty="0">
                  <a:solidFill>
                    <a:schemeClr val="accent1"/>
                  </a:solidFill>
                  <a:ea typeface="Verdana" charset="0"/>
                  <a:cs typeface="Verdana" charset="0"/>
                </a:endParaRPr>
              </a:p>
              <a:p>
                <a:pPr marL="980100" lvl="1" indent="-342900">
                  <a:spcAft>
                    <a:spcPts val="400"/>
                  </a:spcAft>
                  <a:buClr>
                    <a:srgbClr val="B27F2A"/>
                  </a:buClr>
                  <a:buFont typeface="Arial" panose="020B0604020202020204" pitchFamily="34" charset="0"/>
                  <a:buChar char="•"/>
                </a:pPr>
                <a:r>
                  <a:rPr lang="en-GB" sz="2300" dirty="0">
                    <a:solidFill>
                      <a:schemeClr val="accent1"/>
                    </a:solidFill>
                  </a:rPr>
                  <a:t>E-discovery</a:t>
                </a:r>
              </a:p>
              <a:p>
                <a:pPr marL="1437300" lvl="2" indent="-342900">
                  <a:spcAft>
                    <a:spcPts val="400"/>
                  </a:spcAft>
                  <a:buClr>
                    <a:srgbClr val="B27F2A"/>
                  </a:buClr>
                  <a:buFont typeface="Arial" panose="020B0604020202020204" pitchFamily="34" charset="0"/>
                  <a:buChar char="•"/>
                </a:pPr>
                <a:r>
                  <a:rPr lang="en-GB" sz="2300" dirty="0" err="1">
                    <a:solidFill>
                      <a:schemeClr val="accent1"/>
                    </a:solidFill>
                  </a:rPr>
                  <a:t>Confidentieel</a:t>
                </a:r>
                <a:r>
                  <a:rPr lang="en-GB" sz="2300" dirty="0">
                    <a:solidFill>
                      <a:schemeClr val="accent1"/>
                    </a:solidFill>
                  </a:rPr>
                  <a:t> (</a:t>
                </a:r>
                <a:r>
                  <a:rPr lang="en-GB" sz="2300" dirty="0" err="1">
                    <a:solidFill>
                      <a:schemeClr val="accent1"/>
                    </a:solidFill>
                  </a:rPr>
                  <a:t>gewone</a:t>
                </a:r>
                <a:r>
                  <a:rPr lang="en-GB" sz="2300" dirty="0">
                    <a:solidFill>
                      <a:schemeClr val="accent1"/>
                    </a:solidFill>
                  </a:rPr>
                  <a:t> privacy)</a:t>
                </a:r>
              </a:p>
              <a:p>
                <a:pPr marL="1437300" lvl="2" indent="-342900">
                  <a:spcAft>
                    <a:spcPts val="400"/>
                  </a:spcAft>
                  <a:buClr>
                    <a:srgbClr val="B27F2A"/>
                  </a:buClr>
                  <a:buFont typeface="Arial" panose="020B0604020202020204" pitchFamily="34" charset="0"/>
                  <a:buChar char="•"/>
                </a:pPr>
                <a:r>
                  <a:rPr lang="en-GB" sz="2300" dirty="0">
                    <a:solidFill>
                      <a:schemeClr val="accent1"/>
                    </a:solidFill>
                  </a:rPr>
                  <a:t>Privileged (</a:t>
                </a:r>
                <a:r>
                  <a:rPr lang="en-GB" sz="2300" dirty="0" err="1">
                    <a:solidFill>
                      <a:schemeClr val="accent1"/>
                    </a:solidFill>
                  </a:rPr>
                  <a:t>persoonlijk</a:t>
                </a:r>
                <a:r>
                  <a:rPr lang="en-GB" sz="2300" dirty="0">
                    <a:solidFill>
                      <a:schemeClr val="accent1"/>
                    </a:solidFill>
                  </a:rPr>
                  <a:t>)</a:t>
                </a:r>
              </a:p>
              <a:p>
                <a:pPr marL="637200" lvl="1">
                  <a:spcAft>
                    <a:spcPts val="400"/>
                  </a:spcAft>
                  <a:buClr>
                    <a:srgbClr val="B27F2A"/>
                  </a:buClr>
                </a:pPr>
                <a:endParaRPr lang="nl-NL" sz="2300" dirty="0">
                  <a:solidFill>
                    <a:schemeClr val="accent1"/>
                  </a:solidFill>
                  <a:ea typeface="Verdana" charset="0"/>
                  <a:cs typeface="Verdana" charset="0"/>
                </a:endParaRPr>
              </a:p>
              <a:p>
                <a:pPr marL="980100" lvl="1" indent="-342900">
                  <a:spcAft>
                    <a:spcPts val="400"/>
                  </a:spcAft>
                  <a:buClr>
                    <a:srgbClr val="B27F2A"/>
                  </a:buClr>
                  <a:buFont typeface="Arial" panose="020B0604020202020204" pitchFamily="34" charset="0"/>
                  <a:buChar char="•"/>
                </a:pPr>
                <a:endParaRPr lang="nl-NL" sz="2300" dirty="0">
                  <a:solidFill>
                    <a:srgbClr val="0C2577"/>
                  </a:solidFill>
                  <a:ea typeface="Verdana" charset="0"/>
                  <a:cs typeface="Verdana" charset="0"/>
                </a:endParaRPr>
              </a:p>
              <a:p>
                <a:pPr marL="980100" lvl="1" indent="-342900">
                  <a:spcAft>
                    <a:spcPts val="400"/>
                  </a:spcAft>
                  <a:buClr>
                    <a:srgbClr val="B27F2A"/>
                  </a:buClr>
                  <a:buFont typeface="Arial" panose="020B0604020202020204" pitchFamily="34" charset="0"/>
                  <a:buChar char="•"/>
                </a:pPr>
                <a:endParaRPr lang="en-GB" b="1" dirty="0">
                  <a:solidFill>
                    <a:srgbClr val="0C2577"/>
                  </a:solidFill>
                </a:endParaRPr>
              </a:p>
            </p:txBody>
          </p:sp>
          <p:sp>
            <p:nvSpPr>
              <p:cNvPr id="32" name="Rechthoek 31"/>
              <p:cNvSpPr/>
              <p:nvPr/>
            </p:nvSpPr>
            <p:spPr>
              <a:xfrm>
                <a:off x="411161" y="6457675"/>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sp>
        <p:nvSpPr>
          <p:cNvPr id="10" name="object 2">
            <a:extLst>
              <a:ext uri="{FF2B5EF4-FFF2-40B4-BE49-F238E27FC236}">
                <a16:creationId xmlns:a16="http://schemas.microsoft.com/office/drawing/2014/main" id="{292D0E78-1401-4FC8-A098-4A367BDFEF3C}"/>
              </a:ext>
            </a:extLst>
          </p:cNvPr>
          <p:cNvSpPr/>
          <p:nvPr/>
        </p:nvSpPr>
        <p:spPr>
          <a:xfrm>
            <a:off x="6097846" y="1051614"/>
            <a:ext cx="6098400" cy="4418814"/>
          </a:xfrm>
          <a:prstGeom prst="rect">
            <a:avLst/>
          </a:prstGeom>
          <a:blipFill>
            <a:blip r:embed="rId4" cstate="print"/>
            <a:stretch>
              <a:fillRect r="-868" b="-10534"/>
            </a:stretch>
          </a:blipFill>
          <a:ln w="12700">
            <a:solidFill>
              <a:srgbClr val="004080"/>
            </a:solidFill>
          </a:ln>
        </p:spPr>
        <p:txBody>
          <a:bodyPr wrap="square" lIns="0" tIns="0" rIns="0" bIns="0" rtlCol="0"/>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463" dirty="0"/>
          </a:p>
        </p:txBody>
      </p:sp>
      <p:sp>
        <p:nvSpPr>
          <p:cNvPr id="12" name="Driehoek 14">
            <a:extLst>
              <a:ext uri="{FF2B5EF4-FFF2-40B4-BE49-F238E27FC236}">
                <a16:creationId xmlns:a16="http://schemas.microsoft.com/office/drawing/2014/main" id="{232B983E-80A1-439D-9DCB-0DDC7D936008}"/>
              </a:ext>
            </a:extLst>
          </p:cNvPr>
          <p:cNvSpPr/>
          <p:nvPr/>
        </p:nvSpPr>
        <p:spPr>
          <a:xfrm rot="13771884">
            <a:off x="8697861" y="-1143772"/>
            <a:ext cx="3217759" cy="4719481"/>
          </a:xfrm>
          <a:prstGeom prst="triangle">
            <a:avLst>
              <a:gd name="adj" fmla="val 18829"/>
            </a:avLst>
          </a:prstGeom>
          <a:solidFill>
            <a:schemeClr val="accent1">
              <a:alpha val="29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nl-NL">
              <a:solidFill>
                <a:schemeClr val="tx2"/>
              </a:solidFill>
            </a:endParaRPr>
          </a:p>
        </p:txBody>
      </p:sp>
      <p:sp>
        <p:nvSpPr>
          <p:cNvPr id="13" name="Driehoek 14">
            <a:extLst>
              <a:ext uri="{FF2B5EF4-FFF2-40B4-BE49-F238E27FC236}">
                <a16:creationId xmlns:a16="http://schemas.microsoft.com/office/drawing/2014/main" id="{73B9750F-DB7E-47BB-A486-CBF066458DE6}"/>
              </a:ext>
            </a:extLst>
          </p:cNvPr>
          <p:cNvSpPr/>
          <p:nvPr/>
        </p:nvSpPr>
        <p:spPr>
          <a:xfrm rot="5400000">
            <a:off x="6373095" y="1279439"/>
            <a:ext cx="2401056" cy="2955761"/>
          </a:xfrm>
          <a:prstGeom prst="triangle">
            <a:avLst>
              <a:gd name="adj" fmla="val 78587"/>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97063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J:\departments\BB\BB-SC&amp;M\Beeldmateriaal\Archief\Foto's van Gebouwen - staan niet in beeldbank\Academiegebouw\FT1320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75" y="0"/>
            <a:ext cx="12207226" cy="689672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21666" y="5445224"/>
            <a:ext cx="12198351" cy="1474571"/>
          </a:xfrm>
          <a:prstGeom prst="rect">
            <a:avLst/>
          </a:prstGeom>
          <a:solidFill>
            <a:schemeClr val="accent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10" name="Afbeelding 9">
            <a:extLst>
              <a:ext uri="{FF2B5EF4-FFF2-40B4-BE49-F238E27FC236}">
                <a16:creationId xmlns:a16="http://schemas.microsoft.com/office/drawing/2014/main" id="{2F3131D4-B608-BC4B-85ED-59BC349DB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8" name="Tekstvak 7">
            <a:extLst>
              <a:ext uri="{FF2B5EF4-FFF2-40B4-BE49-F238E27FC236}">
                <a16:creationId xmlns:a16="http://schemas.microsoft.com/office/drawing/2014/main" id="{9E40AD45-DD80-4D45-BFC2-0193479713ED}"/>
              </a:ext>
            </a:extLst>
          </p:cNvPr>
          <p:cNvSpPr txBox="1"/>
          <p:nvPr/>
        </p:nvSpPr>
        <p:spPr>
          <a:xfrm>
            <a:off x="2580365" y="5445224"/>
            <a:ext cx="9000999" cy="707886"/>
          </a:xfrm>
          <a:prstGeom prst="rect">
            <a:avLst/>
          </a:prstGeom>
          <a:solidFill>
            <a:schemeClr val="accent1"/>
          </a:solidFill>
        </p:spPr>
        <p:txBody>
          <a:bodyPr wrap="square" rtlCol="0">
            <a:spAutoFit/>
          </a:bodyPr>
          <a:lstStyle/>
          <a:p>
            <a:pPr marL="180000" marR="0" lvl="0" indent="0" algn="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srgbClr val="FFFFFF"/>
              </a:solidFill>
              <a:effectLst/>
              <a:uLnTx/>
              <a:uFillTx/>
              <a:latin typeface="Georgia"/>
              <a:ea typeface="+mn-ea"/>
              <a:cs typeface="+mn-cs"/>
            </a:endParaRPr>
          </a:p>
        </p:txBody>
      </p:sp>
      <p:sp>
        <p:nvSpPr>
          <p:cNvPr id="2" name="Rechthoek 1">
            <a:extLst>
              <a:ext uri="{FF2B5EF4-FFF2-40B4-BE49-F238E27FC236}">
                <a16:creationId xmlns:a16="http://schemas.microsoft.com/office/drawing/2014/main" id="{C6B7BA2A-DD22-48DF-9BD3-817F31CC8B4E}"/>
              </a:ext>
            </a:extLst>
          </p:cNvPr>
          <p:cNvSpPr/>
          <p:nvPr/>
        </p:nvSpPr>
        <p:spPr>
          <a:xfrm>
            <a:off x="2751255" y="1556792"/>
            <a:ext cx="8659220" cy="5273238"/>
          </a:xfrm>
          <a:prstGeom prst="rect">
            <a:avLst/>
          </a:prstGeom>
        </p:spPr>
        <p:txBody>
          <a:bodyPr wrap="square">
            <a:spAutoFit/>
          </a:bodyPr>
          <a:lstStyle/>
          <a:p>
            <a:pPr marL="637200" indent="-457200">
              <a:spcAft>
                <a:spcPts val="400"/>
              </a:spcAft>
              <a:buClr>
                <a:srgbClr val="0C2577"/>
              </a:buClr>
              <a:buFont typeface="+mj-lt"/>
              <a:buAutoNum type="arabicPeriod"/>
            </a:pPr>
            <a:r>
              <a:rPr kumimoji="0" lang="nl-NL" sz="4000" b="1" i="0" u="none" strike="noStrike" kern="1200" cap="none" spc="0" normalizeH="0" baseline="0" noProof="0" dirty="0">
                <a:ln>
                  <a:noFill/>
                </a:ln>
                <a:solidFill>
                  <a:srgbClr val="FFFFFF"/>
                </a:solidFill>
                <a:effectLst/>
                <a:uLnTx/>
                <a:uFillTx/>
                <a:latin typeface="Georgia"/>
                <a:ea typeface="+mn-ea"/>
                <a:cs typeface="+mn-cs"/>
              </a:rPr>
              <a:t> Naam en Faam  van Intuïtie</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AI landschap in het recht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Kunnen computers</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rechtspreken ?</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Kernwaarden Advocatuur </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en Rechterlijke Macht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Drie complicaties</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Conclusies</a:t>
            </a:r>
          </a:p>
        </p:txBody>
      </p:sp>
    </p:spTree>
    <p:extLst>
      <p:ext uri="{BB962C8B-B14F-4D97-AF65-F5344CB8AC3E}">
        <p14:creationId xmlns:p14="http://schemas.microsoft.com/office/powerpoint/2010/main" val="1366115862"/>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7834" b="7834"/>
          <a:stretch>
            <a:fillRect/>
          </a:stretch>
        </p:blipFill>
        <p:spPr/>
      </p:pic>
      <p:grpSp>
        <p:nvGrpSpPr>
          <p:cNvPr id="2" name="Groeperen 1"/>
          <p:cNvGrpSpPr/>
          <p:nvPr/>
        </p:nvGrpSpPr>
        <p:grpSpPr>
          <a:xfrm>
            <a:off x="20228" y="0"/>
            <a:ext cx="12196660" cy="6858000"/>
            <a:chOff x="1690" y="-3512"/>
            <a:chExt cx="12196660" cy="6858000"/>
          </a:xfrm>
        </p:grpSpPr>
        <p:sp>
          <p:nvSpPr>
            <p:cNvPr id="54" name="Rechthoek 53"/>
            <p:cNvSpPr/>
            <p:nvPr/>
          </p:nvSpPr>
          <p:spPr>
            <a:xfrm>
              <a:off x="1690" y="-3512"/>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Georgia"/>
                <a:ea typeface="+mn-ea"/>
                <a:cs typeface="+mn-cs"/>
              </a:endParaRPr>
            </a:p>
          </p:txBody>
        </p:sp>
        <p:sp>
          <p:nvSpPr>
            <p:cNvPr id="55" name="Titel 1"/>
            <p:cNvSpPr txBox="1">
              <a:spLocks/>
            </p:cNvSpPr>
            <p:nvPr/>
          </p:nvSpPr>
          <p:spPr>
            <a:xfrm>
              <a:off x="404662" y="404664"/>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marR="0" lvl="0" indent="0" algn="l" defTabSz="914400" rtl="0" eaLnBrk="1" fontAlgn="t" latinLnBrk="0" hangingPunct="1">
                <a:lnSpc>
                  <a:spcPct val="100000"/>
                </a:lnSpc>
                <a:spcBef>
                  <a:spcPct val="0"/>
                </a:spcBef>
                <a:spcAft>
                  <a:spcPts val="0"/>
                </a:spcAft>
                <a:buClrTx/>
                <a:buSzTx/>
                <a:buFontTx/>
                <a:buNone/>
                <a:tabLst/>
                <a:defRPr/>
              </a:pPr>
              <a:r>
                <a:rPr kumimoji="0" lang="en-GB" sz="4000" b="1" i="0" u="none" strike="noStrike" kern="1200" cap="none" spc="0" normalizeH="0" baseline="0" dirty="0">
                  <a:ln>
                    <a:noFill/>
                  </a:ln>
                  <a:solidFill>
                    <a:srgbClr val="FFFFFF"/>
                  </a:solidFill>
                  <a:effectLst/>
                  <a:uLnTx/>
                  <a:uFillTx/>
                  <a:latin typeface="Georgia"/>
                  <a:ea typeface="+mj-ea"/>
                  <a:cs typeface="+mj-cs"/>
                </a:rPr>
                <a:t>Oude </a:t>
              </a:r>
              <a:r>
                <a:rPr kumimoji="0" lang="en-GB" sz="4000" b="1" i="0" u="none" strike="noStrike" kern="1200" cap="none" spc="0" normalizeH="0" baseline="0" dirty="0" err="1">
                  <a:ln>
                    <a:noFill/>
                  </a:ln>
                  <a:solidFill>
                    <a:srgbClr val="FFFFFF"/>
                  </a:solidFill>
                  <a:effectLst/>
                  <a:uLnTx/>
                  <a:uFillTx/>
                  <a:latin typeface="Georgia"/>
                  <a:ea typeface="+mj-ea"/>
                  <a:cs typeface="+mj-cs"/>
                </a:rPr>
                <a:t>feiten</a:t>
              </a:r>
              <a:r>
                <a:rPr kumimoji="0" lang="en-GB" sz="4000" b="1" i="0" u="none" strike="noStrike" kern="1200" cap="none" spc="0" normalizeH="0" baseline="0" dirty="0">
                  <a:ln>
                    <a:noFill/>
                  </a:ln>
                  <a:solidFill>
                    <a:srgbClr val="FFFFFF"/>
                  </a:solidFill>
                  <a:effectLst/>
                  <a:uLnTx/>
                  <a:uFillTx/>
                  <a:latin typeface="Georgia"/>
                  <a:ea typeface="+mj-ea"/>
                  <a:cs typeface="+mj-cs"/>
                </a:rPr>
                <a:t> </a:t>
              </a:r>
              <a:r>
                <a:rPr kumimoji="0" lang="en-GB" sz="4000" b="1" i="0" u="none" strike="noStrike" kern="1200" cap="none" spc="0" normalizeH="0" baseline="0" dirty="0" err="1">
                  <a:ln>
                    <a:noFill/>
                  </a:ln>
                  <a:solidFill>
                    <a:srgbClr val="FFFFFF"/>
                  </a:solidFill>
                  <a:effectLst/>
                  <a:uLnTx/>
                  <a:uFillTx/>
                  <a:latin typeface="Georgia"/>
                  <a:ea typeface="+mj-ea"/>
                  <a:cs typeface="+mj-cs"/>
                </a:rPr>
                <a:t>en</a:t>
              </a:r>
              <a:r>
                <a:rPr kumimoji="0" lang="en-GB" sz="4000" b="1" i="0" u="none" strike="noStrike" kern="1200" cap="none" spc="0" normalizeH="0" baseline="0" dirty="0">
                  <a:ln>
                    <a:noFill/>
                  </a:ln>
                  <a:solidFill>
                    <a:srgbClr val="FFFFFF"/>
                  </a:solidFill>
                  <a:effectLst/>
                  <a:uLnTx/>
                  <a:uFillTx/>
                  <a:latin typeface="Georgia"/>
                  <a:ea typeface="+mj-ea"/>
                  <a:cs typeface="+mj-cs"/>
                </a:rPr>
                <a:t> </a:t>
              </a:r>
              <a:r>
                <a:rPr kumimoji="0" lang="en-GB" sz="4000" b="1" i="0" u="none" strike="noStrike" kern="1200" cap="none" spc="0" normalizeH="0" baseline="0" dirty="0" err="1">
                  <a:ln>
                    <a:noFill/>
                  </a:ln>
                  <a:solidFill>
                    <a:srgbClr val="FFFFFF"/>
                  </a:solidFill>
                  <a:effectLst/>
                  <a:uLnTx/>
                  <a:uFillTx/>
                  <a:latin typeface="Georgia"/>
                  <a:ea typeface="+mj-ea"/>
                  <a:cs typeface="+mj-cs"/>
                </a:rPr>
                <a:t>vooroordelen</a:t>
              </a:r>
              <a:endParaRPr kumimoji="0" lang="en-GB" sz="4000" b="1" i="0" u="none" strike="noStrike" kern="1200" cap="none" spc="0" normalizeH="0" baseline="0" dirty="0">
                <a:ln>
                  <a:noFill/>
                </a:ln>
                <a:solidFill>
                  <a:srgbClr val="FFFFFF"/>
                </a:solidFill>
                <a:effectLst/>
                <a:uLnTx/>
                <a:uFillTx/>
                <a:latin typeface="Georgia"/>
                <a:ea typeface="+mj-ea"/>
                <a:cs typeface="+mj-cs"/>
              </a:endParaRPr>
            </a:p>
          </p:txBody>
        </p:sp>
      </p:grpSp>
      <p:sp>
        <p:nvSpPr>
          <p:cNvPr id="37" name="Tekstvak 36"/>
          <p:cNvSpPr txBox="1"/>
          <p:nvPr/>
        </p:nvSpPr>
        <p:spPr>
          <a:xfrm>
            <a:off x="425934" y="1352108"/>
            <a:ext cx="11348332" cy="707886"/>
          </a:xfrm>
          <a:prstGeom prst="rect">
            <a:avLst/>
          </a:prstGeom>
          <a:solidFill>
            <a:schemeClr val="bg1"/>
          </a:solidFill>
        </p:spPr>
        <p:txBody>
          <a:bodyPr wrap="square" rtlCol="0">
            <a:spAutoFit/>
          </a:bodyPr>
          <a:lstStyle/>
          <a:p>
            <a:pPr lvl="0" algn="ctr">
              <a:defRPr/>
            </a:pPr>
            <a:r>
              <a:rPr lang="en-GB" sz="4000" b="1" dirty="0" err="1">
                <a:solidFill>
                  <a:srgbClr val="0C2577"/>
                </a:solidFill>
              </a:rPr>
              <a:t>Drie</a:t>
            </a:r>
            <a:r>
              <a:rPr lang="en-GB" sz="4000" b="1" dirty="0">
                <a:solidFill>
                  <a:srgbClr val="0C2577"/>
                </a:solidFill>
              </a:rPr>
              <a:t> </a:t>
            </a:r>
            <a:r>
              <a:rPr lang="en-GB" sz="4000" b="1" dirty="0" err="1">
                <a:solidFill>
                  <a:srgbClr val="0C2577"/>
                </a:solidFill>
              </a:rPr>
              <a:t>complicaties</a:t>
            </a:r>
            <a:endParaRPr lang="en-GB" sz="4000" b="1" dirty="0">
              <a:solidFill>
                <a:srgbClr val="0C2577"/>
              </a:solidFill>
            </a:endParaRPr>
          </a:p>
        </p:txBody>
      </p:sp>
      <p:sp>
        <p:nvSpPr>
          <p:cNvPr id="57" name="Tekstvak 56">
            <a:extLst>
              <a:ext uri="{FF2B5EF4-FFF2-40B4-BE49-F238E27FC236}">
                <a16:creationId xmlns:a16="http://schemas.microsoft.com/office/drawing/2014/main" id="{783CDFC5-519A-EE4F-BA20-27BB9EBFE06B}"/>
              </a:ext>
            </a:extLst>
          </p:cNvPr>
          <p:cNvSpPr txBox="1"/>
          <p:nvPr/>
        </p:nvSpPr>
        <p:spPr>
          <a:xfrm>
            <a:off x="425934" y="2389998"/>
            <a:ext cx="5169185" cy="830997"/>
          </a:xfrm>
          <a:prstGeom prst="rect">
            <a:avLst/>
          </a:prstGeom>
          <a:solidFill>
            <a:schemeClr val="bg1"/>
          </a:solidFill>
        </p:spPr>
        <p:txBody>
          <a:bodyPr wrap="square" rtlCol="0">
            <a:spAutoFit/>
          </a:bodyPr>
          <a:lstStyle/>
          <a:p>
            <a:pPr lvl="0" algn="ctr">
              <a:defRPr/>
            </a:pPr>
            <a:r>
              <a:rPr lang="nl-NL" sz="2400" dirty="0">
                <a:solidFill>
                  <a:srgbClr val="0C2577"/>
                </a:solidFill>
              </a:rPr>
              <a:t>Het gebruik van mannelijke woorden: </a:t>
            </a:r>
            <a:endParaRPr kumimoji="0" lang="en-GB" sz="2400" i="0" u="none" strike="noStrike" kern="1200" cap="none" spc="0" normalizeH="0" baseline="0" dirty="0">
              <a:ln>
                <a:noFill/>
              </a:ln>
              <a:solidFill>
                <a:srgbClr val="0C2577"/>
              </a:solidFill>
              <a:effectLst/>
              <a:uLnTx/>
              <a:uFillTx/>
              <a:latin typeface="Georgia"/>
            </a:endParaRPr>
          </a:p>
        </p:txBody>
      </p:sp>
      <p:sp>
        <p:nvSpPr>
          <p:cNvPr id="58" name="Tekstvak 57">
            <a:extLst>
              <a:ext uri="{FF2B5EF4-FFF2-40B4-BE49-F238E27FC236}">
                <a16:creationId xmlns:a16="http://schemas.microsoft.com/office/drawing/2014/main" id="{38EF0FA2-41AC-2F42-9300-9262DE21EBF8}"/>
              </a:ext>
            </a:extLst>
          </p:cNvPr>
          <p:cNvSpPr txBox="1"/>
          <p:nvPr/>
        </p:nvSpPr>
        <p:spPr>
          <a:xfrm>
            <a:off x="6621243" y="2387210"/>
            <a:ext cx="5172443" cy="830997"/>
          </a:xfrm>
          <a:prstGeom prst="rect">
            <a:avLst/>
          </a:prstGeom>
          <a:solidFill>
            <a:schemeClr val="bg1"/>
          </a:solidFill>
        </p:spPr>
        <p:txBody>
          <a:bodyPr wrap="square" rtlCol="0">
            <a:spAutoFit/>
          </a:bodyPr>
          <a:lstStyle/>
          <a:p>
            <a:pPr lvl="0" algn="ctr">
              <a:defRPr/>
            </a:pPr>
            <a:r>
              <a:rPr lang="en-GB" sz="2400" dirty="0" err="1">
                <a:solidFill>
                  <a:srgbClr val="0C2577"/>
                </a:solidFill>
              </a:rPr>
              <a:t>directeur</a:t>
            </a:r>
            <a:r>
              <a:rPr lang="en-GB" sz="2400" dirty="0">
                <a:solidFill>
                  <a:srgbClr val="0C2577"/>
                </a:solidFill>
              </a:rPr>
              <a:t>, </a:t>
            </a:r>
            <a:r>
              <a:rPr lang="en-GB" sz="2400" dirty="0" err="1">
                <a:solidFill>
                  <a:srgbClr val="0C2577"/>
                </a:solidFill>
              </a:rPr>
              <a:t>secretaris</a:t>
            </a:r>
            <a:r>
              <a:rPr lang="en-GB" sz="2400" dirty="0">
                <a:solidFill>
                  <a:srgbClr val="0C2577"/>
                </a:solidFill>
              </a:rPr>
              <a:t>, </a:t>
            </a:r>
          </a:p>
          <a:p>
            <a:pPr lvl="0" algn="ctr">
              <a:defRPr/>
            </a:pPr>
            <a:r>
              <a:rPr lang="en-GB" sz="2400" dirty="0">
                <a:solidFill>
                  <a:srgbClr val="0C2577"/>
                </a:solidFill>
              </a:rPr>
              <a:t>minister</a:t>
            </a:r>
          </a:p>
        </p:txBody>
      </p:sp>
      <p:sp>
        <p:nvSpPr>
          <p:cNvPr id="59" name="Tekstvak 58">
            <a:extLst>
              <a:ext uri="{FF2B5EF4-FFF2-40B4-BE49-F238E27FC236}">
                <a16:creationId xmlns:a16="http://schemas.microsoft.com/office/drawing/2014/main" id="{FA540019-0D11-8244-8BB0-752303C15594}"/>
              </a:ext>
            </a:extLst>
          </p:cNvPr>
          <p:cNvSpPr txBox="1"/>
          <p:nvPr/>
        </p:nvSpPr>
        <p:spPr>
          <a:xfrm>
            <a:off x="425934" y="3427888"/>
            <a:ext cx="5169185" cy="830997"/>
          </a:xfrm>
          <a:prstGeom prst="rect">
            <a:avLst/>
          </a:prstGeom>
          <a:solidFill>
            <a:schemeClr val="bg1"/>
          </a:solidFill>
        </p:spPr>
        <p:txBody>
          <a:bodyPr wrap="square" rtlCol="0">
            <a:spAutoFit/>
          </a:bodyPr>
          <a:lstStyle/>
          <a:p>
            <a:pPr lvl="0" algn="ctr">
              <a:defRPr/>
            </a:pPr>
            <a:r>
              <a:rPr lang="nl-NL" sz="2400" dirty="0">
                <a:solidFill>
                  <a:srgbClr val="0C2577"/>
                </a:solidFill>
              </a:rPr>
              <a:t>Het aannamebeleid in het verleden: 	</a:t>
            </a:r>
            <a:endParaRPr kumimoji="0" lang="en-GB" sz="2400" i="0" u="none" strike="noStrike" kern="1200" cap="none" spc="0" normalizeH="0" baseline="0" dirty="0">
              <a:ln>
                <a:noFill/>
              </a:ln>
              <a:solidFill>
                <a:srgbClr val="0C2577"/>
              </a:solidFill>
              <a:effectLst/>
              <a:uLnTx/>
              <a:uFillTx/>
              <a:latin typeface="Georgia"/>
            </a:endParaRPr>
          </a:p>
        </p:txBody>
      </p:sp>
      <p:sp>
        <p:nvSpPr>
          <p:cNvPr id="60" name="Tekstvak 59">
            <a:extLst>
              <a:ext uri="{FF2B5EF4-FFF2-40B4-BE49-F238E27FC236}">
                <a16:creationId xmlns:a16="http://schemas.microsoft.com/office/drawing/2014/main" id="{E8A1F1AD-C4AC-4148-96E1-A57D8C57EAD8}"/>
              </a:ext>
            </a:extLst>
          </p:cNvPr>
          <p:cNvSpPr txBox="1"/>
          <p:nvPr/>
        </p:nvSpPr>
        <p:spPr>
          <a:xfrm>
            <a:off x="6603232" y="3429000"/>
            <a:ext cx="5171034" cy="830997"/>
          </a:xfrm>
          <a:prstGeom prst="rect">
            <a:avLst/>
          </a:prstGeom>
          <a:solidFill>
            <a:schemeClr val="bg1"/>
          </a:solidFill>
        </p:spPr>
        <p:txBody>
          <a:bodyPr wrap="square" rtlCol="0">
            <a:spAutoFit/>
          </a:bodyPr>
          <a:lstStyle/>
          <a:p>
            <a:pPr lvl="0" algn="ctr">
              <a:defRPr/>
            </a:pPr>
            <a:r>
              <a:rPr lang="en-GB" sz="2400" dirty="0" err="1">
                <a:solidFill>
                  <a:srgbClr val="0C2577"/>
                </a:solidFill>
              </a:rPr>
              <a:t>meer</a:t>
            </a:r>
            <a:r>
              <a:rPr lang="en-GB" sz="2400" dirty="0">
                <a:solidFill>
                  <a:srgbClr val="0C2577"/>
                </a:solidFill>
              </a:rPr>
              <a:t> </a:t>
            </a:r>
            <a:r>
              <a:rPr lang="en-GB" sz="2400" dirty="0" err="1">
                <a:solidFill>
                  <a:srgbClr val="0C2577"/>
                </a:solidFill>
              </a:rPr>
              <a:t>mannen</a:t>
            </a:r>
            <a:r>
              <a:rPr lang="en-GB" sz="2400" dirty="0">
                <a:solidFill>
                  <a:srgbClr val="0C2577"/>
                </a:solidFill>
              </a:rPr>
              <a:t> </a:t>
            </a:r>
          </a:p>
          <a:p>
            <a:pPr lvl="0" algn="ctr">
              <a:defRPr/>
            </a:pPr>
            <a:r>
              <a:rPr lang="en-GB" sz="2400" dirty="0" err="1">
                <a:solidFill>
                  <a:srgbClr val="0C2577"/>
                </a:solidFill>
              </a:rPr>
              <a:t>dan</a:t>
            </a:r>
            <a:r>
              <a:rPr lang="en-GB" sz="2400" dirty="0">
                <a:solidFill>
                  <a:srgbClr val="0C2577"/>
                </a:solidFill>
              </a:rPr>
              <a:t> </a:t>
            </a:r>
            <a:r>
              <a:rPr lang="en-GB" sz="2400" dirty="0" err="1">
                <a:solidFill>
                  <a:srgbClr val="0C2577"/>
                </a:solidFill>
              </a:rPr>
              <a:t>vrouwen</a:t>
            </a:r>
            <a:endParaRPr lang="en-GB" sz="2400" dirty="0">
              <a:solidFill>
                <a:srgbClr val="0C2577"/>
              </a:solidFill>
            </a:endParaRPr>
          </a:p>
        </p:txBody>
      </p:sp>
      <p:sp>
        <p:nvSpPr>
          <p:cNvPr id="61" name="Tekstvak 60">
            <a:extLst>
              <a:ext uri="{FF2B5EF4-FFF2-40B4-BE49-F238E27FC236}">
                <a16:creationId xmlns:a16="http://schemas.microsoft.com/office/drawing/2014/main" id="{BFA266A6-42A8-9847-84C6-4C80BF6EC17A}"/>
              </a:ext>
            </a:extLst>
          </p:cNvPr>
          <p:cNvSpPr txBox="1"/>
          <p:nvPr/>
        </p:nvSpPr>
        <p:spPr>
          <a:xfrm>
            <a:off x="425934" y="4465778"/>
            <a:ext cx="5167773" cy="830997"/>
          </a:xfrm>
          <a:prstGeom prst="rect">
            <a:avLst/>
          </a:prstGeom>
          <a:solidFill>
            <a:schemeClr val="bg1"/>
          </a:solidFill>
        </p:spPr>
        <p:txBody>
          <a:bodyPr wrap="square" rtlCol="0">
            <a:spAutoFit/>
          </a:bodyPr>
          <a:lstStyle/>
          <a:p>
            <a:pPr lvl="0" algn="ctr">
              <a:defRPr/>
            </a:pPr>
            <a:r>
              <a:rPr lang="nl-NL" sz="2400" dirty="0">
                <a:solidFill>
                  <a:srgbClr val="0C2577"/>
                </a:solidFill>
              </a:rPr>
              <a:t>Het gebruik van mannelijke familienamen: </a:t>
            </a:r>
            <a:endParaRPr kumimoji="0" lang="en-GB" sz="2400" i="0" u="none" strike="noStrike" kern="1200" cap="none" spc="0" normalizeH="0" baseline="0" dirty="0">
              <a:ln>
                <a:noFill/>
              </a:ln>
              <a:solidFill>
                <a:srgbClr val="0C2577"/>
              </a:solidFill>
              <a:effectLst/>
              <a:uLnTx/>
              <a:uFillTx/>
              <a:latin typeface="Georgia"/>
            </a:endParaRPr>
          </a:p>
        </p:txBody>
      </p:sp>
      <p:sp>
        <p:nvSpPr>
          <p:cNvPr id="62" name="Tekstvak 61">
            <a:extLst>
              <a:ext uri="{FF2B5EF4-FFF2-40B4-BE49-F238E27FC236}">
                <a16:creationId xmlns:a16="http://schemas.microsoft.com/office/drawing/2014/main" id="{8D7BA7CF-2DFA-AE43-A10C-BE5B0D54E769}"/>
              </a:ext>
            </a:extLst>
          </p:cNvPr>
          <p:cNvSpPr txBox="1"/>
          <p:nvPr/>
        </p:nvSpPr>
        <p:spPr>
          <a:xfrm>
            <a:off x="6622653" y="4464746"/>
            <a:ext cx="5171034" cy="830997"/>
          </a:xfrm>
          <a:prstGeom prst="rect">
            <a:avLst/>
          </a:prstGeom>
          <a:solidFill>
            <a:schemeClr val="bg1"/>
          </a:solidFill>
        </p:spPr>
        <p:txBody>
          <a:bodyPr wrap="square" rtlCol="0">
            <a:spAutoFit/>
          </a:bodyPr>
          <a:lstStyle/>
          <a:p>
            <a:pPr lvl="0" algn="ctr">
              <a:defRPr/>
            </a:pPr>
            <a:r>
              <a:rPr lang="en-GB" sz="2400" dirty="0" err="1">
                <a:solidFill>
                  <a:srgbClr val="0C2577"/>
                </a:solidFill>
              </a:rPr>
              <a:t>Veerman</a:t>
            </a:r>
            <a:r>
              <a:rPr lang="en-GB" sz="2400" dirty="0">
                <a:solidFill>
                  <a:srgbClr val="0C2577"/>
                </a:solidFill>
              </a:rPr>
              <a:t>, Visser, </a:t>
            </a:r>
          </a:p>
          <a:p>
            <a:pPr lvl="0" algn="ctr">
              <a:defRPr/>
            </a:pPr>
            <a:r>
              <a:rPr lang="en-GB" sz="2400" dirty="0" err="1">
                <a:solidFill>
                  <a:srgbClr val="0C2577"/>
                </a:solidFill>
              </a:rPr>
              <a:t>Advocaat</a:t>
            </a:r>
            <a:r>
              <a:rPr lang="en-GB" sz="2400" dirty="0">
                <a:solidFill>
                  <a:srgbClr val="0C2577"/>
                </a:solidFill>
              </a:rPr>
              <a:t>, Bakker</a:t>
            </a:r>
          </a:p>
        </p:txBody>
      </p:sp>
      <p:pic>
        <p:nvPicPr>
          <p:cNvPr id="64" name="Afbeelding 63">
            <a:extLst>
              <a:ext uri="{FF2B5EF4-FFF2-40B4-BE49-F238E27FC236}">
                <a16:creationId xmlns:a16="http://schemas.microsoft.com/office/drawing/2014/main" id="{7B4FB113-BC27-3041-B832-18169EF131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Tree>
    <p:extLst>
      <p:ext uri="{BB962C8B-B14F-4D97-AF65-F5344CB8AC3E}">
        <p14:creationId xmlns:p14="http://schemas.microsoft.com/office/powerpoint/2010/main" val="26165687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0-#ppt_w/2"/>
                                          </p:val>
                                        </p:tav>
                                        <p:tav tm="100000">
                                          <p:val>
                                            <p:strVal val="#ppt_x"/>
                                          </p:val>
                                        </p:tav>
                                      </p:tavLst>
                                    </p:anim>
                                    <p:anim calcmode="lin" valueType="num">
                                      <p:cBhvr additive="base">
                                        <p:cTn id="18" dur="500" fill="hold"/>
                                        <p:tgtEl>
                                          <p:spTgt spid="5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8"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500" fill="hold"/>
                                        <p:tgtEl>
                                          <p:spTgt spid="59"/>
                                        </p:tgtEl>
                                        <p:attrNameLst>
                                          <p:attrName>ppt_x</p:attrName>
                                        </p:attrNameLst>
                                      </p:cBhvr>
                                      <p:tavLst>
                                        <p:tav tm="0">
                                          <p:val>
                                            <p:strVal val="0-#ppt_w/2"/>
                                          </p:val>
                                        </p:tav>
                                        <p:tav tm="100000">
                                          <p:val>
                                            <p:strVal val="#ppt_x"/>
                                          </p:val>
                                        </p:tav>
                                      </p:tavLst>
                                    </p:anim>
                                    <p:anim calcmode="lin" valueType="num">
                                      <p:cBhvr additive="base">
                                        <p:cTn id="23" dur="500" fill="hold"/>
                                        <p:tgtEl>
                                          <p:spTgt spid="59"/>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0-#ppt_w/2"/>
                                          </p:val>
                                        </p:tav>
                                        <p:tav tm="100000">
                                          <p:val>
                                            <p:strVal val="#ppt_x"/>
                                          </p:val>
                                        </p:tav>
                                      </p:tavLst>
                                    </p:anim>
                                    <p:anim calcmode="lin" valueType="num">
                                      <p:cBhvr additive="base">
                                        <p:cTn id="28" dur="500" fill="hold"/>
                                        <p:tgtEl>
                                          <p:spTgt spid="61"/>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2"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500" fill="hold"/>
                                        <p:tgtEl>
                                          <p:spTgt spid="58"/>
                                        </p:tgtEl>
                                        <p:attrNameLst>
                                          <p:attrName>ppt_x</p:attrName>
                                        </p:attrNameLst>
                                      </p:cBhvr>
                                      <p:tavLst>
                                        <p:tav tm="0">
                                          <p:val>
                                            <p:strVal val="1+#ppt_w/2"/>
                                          </p:val>
                                        </p:tav>
                                        <p:tav tm="100000">
                                          <p:val>
                                            <p:strVal val="#ppt_x"/>
                                          </p:val>
                                        </p:tav>
                                      </p:tavLst>
                                    </p:anim>
                                    <p:anim calcmode="lin" valueType="num">
                                      <p:cBhvr additive="base">
                                        <p:cTn id="33" dur="500" fill="hold"/>
                                        <p:tgtEl>
                                          <p:spTgt spid="58"/>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2" presetClass="entr" presetSubtype="2"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fill="hold"/>
                                        <p:tgtEl>
                                          <p:spTgt spid="60"/>
                                        </p:tgtEl>
                                        <p:attrNameLst>
                                          <p:attrName>ppt_x</p:attrName>
                                        </p:attrNameLst>
                                      </p:cBhvr>
                                      <p:tavLst>
                                        <p:tav tm="0">
                                          <p:val>
                                            <p:strVal val="1+#ppt_w/2"/>
                                          </p:val>
                                        </p:tav>
                                        <p:tav tm="100000">
                                          <p:val>
                                            <p:strVal val="#ppt_x"/>
                                          </p:val>
                                        </p:tav>
                                      </p:tavLst>
                                    </p:anim>
                                    <p:anim calcmode="lin" valueType="num">
                                      <p:cBhvr additive="base">
                                        <p:cTn id="38" dur="500" fill="hold"/>
                                        <p:tgtEl>
                                          <p:spTgt spid="60"/>
                                        </p:tgtEl>
                                        <p:attrNameLst>
                                          <p:attrName>ppt_y</p:attrName>
                                        </p:attrNameLst>
                                      </p:cBhvr>
                                      <p:tavLst>
                                        <p:tav tm="0">
                                          <p:val>
                                            <p:strVal val="#ppt_y"/>
                                          </p:val>
                                        </p:tav>
                                        <p:tav tm="100000">
                                          <p:val>
                                            <p:strVal val="#ppt_y"/>
                                          </p:val>
                                        </p:tav>
                                      </p:tavLst>
                                    </p:anim>
                                  </p:childTnLst>
                                </p:cTn>
                              </p:par>
                            </p:childTnLst>
                          </p:cTn>
                        </p:par>
                        <p:par>
                          <p:cTn id="39" fill="hold">
                            <p:stCondLst>
                              <p:cond delay="4500"/>
                            </p:stCondLst>
                            <p:childTnLst>
                              <p:par>
                                <p:cTn id="40" presetID="2" presetClass="entr" presetSubtype="2" fill="hold" grpId="0" nodeType="after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additive="base">
                                        <p:cTn id="42" dur="500" fill="hold"/>
                                        <p:tgtEl>
                                          <p:spTgt spid="62"/>
                                        </p:tgtEl>
                                        <p:attrNameLst>
                                          <p:attrName>ppt_x</p:attrName>
                                        </p:attrNameLst>
                                      </p:cBhvr>
                                      <p:tavLst>
                                        <p:tav tm="0">
                                          <p:val>
                                            <p:strVal val="1+#ppt_w/2"/>
                                          </p:val>
                                        </p:tav>
                                        <p:tav tm="100000">
                                          <p:val>
                                            <p:strVal val="#ppt_x"/>
                                          </p:val>
                                        </p:tav>
                                      </p:tavLst>
                                    </p:anim>
                                    <p:anim calcmode="lin" valueType="num">
                                      <p:cBhvr additive="base">
                                        <p:cTn id="43"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7" grpId="0" animBg="1"/>
      <p:bldP spid="58" grpId="0" animBg="1"/>
      <p:bldP spid="59" grpId="0" animBg="1"/>
      <p:bldP spid="60" grpId="0" animBg="1"/>
      <p:bldP spid="61" grpId="0" animBg="1"/>
      <p:bldP spid="6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
            <a:ext cx="12198350" cy="8132233"/>
          </a:xfrm>
          <a:prstGeom prst="rect">
            <a:avLst/>
          </a:prstGeom>
        </p:spPr>
      </p:pic>
      <p:sp>
        <p:nvSpPr>
          <p:cNvPr id="7" name="Rechthoek 6"/>
          <p:cNvSpPr/>
          <p:nvPr/>
        </p:nvSpPr>
        <p:spPr>
          <a:xfrm>
            <a:off x="6099175"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2"/>
                </a:solidFill>
              </a:rPr>
              <a:t>	</a:t>
            </a:r>
            <a:endParaRPr lang="en-GB" dirty="0">
              <a:solidFill>
                <a:srgbClr val="FFFFFF"/>
              </a:solidFill>
            </a:endParaRPr>
          </a:p>
        </p:txBody>
      </p:sp>
      <p:pic>
        <p:nvPicPr>
          <p:cNvPr id="9" name="Afbeelding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10" name="Tekstvak 9"/>
          <p:cNvSpPr txBox="1"/>
          <p:nvPr/>
        </p:nvSpPr>
        <p:spPr>
          <a:xfrm>
            <a:off x="6099174" y="1218045"/>
            <a:ext cx="5688012" cy="861774"/>
          </a:xfrm>
          <a:prstGeom prst="rect">
            <a:avLst/>
          </a:prstGeom>
          <a:solidFill>
            <a:schemeClr val="bg1"/>
          </a:solidFill>
        </p:spPr>
        <p:txBody>
          <a:bodyPr wrap="square" rtlCol="0">
            <a:spAutoFit/>
          </a:bodyPr>
          <a:lstStyle/>
          <a:p>
            <a:pPr marL="450850" indent="-271463"/>
            <a:r>
              <a:rPr lang="en-GB" sz="2800" b="1" dirty="0">
                <a:solidFill>
                  <a:schemeClr val="accent1"/>
                </a:solidFill>
              </a:rPr>
              <a:t>1</a:t>
            </a:r>
            <a:r>
              <a:rPr lang="en-GB" sz="2800" b="1" dirty="0">
                <a:solidFill>
                  <a:srgbClr val="0C2577"/>
                </a:solidFill>
              </a:rPr>
              <a:t> </a:t>
            </a:r>
            <a:r>
              <a:rPr lang="nl-NL" sz="2800" b="1" dirty="0" err="1">
                <a:solidFill>
                  <a:srgbClr val="0C2577"/>
                </a:solidFill>
              </a:rPr>
              <a:t>Debiasing</a:t>
            </a:r>
            <a:endParaRPr lang="nl-NL" sz="2800" b="1" dirty="0">
              <a:solidFill>
                <a:srgbClr val="0C2577"/>
              </a:solidFill>
            </a:endParaRPr>
          </a:p>
          <a:p>
            <a:pPr marL="450850" indent="-271463"/>
            <a:r>
              <a:rPr lang="nl-NL" sz="2200" dirty="0" err="1">
                <a:solidFill>
                  <a:srgbClr val="0C2577"/>
                </a:solidFill>
              </a:rPr>
              <a:t>Debiasing</a:t>
            </a:r>
            <a:r>
              <a:rPr lang="nl-NL" sz="2200" dirty="0">
                <a:solidFill>
                  <a:srgbClr val="0C2577"/>
                </a:solidFill>
              </a:rPr>
              <a:t> van de algoritmen</a:t>
            </a:r>
          </a:p>
        </p:txBody>
      </p:sp>
      <p:sp>
        <p:nvSpPr>
          <p:cNvPr id="11" name="Tekstvak 10"/>
          <p:cNvSpPr txBox="1"/>
          <p:nvPr/>
        </p:nvSpPr>
        <p:spPr>
          <a:xfrm>
            <a:off x="6099174" y="2716662"/>
            <a:ext cx="5688013" cy="1261884"/>
          </a:xfrm>
          <a:prstGeom prst="rect">
            <a:avLst/>
          </a:prstGeom>
          <a:solidFill>
            <a:schemeClr val="bg1"/>
          </a:solidFill>
        </p:spPr>
        <p:txBody>
          <a:bodyPr wrap="square" rtlCol="0">
            <a:spAutoFit/>
          </a:bodyPr>
          <a:lstStyle/>
          <a:p>
            <a:pPr marL="180000" defTabSz="180000">
              <a:tabLst>
                <a:tab pos="180000" algn="l"/>
              </a:tabLst>
            </a:pPr>
            <a:r>
              <a:rPr lang="en-GB" sz="3200" b="1" dirty="0">
                <a:solidFill>
                  <a:schemeClr val="accent1"/>
                </a:solidFill>
              </a:rPr>
              <a:t>2</a:t>
            </a:r>
            <a:r>
              <a:rPr lang="en-GB" sz="3200" b="1" dirty="0">
                <a:solidFill>
                  <a:srgbClr val="0C2577"/>
                </a:solidFill>
              </a:rPr>
              <a:t> </a:t>
            </a:r>
            <a:r>
              <a:rPr lang="nl-NL" sz="3200" b="1" dirty="0">
                <a:solidFill>
                  <a:srgbClr val="0C2577"/>
                </a:solidFill>
              </a:rPr>
              <a:t>Fair</a:t>
            </a:r>
          </a:p>
          <a:p>
            <a:pPr marL="180000" defTabSz="180000">
              <a:tabLst>
                <a:tab pos="180000" algn="l"/>
              </a:tabLst>
            </a:pPr>
            <a:r>
              <a:rPr lang="nl-NL" sz="2200" dirty="0">
                <a:solidFill>
                  <a:srgbClr val="0C2577"/>
                </a:solidFill>
              </a:rPr>
              <a:t>Wiskundig formuleren van “Fair” </a:t>
            </a:r>
            <a:r>
              <a:rPr lang="nl-NL" sz="2200" dirty="0" err="1">
                <a:solidFill>
                  <a:srgbClr val="0C2577"/>
                </a:solidFill>
              </a:rPr>
              <a:t>Decision</a:t>
            </a:r>
            <a:r>
              <a:rPr lang="nl-NL" sz="2200" dirty="0">
                <a:solidFill>
                  <a:srgbClr val="0C2577"/>
                </a:solidFill>
              </a:rPr>
              <a:t> Making </a:t>
            </a:r>
            <a:r>
              <a:rPr lang="nl-NL" sz="2200" dirty="0" err="1">
                <a:solidFill>
                  <a:srgbClr val="0C2577"/>
                </a:solidFill>
              </a:rPr>
              <a:t>Metrics</a:t>
            </a:r>
            <a:endParaRPr lang="nl-NL" sz="2200" dirty="0">
              <a:solidFill>
                <a:srgbClr val="0C2577"/>
              </a:solidFill>
            </a:endParaRPr>
          </a:p>
        </p:txBody>
      </p:sp>
      <p:sp>
        <p:nvSpPr>
          <p:cNvPr id="15" name="Tekstvak 14"/>
          <p:cNvSpPr txBox="1"/>
          <p:nvPr/>
        </p:nvSpPr>
        <p:spPr>
          <a:xfrm>
            <a:off x="6099174" y="4615388"/>
            <a:ext cx="5688012" cy="1261884"/>
          </a:xfrm>
          <a:prstGeom prst="rect">
            <a:avLst/>
          </a:prstGeom>
          <a:solidFill>
            <a:schemeClr val="bg1"/>
          </a:solidFill>
        </p:spPr>
        <p:txBody>
          <a:bodyPr wrap="square" rtlCol="0">
            <a:spAutoFit/>
          </a:bodyPr>
          <a:lstStyle/>
          <a:p>
            <a:pPr marL="180000" defTabSz="180000">
              <a:tabLst>
                <a:tab pos="180000" algn="l"/>
              </a:tabLst>
            </a:pPr>
            <a:r>
              <a:rPr lang="en-GB" sz="3200" b="1" dirty="0">
                <a:solidFill>
                  <a:schemeClr val="accent1"/>
                </a:solidFill>
              </a:rPr>
              <a:t>3</a:t>
            </a:r>
            <a:r>
              <a:rPr lang="en-GB" sz="3200" b="1" dirty="0">
                <a:solidFill>
                  <a:srgbClr val="0C2577"/>
                </a:solidFill>
              </a:rPr>
              <a:t> </a:t>
            </a:r>
            <a:r>
              <a:rPr lang="nl-NL" sz="3200" b="1" dirty="0">
                <a:solidFill>
                  <a:srgbClr val="0C2577"/>
                </a:solidFill>
              </a:rPr>
              <a:t>Legal Technologies</a:t>
            </a:r>
          </a:p>
          <a:p>
            <a:pPr marL="180000" defTabSz="180000">
              <a:tabLst>
                <a:tab pos="180000" algn="l"/>
              </a:tabLst>
            </a:pPr>
            <a:r>
              <a:rPr lang="nl-NL" sz="2200" dirty="0">
                <a:solidFill>
                  <a:srgbClr val="0C2577"/>
                </a:solidFill>
              </a:rPr>
              <a:t>Ontwikkeling nieuw veld Legal Technologies</a:t>
            </a:r>
          </a:p>
        </p:txBody>
      </p:sp>
      <p:sp>
        <p:nvSpPr>
          <p:cNvPr id="12" name="Tekstvak 11">
            <a:extLst>
              <a:ext uri="{FF2B5EF4-FFF2-40B4-BE49-F238E27FC236}">
                <a16:creationId xmlns:a16="http://schemas.microsoft.com/office/drawing/2014/main" id="{7F051DFD-423D-4E8F-A14F-F2DBDC8B63A5}"/>
              </a:ext>
            </a:extLst>
          </p:cNvPr>
          <p:cNvSpPr txBox="1"/>
          <p:nvPr/>
        </p:nvSpPr>
        <p:spPr>
          <a:xfrm>
            <a:off x="6459215" y="285857"/>
            <a:ext cx="6962528" cy="646331"/>
          </a:xfrm>
          <a:prstGeom prst="rect">
            <a:avLst/>
          </a:prstGeom>
          <a:noFill/>
          <a:effectLst>
            <a:glow rad="647700">
              <a:schemeClr val="tx1"/>
            </a:glow>
          </a:effectLst>
        </p:spPr>
        <p:txBody>
          <a:bodyPr wrap="square" rtlCol="0">
            <a:spAutoFit/>
          </a:bodyPr>
          <a:lstStyle/>
          <a:p>
            <a:pPr lvl="0" fontAlgn="base">
              <a:spcBef>
                <a:spcPct val="0"/>
              </a:spcBef>
              <a:spcAft>
                <a:spcPct val="0"/>
              </a:spcAft>
            </a:pPr>
            <a:r>
              <a:rPr lang="en-US" sz="3600" b="1" kern="0" dirty="0" err="1">
                <a:solidFill>
                  <a:schemeClr val="bg1"/>
                </a:solidFill>
                <a:latin typeface="+mj-lt"/>
                <a:ea typeface="ＭＳ Ｐゴシック" charset="0"/>
              </a:rPr>
              <a:t>Drie</a:t>
            </a:r>
            <a:r>
              <a:rPr lang="en-US" sz="3600" b="1" kern="0" dirty="0">
                <a:solidFill>
                  <a:schemeClr val="bg1"/>
                </a:solidFill>
                <a:latin typeface="+mj-lt"/>
                <a:ea typeface="ＭＳ Ｐゴシック" charset="0"/>
              </a:rPr>
              <a:t> </a:t>
            </a:r>
            <a:r>
              <a:rPr lang="en-US" sz="3600" b="1" kern="0" dirty="0" err="1">
                <a:solidFill>
                  <a:schemeClr val="bg1"/>
                </a:solidFill>
                <a:latin typeface="+mj-lt"/>
                <a:ea typeface="ＭＳ Ｐゴシック" charset="0"/>
              </a:rPr>
              <a:t>uitdagingen</a:t>
            </a:r>
            <a:r>
              <a:rPr lang="en-US" sz="3600" b="1" kern="0" dirty="0">
                <a:solidFill>
                  <a:schemeClr val="bg1"/>
                </a:solidFill>
                <a:latin typeface="+mj-lt"/>
                <a:ea typeface="ＭＳ Ｐゴシック" charset="0"/>
              </a:rPr>
              <a:t>:</a:t>
            </a:r>
            <a:endParaRPr lang="en-US" sz="4000" b="1" kern="0" dirty="0">
              <a:solidFill>
                <a:schemeClr val="bg1"/>
              </a:solidFill>
              <a:latin typeface="+mj-lt"/>
              <a:ea typeface="ＭＳ Ｐゴシック" charset="0"/>
            </a:endParaRPr>
          </a:p>
        </p:txBody>
      </p:sp>
      <p:grpSp>
        <p:nvGrpSpPr>
          <p:cNvPr id="3" name="Groep 2">
            <a:extLst>
              <a:ext uri="{FF2B5EF4-FFF2-40B4-BE49-F238E27FC236}">
                <a16:creationId xmlns:a16="http://schemas.microsoft.com/office/drawing/2014/main" id="{B65A3FB7-28D4-4E58-A049-457EB40B3E2E}"/>
              </a:ext>
            </a:extLst>
          </p:cNvPr>
          <p:cNvGrpSpPr/>
          <p:nvPr/>
        </p:nvGrpSpPr>
        <p:grpSpPr>
          <a:xfrm>
            <a:off x="411164" y="642806"/>
            <a:ext cx="6962528" cy="4794966"/>
            <a:chOff x="411164" y="642806"/>
            <a:chExt cx="6962528" cy="4794966"/>
          </a:xfrm>
        </p:grpSpPr>
        <p:sp>
          <p:nvSpPr>
            <p:cNvPr id="13" name="Tekstvak 12">
              <a:extLst>
                <a:ext uri="{FF2B5EF4-FFF2-40B4-BE49-F238E27FC236}">
                  <a16:creationId xmlns:a16="http://schemas.microsoft.com/office/drawing/2014/main" id="{74FA67A7-D649-467B-91D0-F18AD6E1AE5E}"/>
                </a:ext>
              </a:extLst>
            </p:cNvPr>
            <p:cNvSpPr txBox="1"/>
            <p:nvPr/>
          </p:nvSpPr>
          <p:spPr>
            <a:xfrm>
              <a:off x="411164" y="4791441"/>
              <a:ext cx="6962528" cy="646331"/>
            </a:xfrm>
            <a:prstGeom prst="rect">
              <a:avLst/>
            </a:prstGeom>
            <a:noFill/>
            <a:effectLst>
              <a:glow rad="647700">
                <a:schemeClr val="tx1"/>
              </a:glow>
            </a:effectLst>
          </p:spPr>
          <p:txBody>
            <a:bodyPr wrap="square" rtlCol="0">
              <a:spAutoFit/>
            </a:bodyPr>
            <a:lstStyle/>
            <a:p>
              <a:pPr lvl="0" fontAlgn="base">
                <a:spcBef>
                  <a:spcPct val="0"/>
                </a:spcBef>
                <a:spcAft>
                  <a:spcPct val="0"/>
                </a:spcAft>
              </a:pPr>
              <a:r>
                <a:rPr lang="en-US" sz="3600" b="1" kern="0" dirty="0">
                  <a:solidFill>
                    <a:schemeClr val="bg1"/>
                  </a:solidFill>
                  <a:latin typeface="+mj-lt"/>
                  <a:ea typeface="ＭＳ Ｐゴシック" charset="0"/>
                </a:rPr>
                <a:t>Ricardo </a:t>
              </a:r>
              <a:r>
                <a:rPr lang="en-US" sz="3600" b="1" kern="0" dirty="0" err="1">
                  <a:solidFill>
                    <a:schemeClr val="bg1"/>
                  </a:solidFill>
                  <a:latin typeface="+mj-lt"/>
                  <a:ea typeface="ＭＳ Ｐゴシック" charset="0"/>
                </a:rPr>
                <a:t>Baeza</a:t>
              </a:r>
              <a:r>
                <a:rPr lang="en-US" sz="3600" b="1" kern="0" dirty="0">
                  <a:solidFill>
                    <a:schemeClr val="bg1"/>
                  </a:solidFill>
                  <a:latin typeface="+mj-lt"/>
                  <a:ea typeface="ＭＳ Ｐゴシック" charset="0"/>
                </a:rPr>
                <a:t>-Yates</a:t>
              </a:r>
            </a:p>
          </p:txBody>
        </p:sp>
        <p:pic>
          <p:nvPicPr>
            <p:cNvPr id="5" name="Afbeelding 4" descr="Afbeelding met buiten, persoon, person, staand&#10;&#10;Automatisch gegenereerde beschrijving">
              <a:extLst>
                <a:ext uri="{FF2B5EF4-FFF2-40B4-BE49-F238E27FC236}">
                  <a16:creationId xmlns:a16="http://schemas.microsoft.com/office/drawing/2014/main" id="{3470DCFA-82AC-4F17-BC40-4E3AF971C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437" y="642806"/>
              <a:ext cx="3745158" cy="4076363"/>
            </a:xfrm>
            <a:prstGeom prst="rect">
              <a:avLst/>
            </a:prstGeom>
          </p:spPr>
        </p:pic>
      </p:grpSp>
    </p:spTree>
    <p:extLst>
      <p:ext uri="{BB962C8B-B14F-4D97-AF65-F5344CB8AC3E}">
        <p14:creationId xmlns:p14="http://schemas.microsoft.com/office/powerpoint/2010/main" val="11924669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left)">
                                      <p:cBhvr>
                                        <p:cTn id="18" dur="500"/>
                                        <p:tgtEl>
                                          <p:spTgt spid="10"/>
                                        </p:tgtEl>
                                      </p:cBhvr>
                                    </p:animEffect>
                                  </p:childTnLst>
                                </p:cTn>
                              </p:par>
                            </p:childTnLst>
                          </p:cTn>
                        </p:par>
                        <p:par>
                          <p:cTn id="19" fill="hold">
                            <p:stCondLst>
                              <p:cond delay="2500"/>
                            </p:stCondLst>
                            <p:childTnLst>
                              <p:par>
                                <p:cTn id="20" presetID="12" presetClass="entr" presetSubtype="2" fill="hold" grpId="0" nodeType="afterEffect">
                                  <p:stCondLst>
                                    <p:cond delay="10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ppt_x</p:attrName>
                                        </p:attrNameLst>
                                      </p:cBhvr>
                                      <p:tavLst>
                                        <p:tav tm="0">
                                          <p:val>
                                            <p:strVal val="#ppt_x+#ppt_w*1.125000"/>
                                          </p:val>
                                        </p:tav>
                                        <p:tav tm="100000">
                                          <p:val>
                                            <p:strVal val="#ppt_x"/>
                                          </p:val>
                                        </p:tav>
                                      </p:tavLst>
                                    </p:anim>
                                    <p:animEffect transition="in" filter="wipe(left)">
                                      <p:cBhvr>
                                        <p:cTn id="23" dur="500"/>
                                        <p:tgtEl>
                                          <p:spTgt spid="11"/>
                                        </p:tgtEl>
                                      </p:cBhvr>
                                    </p:animEffect>
                                  </p:childTnLst>
                                </p:cTn>
                              </p:par>
                            </p:childTnLst>
                          </p:cTn>
                        </p:par>
                        <p:par>
                          <p:cTn id="24" fill="hold">
                            <p:stCondLst>
                              <p:cond delay="4000"/>
                            </p:stCondLst>
                            <p:childTnLst>
                              <p:par>
                                <p:cTn id="25" presetID="12" presetClass="entr" presetSubtype="2" fill="hold" grpId="0" nodeType="afterEffect">
                                  <p:stCondLst>
                                    <p:cond delay="10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ppt_x</p:attrName>
                                        </p:attrNameLst>
                                      </p:cBhvr>
                                      <p:tavLst>
                                        <p:tav tm="0">
                                          <p:val>
                                            <p:strVal val="#ppt_x+#ppt_w*1.125000"/>
                                          </p:val>
                                        </p:tav>
                                        <p:tav tm="100000">
                                          <p:val>
                                            <p:strVal val="#ppt_x"/>
                                          </p:val>
                                        </p:tav>
                                      </p:tavLst>
                                    </p:anim>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p:cNvPicPr>
          <p:nvPr/>
        </p:nvPicPr>
        <p:blipFill rotWithShape="1">
          <a:blip r:embed="rId3">
            <a:extLst>
              <a:ext uri="{28A0092B-C50C-407E-A947-70E740481C1C}">
                <a14:useLocalDpi xmlns:a14="http://schemas.microsoft.com/office/drawing/2010/main"/>
              </a:ext>
            </a:extLst>
          </a:blip>
          <a:srcRect/>
          <a:stretch/>
        </p:blipFill>
        <p:spPr>
          <a:xfrm>
            <a:off x="2104" y="0"/>
            <a:ext cx="12196246" cy="6858000"/>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eperen 40"/>
            <p:cNvGrpSpPr/>
            <p:nvPr/>
          </p:nvGrpSpPr>
          <p:grpSpPr>
            <a:xfrm>
              <a:off x="410543" y="1"/>
              <a:ext cx="5688630" cy="5485621"/>
              <a:chOff x="410543" y="1"/>
              <a:chExt cx="5688630" cy="5485621"/>
            </a:xfrm>
          </p:grpSpPr>
          <p:sp>
            <p:nvSpPr>
              <p:cNvPr id="30" name="Rechthoek 29"/>
              <p:cNvSpPr/>
              <p:nvPr/>
            </p:nvSpPr>
            <p:spPr>
              <a:xfrm>
                <a:off x="411160" y="1"/>
                <a:ext cx="5688013" cy="5373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p:cNvSpPr txBox="1"/>
              <p:nvPr/>
            </p:nvSpPr>
            <p:spPr>
              <a:xfrm>
                <a:off x="411159" y="327601"/>
                <a:ext cx="5688013" cy="4909036"/>
              </a:xfrm>
              <a:prstGeom prst="rect">
                <a:avLst/>
              </a:prstGeom>
              <a:noFill/>
            </p:spPr>
            <p:txBody>
              <a:bodyPr wrap="square" rtlCol="0">
                <a:spAutoFit/>
              </a:bodyPr>
              <a:lstStyle/>
              <a:p>
                <a:pPr marL="180000">
                  <a:spcAft>
                    <a:spcPts val="400"/>
                  </a:spcAft>
                  <a:buClr>
                    <a:schemeClr val="accent1"/>
                  </a:buClr>
                </a:pPr>
                <a:r>
                  <a:rPr lang="en-US" sz="4000" b="1" dirty="0">
                    <a:solidFill>
                      <a:schemeClr val="bg2"/>
                    </a:solidFill>
                    <a:ea typeface="Verdana" charset="0"/>
                    <a:cs typeface="Verdana" charset="0"/>
                  </a:rPr>
                  <a:t>Wat is Bias?</a:t>
                </a:r>
              </a:p>
              <a:p>
                <a:pPr marL="180000">
                  <a:spcAft>
                    <a:spcPts val="400"/>
                  </a:spcAft>
                  <a:buClr>
                    <a:schemeClr val="accent1"/>
                  </a:buClr>
                </a:pPr>
                <a:endParaRPr lang="nl-NL" sz="2300"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en-US" sz="2300" b="1" i="1" dirty="0" err="1">
                    <a:solidFill>
                      <a:schemeClr val="bg2"/>
                    </a:solidFill>
                    <a:ea typeface="Verdana" charset="0"/>
                    <a:cs typeface="Verdana" charset="0"/>
                  </a:rPr>
                  <a:t>Statistisch</a:t>
                </a:r>
                <a:r>
                  <a:rPr lang="en-US" sz="2300" b="1" i="1" dirty="0">
                    <a:solidFill>
                      <a:schemeClr val="bg2"/>
                    </a:solidFill>
                    <a:ea typeface="Verdana" charset="0"/>
                    <a:cs typeface="Verdana" charset="0"/>
                  </a:rPr>
                  <a:t>: </a:t>
                </a:r>
                <a:r>
                  <a:rPr lang="en-US" sz="2300" i="1" dirty="0">
                    <a:solidFill>
                      <a:schemeClr val="bg2"/>
                    </a:solidFill>
                    <a:ea typeface="Verdana" charset="0"/>
                    <a:cs typeface="Verdana" charset="0"/>
                  </a:rPr>
                  <a:t>significant </a:t>
                </a:r>
                <a:r>
                  <a:rPr lang="en-US" sz="2300" i="1" dirty="0" err="1">
                    <a:solidFill>
                      <a:schemeClr val="bg2"/>
                    </a:solidFill>
                    <a:ea typeface="Verdana" charset="0"/>
                    <a:cs typeface="Verdana" charset="0"/>
                  </a:rPr>
                  <a:t>systematische</a:t>
                </a:r>
                <a:r>
                  <a:rPr lang="en-US" sz="2300" i="1" dirty="0">
                    <a:solidFill>
                      <a:schemeClr val="bg2"/>
                    </a:solidFill>
                    <a:ea typeface="Verdana" charset="0"/>
                    <a:cs typeface="Verdana" charset="0"/>
                  </a:rPr>
                  <a:t> </a:t>
                </a:r>
                <a:r>
                  <a:rPr lang="en-US" sz="2300" i="1" dirty="0" err="1">
                    <a:solidFill>
                      <a:schemeClr val="bg2"/>
                    </a:solidFill>
                    <a:ea typeface="Verdana" charset="0"/>
                    <a:cs typeface="Verdana" charset="0"/>
                  </a:rPr>
                  <a:t>deviatie</a:t>
                </a:r>
                <a:r>
                  <a:rPr lang="en-US" sz="2300" i="1" dirty="0">
                    <a:solidFill>
                      <a:schemeClr val="bg2"/>
                    </a:solidFill>
                    <a:ea typeface="Verdana" charset="0"/>
                    <a:cs typeface="Verdana" charset="0"/>
                  </a:rPr>
                  <a:t> van </a:t>
                </a:r>
                <a:r>
                  <a:rPr lang="en-US" sz="2300" i="1" dirty="0" err="1">
                    <a:solidFill>
                      <a:schemeClr val="bg2"/>
                    </a:solidFill>
                    <a:ea typeface="Verdana" charset="0"/>
                    <a:cs typeface="Verdana" charset="0"/>
                  </a:rPr>
                  <a:t>een</a:t>
                </a:r>
                <a:r>
                  <a:rPr lang="en-US" sz="2300" i="1" dirty="0">
                    <a:solidFill>
                      <a:schemeClr val="bg2"/>
                    </a:solidFill>
                    <a:ea typeface="Verdana" charset="0"/>
                    <a:cs typeface="Verdana" charset="0"/>
                  </a:rPr>
                  <a:t> </a:t>
                </a:r>
                <a:r>
                  <a:rPr lang="en-US" sz="2300" i="1" dirty="0" err="1">
                    <a:solidFill>
                      <a:schemeClr val="bg2"/>
                    </a:solidFill>
                    <a:ea typeface="Verdana" charset="0"/>
                    <a:cs typeface="Verdana" charset="0"/>
                  </a:rPr>
                  <a:t>eerder</a:t>
                </a:r>
                <a:r>
                  <a:rPr lang="en-US" sz="2300" i="1" dirty="0">
                    <a:solidFill>
                      <a:schemeClr val="bg2"/>
                    </a:solidFill>
                    <a:ea typeface="Verdana" charset="0"/>
                    <a:cs typeface="Verdana" charset="0"/>
                  </a:rPr>
                  <a:t> (</a:t>
                </a:r>
                <a:r>
                  <a:rPr lang="en-US" sz="2300" i="1" dirty="0" err="1">
                    <a:solidFill>
                      <a:schemeClr val="bg2"/>
                    </a:solidFill>
                    <a:ea typeface="Verdana" charset="0"/>
                    <a:cs typeface="Verdana" charset="0"/>
                  </a:rPr>
                  <a:t>onbekende</a:t>
                </a:r>
                <a:r>
                  <a:rPr lang="en-US" sz="2300" i="1" dirty="0">
                    <a:solidFill>
                      <a:schemeClr val="bg2"/>
                    </a:solidFill>
                    <a:ea typeface="Verdana" charset="0"/>
                    <a:cs typeface="Verdana" charset="0"/>
                  </a:rPr>
                  <a:t>) </a:t>
                </a:r>
                <a:r>
                  <a:rPr lang="en-US" sz="2300" i="1" dirty="0" err="1">
                    <a:solidFill>
                      <a:schemeClr val="bg2"/>
                    </a:solidFill>
                    <a:ea typeface="Verdana" charset="0"/>
                    <a:cs typeface="Verdana" charset="0"/>
                  </a:rPr>
                  <a:t>distributie</a:t>
                </a:r>
                <a:endParaRPr lang="en-US" sz="2300" i="1" dirty="0">
                  <a:solidFill>
                    <a:schemeClr val="bg2"/>
                  </a:solidFill>
                  <a:ea typeface="Verdana" charset="0"/>
                  <a:cs typeface="Verdana" charset="0"/>
                </a:endParaRPr>
              </a:p>
              <a:p>
                <a:pPr marL="360000" indent="-180000">
                  <a:spcAft>
                    <a:spcPts val="400"/>
                  </a:spcAft>
                  <a:buClr>
                    <a:schemeClr val="accent1"/>
                  </a:buClr>
                  <a:buFont typeface="Arial" charset="0"/>
                  <a:buChar char="•"/>
                </a:pPr>
                <a:endParaRPr lang="en-US" sz="2300" i="1"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en-US" sz="2300" b="1" i="1" dirty="0" err="1">
                    <a:solidFill>
                      <a:schemeClr val="bg2"/>
                    </a:solidFill>
                    <a:ea typeface="Verdana" charset="0"/>
                    <a:cs typeface="Verdana" charset="0"/>
                  </a:rPr>
                  <a:t>Cultureel</a:t>
                </a:r>
                <a:r>
                  <a:rPr lang="en-US" sz="2300" b="1" dirty="0">
                    <a:solidFill>
                      <a:schemeClr val="bg2"/>
                    </a:solidFill>
                    <a:ea typeface="Verdana" charset="0"/>
                    <a:cs typeface="Verdana" charset="0"/>
                  </a:rPr>
                  <a:t>: </a:t>
                </a:r>
                <a:r>
                  <a:rPr lang="en-US" sz="2300" i="1" dirty="0" err="1">
                    <a:solidFill>
                      <a:schemeClr val="bg2"/>
                    </a:solidFill>
                    <a:ea typeface="Verdana" charset="0"/>
                    <a:cs typeface="Verdana" charset="0"/>
                  </a:rPr>
                  <a:t>interpretaties</a:t>
                </a:r>
                <a:r>
                  <a:rPr lang="en-US" sz="2300" i="1" dirty="0">
                    <a:solidFill>
                      <a:schemeClr val="bg2"/>
                    </a:solidFill>
                    <a:ea typeface="Verdana" charset="0"/>
                    <a:cs typeface="Verdana" charset="0"/>
                  </a:rPr>
                  <a:t> </a:t>
                </a:r>
                <a:r>
                  <a:rPr lang="en-US" sz="2300" i="1" dirty="0" err="1">
                    <a:solidFill>
                      <a:schemeClr val="bg2"/>
                    </a:solidFill>
                    <a:ea typeface="Verdana" charset="0"/>
                    <a:cs typeface="Verdana" charset="0"/>
                  </a:rPr>
                  <a:t>en</a:t>
                </a:r>
                <a:r>
                  <a:rPr lang="en-US" sz="2300" i="1" dirty="0">
                    <a:solidFill>
                      <a:schemeClr val="bg2"/>
                    </a:solidFill>
                    <a:ea typeface="Verdana" charset="0"/>
                    <a:cs typeface="Verdana" charset="0"/>
                  </a:rPr>
                  <a:t> </a:t>
                </a:r>
                <a:r>
                  <a:rPr lang="en-US" sz="2300" i="1" dirty="0" err="1">
                    <a:solidFill>
                      <a:schemeClr val="bg2"/>
                    </a:solidFill>
                    <a:ea typeface="Verdana" charset="0"/>
                    <a:cs typeface="Verdana" charset="0"/>
                  </a:rPr>
                  <a:t>vooroordelen</a:t>
                </a:r>
                <a:r>
                  <a:rPr lang="en-US" sz="2300" i="1" dirty="0">
                    <a:solidFill>
                      <a:schemeClr val="bg2"/>
                    </a:solidFill>
                    <a:ea typeface="Verdana" charset="0"/>
                    <a:cs typeface="Verdana" charset="0"/>
                  </a:rPr>
                  <a:t> </a:t>
                </a:r>
                <a:r>
                  <a:rPr lang="en-US" sz="2300" i="1" dirty="0" err="1">
                    <a:solidFill>
                      <a:schemeClr val="bg2"/>
                    </a:solidFill>
                    <a:ea typeface="Verdana" charset="0"/>
                    <a:cs typeface="Verdana" charset="0"/>
                  </a:rPr>
                  <a:t>opgedaan</a:t>
                </a:r>
                <a:r>
                  <a:rPr lang="en-US" sz="2300" i="1" dirty="0">
                    <a:solidFill>
                      <a:schemeClr val="bg2"/>
                    </a:solidFill>
                    <a:ea typeface="Verdana" charset="0"/>
                    <a:cs typeface="Verdana" charset="0"/>
                  </a:rPr>
                  <a:t> in </a:t>
                </a:r>
                <a:r>
                  <a:rPr lang="en-US" sz="2300" i="1" dirty="0" err="1">
                    <a:solidFill>
                      <a:schemeClr val="bg2"/>
                    </a:solidFill>
                    <a:ea typeface="Verdana" charset="0"/>
                    <a:cs typeface="Verdana" charset="0"/>
                  </a:rPr>
                  <a:t>ons</a:t>
                </a:r>
                <a:r>
                  <a:rPr lang="en-US" sz="2300" i="1" dirty="0">
                    <a:solidFill>
                      <a:schemeClr val="bg2"/>
                    </a:solidFill>
                    <a:ea typeface="Verdana" charset="0"/>
                    <a:cs typeface="Verdana" charset="0"/>
                  </a:rPr>
                  <a:t> </a:t>
                </a:r>
                <a:r>
                  <a:rPr lang="en-US" sz="2300" i="1" dirty="0" err="1">
                    <a:solidFill>
                      <a:schemeClr val="bg2"/>
                    </a:solidFill>
                    <a:ea typeface="Verdana" charset="0"/>
                    <a:cs typeface="Verdana" charset="0"/>
                  </a:rPr>
                  <a:t>leven</a:t>
                </a:r>
                <a:endParaRPr lang="en-US" sz="2300" i="1" dirty="0">
                  <a:solidFill>
                    <a:schemeClr val="bg2"/>
                  </a:solidFill>
                  <a:ea typeface="Verdana" charset="0"/>
                  <a:cs typeface="Verdana" charset="0"/>
                </a:endParaRPr>
              </a:p>
              <a:p>
                <a:pPr marL="360000" indent="-180000">
                  <a:spcAft>
                    <a:spcPts val="400"/>
                  </a:spcAft>
                  <a:buClr>
                    <a:schemeClr val="accent1"/>
                  </a:buClr>
                  <a:buFont typeface="Arial" charset="0"/>
                  <a:buChar char="•"/>
                </a:pPr>
                <a:endParaRPr lang="en-US" sz="2300" i="1"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en-US" sz="2300" b="1" i="1" dirty="0" err="1">
                    <a:solidFill>
                      <a:schemeClr val="bg2"/>
                    </a:solidFill>
                    <a:ea typeface="Verdana" charset="0"/>
                    <a:cs typeface="Verdana" charset="0"/>
                  </a:rPr>
                  <a:t>Cognitief</a:t>
                </a:r>
                <a:r>
                  <a:rPr lang="en-US" sz="2300" b="1" i="1" dirty="0">
                    <a:solidFill>
                      <a:schemeClr val="bg2"/>
                    </a:solidFill>
                    <a:ea typeface="Verdana" charset="0"/>
                    <a:cs typeface="Verdana" charset="0"/>
                  </a:rPr>
                  <a:t>: </a:t>
                </a:r>
                <a:r>
                  <a:rPr lang="en-US" sz="2300" i="1" dirty="0" err="1">
                    <a:solidFill>
                      <a:schemeClr val="bg2"/>
                    </a:solidFill>
                    <a:ea typeface="Verdana" charset="0"/>
                    <a:cs typeface="Verdana" charset="0"/>
                  </a:rPr>
                  <a:t>systematisch</a:t>
                </a:r>
                <a:r>
                  <a:rPr lang="en-US" sz="2300" i="1" dirty="0">
                    <a:solidFill>
                      <a:schemeClr val="bg2"/>
                    </a:solidFill>
                    <a:ea typeface="Verdana" charset="0"/>
                    <a:cs typeface="Verdana" charset="0"/>
                  </a:rPr>
                  <a:t> patroon van </a:t>
                </a:r>
                <a:r>
                  <a:rPr lang="en-US" sz="2300" i="1" dirty="0" err="1">
                    <a:solidFill>
                      <a:schemeClr val="bg2"/>
                    </a:solidFill>
                    <a:ea typeface="Verdana" charset="0"/>
                    <a:cs typeface="Verdana" charset="0"/>
                  </a:rPr>
                  <a:t>deviatie</a:t>
                </a:r>
                <a:r>
                  <a:rPr lang="en-US" sz="2300" i="1" dirty="0">
                    <a:solidFill>
                      <a:schemeClr val="bg2"/>
                    </a:solidFill>
                    <a:ea typeface="Verdana" charset="0"/>
                    <a:cs typeface="Verdana" charset="0"/>
                  </a:rPr>
                  <a:t> van de norm van </a:t>
                </a:r>
                <a:r>
                  <a:rPr lang="en-US" sz="2300" i="1" dirty="0" err="1">
                    <a:solidFill>
                      <a:schemeClr val="bg2"/>
                    </a:solidFill>
                    <a:ea typeface="Verdana" charset="0"/>
                    <a:cs typeface="Verdana" charset="0"/>
                  </a:rPr>
                  <a:t>rationeel</a:t>
                </a:r>
                <a:r>
                  <a:rPr lang="en-US" sz="2300" i="1" dirty="0">
                    <a:solidFill>
                      <a:schemeClr val="bg2"/>
                    </a:solidFill>
                    <a:ea typeface="Verdana" charset="0"/>
                    <a:cs typeface="Verdana" charset="0"/>
                  </a:rPr>
                  <a:t> </a:t>
                </a:r>
                <a:r>
                  <a:rPr lang="en-US" sz="2300" i="1" dirty="0" err="1">
                    <a:solidFill>
                      <a:schemeClr val="bg2"/>
                    </a:solidFill>
                    <a:ea typeface="Verdana" charset="0"/>
                    <a:cs typeface="Verdana" charset="0"/>
                  </a:rPr>
                  <a:t>oordelen</a:t>
                </a:r>
                <a:endParaRPr lang="nl-NL" sz="2800" b="1" i="1" dirty="0">
                  <a:solidFill>
                    <a:schemeClr val="bg2"/>
                  </a:solidFill>
                  <a:ea typeface="Verdana" charset="0"/>
                  <a:cs typeface="Verdana" charset="0"/>
                </a:endParaRPr>
              </a:p>
            </p:txBody>
          </p:sp>
          <p:sp>
            <p:nvSpPr>
              <p:cNvPr id="32" name="Rechthoek 31"/>
              <p:cNvSpPr/>
              <p:nvPr/>
            </p:nvSpPr>
            <p:spPr>
              <a:xfrm>
                <a:off x="410543" y="5305622"/>
                <a:ext cx="56880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Tree>
    <p:extLst>
      <p:ext uri="{BB962C8B-B14F-4D97-AF65-F5344CB8AC3E}">
        <p14:creationId xmlns:p14="http://schemas.microsoft.com/office/powerpoint/2010/main" val="2065374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7834" b="7834"/>
          <a:stretch>
            <a:fillRect/>
          </a:stretch>
        </p:blipFill>
        <p:spPr/>
      </p:pic>
      <p:grpSp>
        <p:nvGrpSpPr>
          <p:cNvPr id="2" name="Groeperen 1"/>
          <p:cNvGrpSpPr/>
          <p:nvPr/>
        </p:nvGrpSpPr>
        <p:grpSpPr>
          <a:xfrm>
            <a:off x="20228" y="0"/>
            <a:ext cx="12196660" cy="6858000"/>
            <a:chOff x="1690" y="-3512"/>
            <a:chExt cx="12196660" cy="6858000"/>
          </a:xfrm>
        </p:grpSpPr>
        <p:sp>
          <p:nvSpPr>
            <p:cNvPr id="54" name="Rechthoek 53"/>
            <p:cNvSpPr/>
            <p:nvPr/>
          </p:nvSpPr>
          <p:spPr>
            <a:xfrm>
              <a:off x="1690" y="-3512"/>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Georgia"/>
                <a:ea typeface="+mn-ea"/>
                <a:cs typeface="+mn-cs"/>
              </a:endParaRPr>
            </a:p>
          </p:txBody>
        </p:sp>
        <p:sp>
          <p:nvSpPr>
            <p:cNvPr id="55" name="Titel 1"/>
            <p:cNvSpPr txBox="1">
              <a:spLocks/>
            </p:cNvSpPr>
            <p:nvPr/>
          </p:nvSpPr>
          <p:spPr>
            <a:xfrm>
              <a:off x="404662" y="404664"/>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marR="0" lvl="0" indent="0" algn="l" defTabSz="914400" rtl="0" eaLnBrk="1" fontAlgn="t" latinLnBrk="0" hangingPunct="1">
                <a:lnSpc>
                  <a:spcPct val="100000"/>
                </a:lnSpc>
                <a:spcBef>
                  <a:spcPct val="0"/>
                </a:spcBef>
                <a:spcAft>
                  <a:spcPts val="0"/>
                </a:spcAft>
                <a:buClrTx/>
                <a:buSzTx/>
                <a:buFontTx/>
                <a:buNone/>
                <a:tabLst/>
                <a:defRPr/>
              </a:pPr>
              <a:r>
                <a:rPr kumimoji="0" lang="en-GB" sz="4000" b="1" i="0" u="none" strike="noStrike" kern="1200" cap="none" spc="0" normalizeH="0" baseline="0" dirty="0">
                  <a:ln>
                    <a:noFill/>
                  </a:ln>
                  <a:solidFill>
                    <a:srgbClr val="FFFFFF"/>
                  </a:solidFill>
                  <a:effectLst/>
                  <a:uLnTx/>
                  <a:uFillTx/>
                  <a:latin typeface="Georgia"/>
                  <a:ea typeface="+mj-ea"/>
                  <a:cs typeface="+mj-cs"/>
                </a:rPr>
                <a:t>Oude </a:t>
              </a:r>
              <a:r>
                <a:rPr kumimoji="0" lang="en-GB" sz="4000" b="1" i="0" u="none" strike="noStrike" kern="1200" cap="none" spc="0" normalizeH="0" baseline="0" dirty="0" err="1">
                  <a:ln>
                    <a:noFill/>
                  </a:ln>
                  <a:solidFill>
                    <a:srgbClr val="FFFFFF"/>
                  </a:solidFill>
                  <a:effectLst/>
                  <a:uLnTx/>
                  <a:uFillTx/>
                  <a:latin typeface="Georgia"/>
                  <a:ea typeface="+mj-ea"/>
                  <a:cs typeface="+mj-cs"/>
                </a:rPr>
                <a:t>feiten</a:t>
              </a:r>
              <a:r>
                <a:rPr kumimoji="0" lang="en-GB" sz="4000" b="1" i="0" u="none" strike="noStrike" kern="1200" cap="none" spc="0" normalizeH="0" baseline="0" dirty="0">
                  <a:ln>
                    <a:noFill/>
                  </a:ln>
                  <a:solidFill>
                    <a:srgbClr val="FFFFFF"/>
                  </a:solidFill>
                  <a:effectLst/>
                  <a:uLnTx/>
                  <a:uFillTx/>
                  <a:latin typeface="Georgia"/>
                  <a:ea typeface="+mj-ea"/>
                  <a:cs typeface="+mj-cs"/>
                </a:rPr>
                <a:t> </a:t>
              </a:r>
              <a:r>
                <a:rPr kumimoji="0" lang="en-GB" sz="4000" b="1" i="0" u="none" strike="noStrike" kern="1200" cap="none" spc="0" normalizeH="0" baseline="0" dirty="0" err="1">
                  <a:ln>
                    <a:noFill/>
                  </a:ln>
                  <a:solidFill>
                    <a:srgbClr val="FFFFFF"/>
                  </a:solidFill>
                  <a:effectLst/>
                  <a:uLnTx/>
                  <a:uFillTx/>
                  <a:latin typeface="Georgia"/>
                  <a:ea typeface="+mj-ea"/>
                  <a:cs typeface="+mj-cs"/>
                </a:rPr>
                <a:t>en</a:t>
              </a:r>
              <a:r>
                <a:rPr kumimoji="0" lang="en-GB" sz="4000" b="1" i="0" u="none" strike="noStrike" kern="1200" cap="none" spc="0" normalizeH="0" baseline="0" dirty="0">
                  <a:ln>
                    <a:noFill/>
                  </a:ln>
                  <a:solidFill>
                    <a:srgbClr val="FFFFFF"/>
                  </a:solidFill>
                  <a:effectLst/>
                  <a:uLnTx/>
                  <a:uFillTx/>
                  <a:latin typeface="Georgia"/>
                  <a:ea typeface="+mj-ea"/>
                  <a:cs typeface="+mj-cs"/>
                </a:rPr>
                <a:t> </a:t>
              </a:r>
              <a:r>
                <a:rPr kumimoji="0" lang="en-GB" sz="4000" b="1" i="0" u="none" strike="noStrike" kern="1200" cap="none" spc="0" normalizeH="0" baseline="0" dirty="0" err="1">
                  <a:ln>
                    <a:noFill/>
                  </a:ln>
                  <a:solidFill>
                    <a:srgbClr val="FFFFFF"/>
                  </a:solidFill>
                  <a:effectLst/>
                  <a:uLnTx/>
                  <a:uFillTx/>
                  <a:latin typeface="Georgia"/>
                  <a:ea typeface="+mj-ea"/>
                  <a:cs typeface="+mj-cs"/>
                </a:rPr>
                <a:t>vooroordelen</a:t>
              </a:r>
              <a:endParaRPr kumimoji="0" lang="en-GB" sz="4000" b="1" i="0" u="none" strike="noStrike" kern="1200" cap="none" spc="0" normalizeH="0" baseline="0" dirty="0">
                <a:ln>
                  <a:noFill/>
                </a:ln>
                <a:solidFill>
                  <a:srgbClr val="FFFFFF"/>
                </a:solidFill>
                <a:effectLst/>
                <a:uLnTx/>
                <a:uFillTx/>
                <a:latin typeface="Georgia"/>
                <a:ea typeface="+mj-ea"/>
                <a:cs typeface="+mj-cs"/>
              </a:endParaRPr>
            </a:p>
          </p:txBody>
        </p:sp>
      </p:grpSp>
      <p:sp>
        <p:nvSpPr>
          <p:cNvPr id="37" name="Tekstvak 36"/>
          <p:cNvSpPr txBox="1"/>
          <p:nvPr/>
        </p:nvSpPr>
        <p:spPr>
          <a:xfrm>
            <a:off x="425934" y="1352108"/>
            <a:ext cx="11348332" cy="707886"/>
          </a:xfrm>
          <a:prstGeom prst="rect">
            <a:avLst/>
          </a:prstGeom>
          <a:solidFill>
            <a:schemeClr val="bg1"/>
          </a:solidFill>
        </p:spPr>
        <p:txBody>
          <a:bodyPr wrap="square" rtlCol="0">
            <a:spAutoFit/>
          </a:bodyPr>
          <a:lstStyle/>
          <a:p>
            <a:pPr lvl="0" algn="ctr">
              <a:defRPr/>
            </a:pPr>
            <a:r>
              <a:rPr lang="en-GB" sz="4000" b="1" dirty="0">
                <a:solidFill>
                  <a:srgbClr val="0C2577"/>
                </a:solidFill>
              </a:rPr>
              <a:t>Bias</a:t>
            </a:r>
          </a:p>
        </p:txBody>
      </p:sp>
      <p:sp>
        <p:nvSpPr>
          <p:cNvPr id="57" name="Tekstvak 56">
            <a:extLst>
              <a:ext uri="{FF2B5EF4-FFF2-40B4-BE49-F238E27FC236}">
                <a16:creationId xmlns:a16="http://schemas.microsoft.com/office/drawing/2014/main" id="{783CDFC5-519A-EE4F-BA20-27BB9EBFE06B}"/>
              </a:ext>
            </a:extLst>
          </p:cNvPr>
          <p:cNvSpPr txBox="1"/>
          <p:nvPr/>
        </p:nvSpPr>
        <p:spPr>
          <a:xfrm>
            <a:off x="4516052" y="2389998"/>
            <a:ext cx="3152961" cy="4401205"/>
          </a:xfrm>
          <a:prstGeom prst="rect">
            <a:avLst/>
          </a:prstGeom>
          <a:solidFill>
            <a:schemeClr val="bg1"/>
          </a:solidFill>
        </p:spPr>
        <p:txBody>
          <a:bodyPr wrap="square" rtlCol="0">
            <a:spAutoFit/>
          </a:bodyPr>
          <a:lstStyle/>
          <a:p>
            <a:pPr lvl="0">
              <a:defRPr/>
            </a:pPr>
            <a:r>
              <a:rPr lang="en-US" sz="2400" b="1" dirty="0">
                <a:solidFill>
                  <a:srgbClr val="0C2577"/>
                </a:solidFill>
              </a:rPr>
              <a:t>Cultural Biases</a:t>
            </a:r>
          </a:p>
          <a:p>
            <a:pPr lvl="0">
              <a:defRPr/>
            </a:pPr>
            <a:endParaRPr lang="en-US" b="1" dirty="0">
              <a:solidFill>
                <a:srgbClr val="0C2577"/>
              </a:solidFill>
            </a:endParaRPr>
          </a:p>
          <a:p>
            <a:pPr marL="342900" lvl="0" indent="-342900">
              <a:buFont typeface="Arial" panose="020B0604020202020204" pitchFamily="34" charset="0"/>
              <a:buChar char="•"/>
              <a:defRPr/>
            </a:pPr>
            <a:r>
              <a:rPr lang="en-US" dirty="0">
                <a:solidFill>
                  <a:srgbClr val="0C2577"/>
                </a:solidFill>
              </a:rPr>
              <a:t>Gender</a:t>
            </a:r>
          </a:p>
          <a:p>
            <a:pPr marL="342900" lvl="0" indent="-342900">
              <a:buFont typeface="Arial" panose="020B0604020202020204" pitchFamily="34" charset="0"/>
              <a:buChar char="•"/>
              <a:defRPr/>
            </a:pPr>
            <a:r>
              <a:rPr lang="en-US" dirty="0">
                <a:solidFill>
                  <a:srgbClr val="0C2577"/>
                </a:solidFill>
              </a:rPr>
              <a:t>Racial</a:t>
            </a:r>
          </a:p>
          <a:p>
            <a:pPr marL="342900" lvl="0" indent="-342900">
              <a:buFont typeface="Arial" panose="020B0604020202020204" pitchFamily="34" charset="0"/>
              <a:buChar char="•"/>
              <a:defRPr/>
            </a:pPr>
            <a:r>
              <a:rPr lang="en-US" dirty="0">
                <a:solidFill>
                  <a:srgbClr val="0C2577"/>
                </a:solidFill>
              </a:rPr>
              <a:t>Sexual</a:t>
            </a:r>
          </a:p>
          <a:p>
            <a:pPr marL="342900" lvl="0" indent="-342900">
              <a:buFont typeface="Arial" panose="020B0604020202020204" pitchFamily="34" charset="0"/>
              <a:buChar char="•"/>
              <a:defRPr/>
            </a:pPr>
            <a:r>
              <a:rPr lang="en-US" dirty="0">
                <a:solidFill>
                  <a:srgbClr val="0C2577"/>
                </a:solidFill>
              </a:rPr>
              <a:t>Age</a:t>
            </a:r>
          </a:p>
          <a:p>
            <a:pPr marL="342900" lvl="0" indent="-342900">
              <a:buFont typeface="Arial" panose="020B0604020202020204" pitchFamily="34" charset="0"/>
              <a:buChar char="•"/>
              <a:defRPr/>
            </a:pPr>
            <a:r>
              <a:rPr lang="en-US" dirty="0">
                <a:solidFill>
                  <a:srgbClr val="0C2577"/>
                </a:solidFill>
              </a:rPr>
              <a:t>Religious</a:t>
            </a:r>
          </a:p>
          <a:p>
            <a:pPr marL="342900" lvl="0" indent="-342900">
              <a:buFont typeface="Arial" panose="020B0604020202020204" pitchFamily="34" charset="0"/>
              <a:buChar char="•"/>
              <a:defRPr/>
            </a:pPr>
            <a:r>
              <a:rPr lang="en-US" dirty="0">
                <a:solidFill>
                  <a:srgbClr val="0C2577"/>
                </a:solidFill>
              </a:rPr>
              <a:t>Social</a:t>
            </a:r>
          </a:p>
          <a:p>
            <a:pPr marL="342900" lvl="0" indent="-342900">
              <a:buFont typeface="Arial" panose="020B0604020202020204" pitchFamily="34" charset="0"/>
              <a:buChar char="•"/>
              <a:defRPr/>
            </a:pPr>
            <a:r>
              <a:rPr lang="en-US" dirty="0">
                <a:solidFill>
                  <a:srgbClr val="0C2577"/>
                </a:solidFill>
              </a:rPr>
              <a:t>Linguistic</a:t>
            </a:r>
          </a:p>
          <a:p>
            <a:pPr marL="342900" lvl="0" indent="-342900">
              <a:buFont typeface="Arial" panose="020B0604020202020204" pitchFamily="34" charset="0"/>
              <a:buChar char="•"/>
              <a:defRPr/>
            </a:pPr>
            <a:r>
              <a:rPr lang="en-US" dirty="0">
                <a:solidFill>
                  <a:srgbClr val="0C2577"/>
                </a:solidFill>
              </a:rPr>
              <a:t>Geographic</a:t>
            </a:r>
          </a:p>
          <a:p>
            <a:pPr marL="342900" lvl="0" indent="-342900">
              <a:buFont typeface="Arial" panose="020B0604020202020204" pitchFamily="34" charset="0"/>
              <a:buChar char="•"/>
              <a:defRPr/>
            </a:pPr>
            <a:r>
              <a:rPr lang="en-US" dirty="0">
                <a:solidFill>
                  <a:srgbClr val="0C2577"/>
                </a:solidFill>
              </a:rPr>
              <a:t>Political</a:t>
            </a:r>
          </a:p>
          <a:p>
            <a:pPr marL="342900" lvl="0" indent="-342900">
              <a:buFont typeface="Arial" panose="020B0604020202020204" pitchFamily="34" charset="0"/>
              <a:buChar char="•"/>
              <a:defRPr/>
            </a:pPr>
            <a:r>
              <a:rPr lang="en-US" dirty="0">
                <a:solidFill>
                  <a:srgbClr val="0C2577"/>
                </a:solidFill>
              </a:rPr>
              <a:t>Educational</a:t>
            </a:r>
          </a:p>
          <a:p>
            <a:pPr marL="342900" lvl="0" indent="-342900">
              <a:buFont typeface="Arial" panose="020B0604020202020204" pitchFamily="34" charset="0"/>
              <a:buChar char="•"/>
              <a:defRPr/>
            </a:pPr>
            <a:r>
              <a:rPr lang="en-US" dirty="0">
                <a:solidFill>
                  <a:srgbClr val="0C2577"/>
                </a:solidFill>
              </a:rPr>
              <a:t>Economic</a:t>
            </a:r>
          </a:p>
          <a:p>
            <a:pPr marL="342900" lvl="0" indent="-342900">
              <a:buFont typeface="Arial" panose="020B0604020202020204" pitchFamily="34" charset="0"/>
              <a:buChar char="•"/>
              <a:defRPr/>
            </a:pPr>
            <a:r>
              <a:rPr lang="en-US" dirty="0">
                <a:solidFill>
                  <a:srgbClr val="0C2577"/>
                </a:solidFill>
              </a:rPr>
              <a:t>Technological</a:t>
            </a:r>
          </a:p>
          <a:p>
            <a:pPr marL="342900" lvl="0" indent="-342900">
              <a:buFont typeface="Arial" panose="020B0604020202020204" pitchFamily="34" charset="0"/>
              <a:buChar char="•"/>
              <a:defRPr/>
            </a:pPr>
            <a:endParaRPr kumimoji="0" lang="en-GB" b="1" i="0" u="none" strike="noStrike" kern="1200" cap="none" spc="0" normalizeH="0" baseline="0" dirty="0">
              <a:ln>
                <a:noFill/>
              </a:ln>
              <a:solidFill>
                <a:srgbClr val="0C2577"/>
              </a:solidFill>
              <a:effectLst/>
              <a:uLnTx/>
              <a:uFillTx/>
              <a:latin typeface="Georgia"/>
            </a:endParaRPr>
          </a:p>
        </p:txBody>
      </p:sp>
      <p:sp>
        <p:nvSpPr>
          <p:cNvPr id="14" name="Tekstvak 13">
            <a:extLst>
              <a:ext uri="{FF2B5EF4-FFF2-40B4-BE49-F238E27FC236}">
                <a16:creationId xmlns:a16="http://schemas.microsoft.com/office/drawing/2014/main" id="{67D86F5E-B724-4F69-95DE-5DB4B65033B6}"/>
              </a:ext>
            </a:extLst>
          </p:cNvPr>
          <p:cNvSpPr txBox="1"/>
          <p:nvPr/>
        </p:nvSpPr>
        <p:spPr>
          <a:xfrm>
            <a:off x="407395" y="2389998"/>
            <a:ext cx="3152961" cy="2400657"/>
          </a:xfrm>
          <a:prstGeom prst="rect">
            <a:avLst/>
          </a:prstGeom>
          <a:solidFill>
            <a:schemeClr val="bg1"/>
          </a:solidFill>
        </p:spPr>
        <p:txBody>
          <a:bodyPr wrap="square" rtlCol="0">
            <a:spAutoFit/>
          </a:bodyPr>
          <a:lstStyle/>
          <a:p>
            <a:pPr lvl="0">
              <a:defRPr/>
            </a:pPr>
            <a:r>
              <a:rPr lang="en-US" sz="2400" b="1" dirty="0">
                <a:solidFill>
                  <a:srgbClr val="0C2577"/>
                </a:solidFill>
              </a:rPr>
              <a:t>Statistical Biases</a:t>
            </a:r>
          </a:p>
          <a:p>
            <a:pPr lvl="0">
              <a:defRPr/>
            </a:pPr>
            <a:endParaRPr lang="en-US" b="1" dirty="0">
              <a:solidFill>
                <a:srgbClr val="0C2577"/>
              </a:solidFill>
            </a:endParaRPr>
          </a:p>
          <a:p>
            <a:pPr marL="342900" lvl="0" indent="-342900">
              <a:buFont typeface="Arial" panose="020B0604020202020204" pitchFamily="34" charset="0"/>
              <a:buChar char="•"/>
              <a:defRPr/>
            </a:pPr>
            <a:r>
              <a:rPr lang="en-US" dirty="0">
                <a:solidFill>
                  <a:srgbClr val="0C2577"/>
                </a:solidFill>
              </a:rPr>
              <a:t>Gathering process</a:t>
            </a:r>
          </a:p>
          <a:p>
            <a:pPr marL="342900" lvl="0" indent="-342900">
              <a:buFont typeface="Arial" panose="020B0604020202020204" pitchFamily="34" charset="0"/>
              <a:buChar char="•"/>
              <a:defRPr/>
            </a:pPr>
            <a:r>
              <a:rPr lang="en-US" dirty="0">
                <a:solidFill>
                  <a:srgbClr val="0C2577"/>
                </a:solidFill>
              </a:rPr>
              <a:t>Sampling process</a:t>
            </a:r>
          </a:p>
          <a:p>
            <a:pPr marL="342900" lvl="0" indent="-342900">
              <a:buFont typeface="Arial" panose="020B0604020202020204" pitchFamily="34" charset="0"/>
              <a:buChar char="•"/>
              <a:defRPr/>
            </a:pPr>
            <a:r>
              <a:rPr lang="en-US" dirty="0">
                <a:solidFill>
                  <a:srgbClr val="0C2577"/>
                </a:solidFill>
              </a:rPr>
              <a:t>Validity (e.g., temporal)</a:t>
            </a:r>
          </a:p>
          <a:p>
            <a:pPr marL="342900" lvl="0" indent="-342900">
              <a:buFont typeface="Arial" panose="020B0604020202020204" pitchFamily="34" charset="0"/>
              <a:buChar char="•"/>
              <a:defRPr/>
            </a:pPr>
            <a:r>
              <a:rPr lang="en-US" dirty="0">
                <a:solidFill>
                  <a:srgbClr val="0C2577"/>
                </a:solidFill>
              </a:rPr>
              <a:t>Completeness</a:t>
            </a:r>
          </a:p>
          <a:p>
            <a:pPr marL="342900" lvl="0" indent="-342900">
              <a:buFont typeface="Arial" panose="020B0604020202020204" pitchFamily="34" charset="0"/>
              <a:buChar char="•"/>
              <a:defRPr/>
            </a:pPr>
            <a:r>
              <a:rPr lang="en-US" dirty="0">
                <a:solidFill>
                  <a:srgbClr val="0C2577"/>
                </a:solidFill>
              </a:rPr>
              <a:t>Noise, spam</a:t>
            </a:r>
          </a:p>
          <a:p>
            <a:pPr marL="342900" lvl="0" indent="-342900">
              <a:buFont typeface="Arial" panose="020B0604020202020204" pitchFamily="34" charset="0"/>
              <a:buChar char="•"/>
              <a:defRPr/>
            </a:pPr>
            <a:endParaRPr lang="en-US" dirty="0">
              <a:solidFill>
                <a:srgbClr val="0C2577"/>
              </a:solidFill>
            </a:endParaRPr>
          </a:p>
        </p:txBody>
      </p:sp>
      <p:sp>
        <p:nvSpPr>
          <p:cNvPr id="15" name="Tekstvak 14">
            <a:extLst>
              <a:ext uri="{FF2B5EF4-FFF2-40B4-BE49-F238E27FC236}">
                <a16:creationId xmlns:a16="http://schemas.microsoft.com/office/drawing/2014/main" id="{53D5BB60-A98E-4640-B791-ABEAE097E11A}"/>
              </a:ext>
            </a:extLst>
          </p:cNvPr>
          <p:cNvSpPr txBox="1"/>
          <p:nvPr/>
        </p:nvSpPr>
        <p:spPr>
          <a:xfrm>
            <a:off x="8659263" y="2381701"/>
            <a:ext cx="3152961" cy="1292662"/>
          </a:xfrm>
          <a:prstGeom prst="rect">
            <a:avLst/>
          </a:prstGeom>
          <a:solidFill>
            <a:schemeClr val="bg1"/>
          </a:solidFill>
        </p:spPr>
        <p:txBody>
          <a:bodyPr wrap="square" rtlCol="0">
            <a:spAutoFit/>
          </a:bodyPr>
          <a:lstStyle/>
          <a:p>
            <a:pPr lvl="0">
              <a:defRPr/>
            </a:pPr>
            <a:r>
              <a:rPr lang="en-US" sz="2400" b="1" dirty="0">
                <a:solidFill>
                  <a:srgbClr val="0C2577"/>
                </a:solidFill>
              </a:rPr>
              <a:t>Cognitive Biases</a:t>
            </a:r>
          </a:p>
          <a:p>
            <a:pPr lvl="0">
              <a:defRPr/>
            </a:pPr>
            <a:endParaRPr lang="en-US" b="1" dirty="0">
              <a:solidFill>
                <a:srgbClr val="0C2577"/>
              </a:solidFill>
            </a:endParaRPr>
          </a:p>
          <a:p>
            <a:pPr marL="285750" lvl="0" indent="-285750">
              <a:buFont typeface="Arial" panose="020B0604020202020204" pitchFamily="34" charset="0"/>
              <a:buChar char="•"/>
              <a:defRPr/>
            </a:pPr>
            <a:r>
              <a:rPr lang="en-US" dirty="0">
                <a:solidFill>
                  <a:srgbClr val="0C2577"/>
                </a:solidFill>
              </a:rPr>
              <a:t>Self-selection</a:t>
            </a:r>
          </a:p>
          <a:p>
            <a:pPr marL="285750" lvl="0" indent="-285750">
              <a:buFont typeface="Arial" panose="020B0604020202020204" pitchFamily="34" charset="0"/>
              <a:buChar char="•"/>
              <a:defRPr/>
            </a:pPr>
            <a:endParaRPr lang="en-US" dirty="0">
              <a:solidFill>
                <a:srgbClr val="0C2577"/>
              </a:solidFill>
            </a:endParaRPr>
          </a:p>
        </p:txBody>
      </p:sp>
    </p:spTree>
    <p:extLst>
      <p:ext uri="{BB962C8B-B14F-4D97-AF65-F5344CB8AC3E}">
        <p14:creationId xmlns:p14="http://schemas.microsoft.com/office/powerpoint/2010/main" val="42672192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1000" fill="hold"/>
                                        <p:tgtEl>
                                          <p:spTgt spid="57"/>
                                        </p:tgtEl>
                                        <p:attrNameLst>
                                          <p:attrName>ppt_x</p:attrName>
                                        </p:attrNameLst>
                                      </p:cBhvr>
                                      <p:tavLst>
                                        <p:tav tm="0">
                                          <p:val>
                                            <p:strVal val="1+#ppt_w/2"/>
                                          </p:val>
                                        </p:tav>
                                        <p:tav tm="100000">
                                          <p:val>
                                            <p:strVal val="#ppt_x"/>
                                          </p:val>
                                        </p:tav>
                                      </p:tavLst>
                                    </p:anim>
                                    <p:anim calcmode="lin" valueType="num">
                                      <p:cBhvr additive="base">
                                        <p:cTn id="24" dur="10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7"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7834" b="7834"/>
          <a:stretch>
            <a:fillRect/>
          </a:stretch>
        </p:blipFill>
        <p:spPr/>
      </p:pic>
      <p:grpSp>
        <p:nvGrpSpPr>
          <p:cNvPr id="2" name="Groeperen 1"/>
          <p:cNvGrpSpPr/>
          <p:nvPr/>
        </p:nvGrpSpPr>
        <p:grpSpPr>
          <a:xfrm>
            <a:off x="20228" y="0"/>
            <a:ext cx="12196660" cy="6858000"/>
            <a:chOff x="1690" y="-3512"/>
            <a:chExt cx="12196660" cy="6858000"/>
          </a:xfrm>
        </p:grpSpPr>
        <p:sp>
          <p:nvSpPr>
            <p:cNvPr id="54" name="Rechthoek 53"/>
            <p:cNvSpPr/>
            <p:nvPr/>
          </p:nvSpPr>
          <p:spPr>
            <a:xfrm>
              <a:off x="1690" y="-3512"/>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Georgia"/>
                <a:ea typeface="+mn-ea"/>
                <a:cs typeface="+mn-cs"/>
              </a:endParaRPr>
            </a:p>
          </p:txBody>
        </p:sp>
        <p:sp>
          <p:nvSpPr>
            <p:cNvPr id="55" name="Titel 1"/>
            <p:cNvSpPr txBox="1">
              <a:spLocks/>
            </p:cNvSpPr>
            <p:nvPr/>
          </p:nvSpPr>
          <p:spPr>
            <a:xfrm>
              <a:off x="404662" y="404664"/>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marR="0" lvl="0" indent="0" algn="l" defTabSz="914400" rtl="0" eaLnBrk="1" fontAlgn="t" latinLnBrk="0" hangingPunct="1">
                <a:lnSpc>
                  <a:spcPct val="100000"/>
                </a:lnSpc>
                <a:spcBef>
                  <a:spcPct val="0"/>
                </a:spcBef>
                <a:spcAft>
                  <a:spcPts val="0"/>
                </a:spcAft>
                <a:buClrTx/>
                <a:buSzTx/>
                <a:buFontTx/>
                <a:buNone/>
                <a:tabLst/>
                <a:defRPr/>
              </a:pPr>
              <a:r>
                <a:rPr kumimoji="0" lang="en-GB" sz="4000" b="1" i="0" u="none" strike="noStrike" kern="1200" cap="none" spc="0" normalizeH="0" baseline="0" dirty="0" err="1">
                  <a:ln>
                    <a:noFill/>
                  </a:ln>
                  <a:solidFill>
                    <a:srgbClr val="FFFFFF"/>
                  </a:solidFill>
                  <a:effectLst/>
                  <a:uLnTx/>
                  <a:uFillTx/>
                  <a:latin typeface="Georgia"/>
                  <a:ea typeface="+mj-ea"/>
                  <a:cs typeface="+mj-cs"/>
                </a:rPr>
                <a:t>Mondiale</a:t>
              </a:r>
              <a:r>
                <a:rPr kumimoji="0" lang="en-GB" sz="4000" b="1" i="0" u="none" strike="noStrike" kern="1200" cap="none" spc="0" normalizeH="0" baseline="0" dirty="0">
                  <a:ln>
                    <a:noFill/>
                  </a:ln>
                  <a:solidFill>
                    <a:srgbClr val="FFFFFF"/>
                  </a:solidFill>
                  <a:effectLst/>
                  <a:uLnTx/>
                  <a:uFillTx/>
                  <a:latin typeface="Georgia"/>
                  <a:ea typeface="+mj-ea"/>
                  <a:cs typeface="+mj-cs"/>
                </a:rPr>
                <a:t> </a:t>
              </a:r>
              <a:r>
                <a:rPr kumimoji="0" lang="en-GB" sz="4000" b="1" i="0" u="none" strike="noStrike" kern="1200" cap="none" spc="0" normalizeH="0" baseline="0" dirty="0" err="1">
                  <a:ln>
                    <a:noFill/>
                  </a:ln>
                  <a:solidFill>
                    <a:srgbClr val="FFFFFF"/>
                  </a:solidFill>
                  <a:effectLst/>
                  <a:uLnTx/>
                  <a:uFillTx/>
                  <a:latin typeface="Georgia"/>
                  <a:ea typeface="+mj-ea"/>
                  <a:cs typeface="+mj-cs"/>
                </a:rPr>
                <a:t>ontwikkelingen</a:t>
              </a:r>
              <a:endParaRPr kumimoji="0" lang="en-GB" sz="4000" b="1" i="0" u="none" strike="noStrike" kern="1200" cap="none" spc="0" normalizeH="0" baseline="0" dirty="0">
                <a:ln>
                  <a:noFill/>
                </a:ln>
                <a:solidFill>
                  <a:srgbClr val="FFFFFF"/>
                </a:solidFill>
                <a:effectLst/>
                <a:uLnTx/>
                <a:uFillTx/>
                <a:latin typeface="Georgia"/>
                <a:ea typeface="+mj-ea"/>
                <a:cs typeface="+mj-cs"/>
              </a:endParaRPr>
            </a:p>
          </p:txBody>
        </p:sp>
      </p:grpSp>
      <p:grpSp>
        <p:nvGrpSpPr>
          <p:cNvPr id="5" name="Groep 4">
            <a:extLst>
              <a:ext uri="{FF2B5EF4-FFF2-40B4-BE49-F238E27FC236}">
                <a16:creationId xmlns:a16="http://schemas.microsoft.com/office/drawing/2014/main" id="{603E0117-C208-4199-96E8-C743545B320E}"/>
              </a:ext>
            </a:extLst>
          </p:cNvPr>
          <p:cNvGrpSpPr/>
          <p:nvPr/>
        </p:nvGrpSpPr>
        <p:grpSpPr>
          <a:xfrm>
            <a:off x="425934" y="1352108"/>
            <a:ext cx="11348332" cy="2554545"/>
            <a:chOff x="425934" y="1352108"/>
            <a:chExt cx="11348332" cy="2554545"/>
          </a:xfrm>
        </p:grpSpPr>
        <p:sp>
          <p:nvSpPr>
            <p:cNvPr id="37" name="Tekstvak 36"/>
            <p:cNvSpPr txBox="1"/>
            <p:nvPr/>
          </p:nvSpPr>
          <p:spPr>
            <a:xfrm>
              <a:off x="425934" y="1352108"/>
              <a:ext cx="11348332" cy="2554545"/>
            </a:xfrm>
            <a:prstGeom prst="rect">
              <a:avLst/>
            </a:prstGeom>
            <a:solidFill>
              <a:schemeClr val="bg1"/>
            </a:solidFill>
          </p:spPr>
          <p:txBody>
            <a:bodyPr wrap="square" rtlCol="0">
              <a:spAutoFit/>
            </a:bodyPr>
            <a:lstStyle/>
            <a:p>
              <a:pPr lvl="1">
                <a:defRPr/>
              </a:pPr>
              <a:r>
                <a:rPr lang="en-GB" sz="4000" b="1" dirty="0" err="1">
                  <a:solidFill>
                    <a:srgbClr val="0C2577"/>
                  </a:solidFill>
                </a:rPr>
                <a:t>Verschil</a:t>
              </a:r>
              <a:r>
                <a:rPr lang="en-GB" sz="4000" b="1" dirty="0">
                  <a:solidFill>
                    <a:srgbClr val="0C2577"/>
                  </a:solidFill>
                </a:rPr>
                <a:t> in </a:t>
              </a:r>
              <a:r>
                <a:rPr lang="en-GB" sz="4000" b="1" dirty="0" err="1">
                  <a:solidFill>
                    <a:srgbClr val="0C2577"/>
                  </a:solidFill>
                </a:rPr>
                <a:t>ontwikkeling</a:t>
              </a:r>
              <a:endParaRPr lang="en-GB" sz="4000" b="1" dirty="0">
                <a:solidFill>
                  <a:srgbClr val="0C2577"/>
                </a:solidFill>
              </a:endParaRPr>
            </a:p>
            <a:p>
              <a:pPr lvl="0" algn="ctr">
                <a:defRPr/>
              </a:pPr>
              <a:endParaRPr lang="en-GB" sz="4000" b="1" dirty="0">
                <a:solidFill>
                  <a:srgbClr val="0C2577"/>
                </a:solidFill>
              </a:endParaRPr>
            </a:p>
            <a:p>
              <a:pPr lvl="0" algn="ctr">
                <a:defRPr/>
              </a:pPr>
              <a:endParaRPr lang="en-GB" sz="4000" b="1" dirty="0">
                <a:solidFill>
                  <a:srgbClr val="0C2577"/>
                </a:solidFill>
              </a:endParaRPr>
            </a:p>
            <a:p>
              <a:pPr lvl="0" algn="ctr">
                <a:defRPr/>
              </a:pPr>
              <a:endParaRPr lang="en-GB" sz="4000" b="1" dirty="0">
                <a:solidFill>
                  <a:srgbClr val="0C2577"/>
                </a:solidFill>
              </a:endParaRPr>
            </a:p>
          </p:txBody>
        </p:sp>
        <p:sp>
          <p:nvSpPr>
            <p:cNvPr id="57" name="Tekstvak 56">
              <a:extLst>
                <a:ext uri="{FF2B5EF4-FFF2-40B4-BE49-F238E27FC236}">
                  <a16:creationId xmlns:a16="http://schemas.microsoft.com/office/drawing/2014/main" id="{783CDFC5-519A-EE4F-BA20-27BB9EBFE06B}"/>
                </a:ext>
              </a:extLst>
            </p:cNvPr>
            <p:cNvSpPr txBox="1"/>
            <p:nvPr/>
          </p:nvSpPr>
          <p:spPr>
            <a:xfrm>
              <a:off x="425934" y="2389998"/>
              <a:ext cx="3152961" cy="1200329"/>
            </a:xfrm>
            <a:prstGeom prst="rect">
              <a:avLst/>
            </a:prstGeom>
            <a:solidFill>
              <a:schemeClr val="bg1"/>
            </a:solidFill>
          </p:spPr>
          <p:txBody>
            <a:bodyPr wrap="square" rtlCol="0">
              <a:spAutoFit/>
            </a:bodyPr>
            <a:lstStyle/>
            <a:p>
              <a:pPr lvl="1">
                <a:defRPr/>
              </a:pPr>
              <a:r>
                <a:rPr lang="en-US" b="1" dirty="0">
                  <a:solidFill>
                    <a:srgbClr val="0C2577"/>
                  </a:solidFill>
                </a:rPr>
                <a:t>VS</a:t>
              </a:r>
            </a:p>
            <a:p>
              <a:pPr lvl="2">
                <a:defRPr/>
              </a:pPr>
              <a:endParaRPr lang="en-US" b="1" dirty="0">
                <a:solidFill>
                  <a:srgbClr val="0C2577"/>
                </a:solidFill>
              </a:endParaRPr>
            </a:p>
            <a:p>
              <a:pPr marL="800100" lvl="1" indent="-342900">
                <a:buFont typeface="Arial" panose="020B0604020202020204" pitchFamily="34" charset="0"/>
                <a:buChar char="•"/>
                <a:defRPr/>
              </a:pPr>
              <a:r>
                <a:rPr lang="en-US" dirty="0">
                  <a:solidFill>
                    <a:srgbClr val="0C2577"/>
                  </a:solidFill>
                </a:rPr>
                <a:t>Business</a:t>
              </a:r>
            </a:p>
            <a:p>
              <a:pPr marL="342900" lvl="0" indent="-342900">
                <a:buFont typeface="Arial" panose="020B0604020202020204" pitchFamily="34" charset="0"/>
                <a:buChar char="•"/>
                <a:defRPr/>
              </a:pPr>
              <a:endParaRPr kumimoji="0" lang="en-GB" b="1" i="0" u="none" strike="noStrike" kern="1200" cap="none" spc="0" normalizeH="0" baseline="0" dirty="0">
                <a:ln>
                  <a:noFill/>
                </a:ln>
                <a:solidFill>
                  <a:srgbClr val="0C2577"/>
                </a:solidFill>
                <a:effectLst/>
                <a:uLnTx/>
                <a:uFillTx/>
                <a:latin typeface="Georgia"/>
              </a:endParaRPr>
            </a:p>
          </p:txBody>
        </p:sp>
        <p:sp>
          <p:nvSpPr>
            <p:cNvPr id="14" name="Tekstvak 13">
              <a:extLst>
                <a:ext uri="{FF2B5EF4-FFF2-40B4-BE49-F238E27FC236}">
                  <a16:creationId xmlns:a16="http://schemas.microsoft.com/office/drawing/2014/main" id="{67D86F5E-B724-4F69-95DE-5DB4B65033B6}"/>
                </a:ext>
              </a:extLst>
            </p:cNvPr>
            <p:cNvSpPr txBox="1"/>
            <p:nvPr/>
          </p:nvSpPr>
          <p:spPr>
            <a:xfrm>
              <a:off x="2763265" y="2389998"/>
              <a:ext cx="3335910" cy="923330"/>
            </a:xfrm>
            <a:prstGeom prst="rect">
              <a:avLst/>
            </a:prstGeom>
            <a:solidFill>
              <a:schemeClr val="bg1"/>
            </a:solidFill>
          </p:spPr>
          <p:txBody>
            <a:bodyPr wrap="square" rtlCol="0">
              <a:spAutoFit/>
            </a:bodyPr>
            <a:lstStyle/>
            <a:p>
              <a:pPr lvl="1">
                <a:defRPr/>
              </a:pPr>
              <a:r>
                <a:rPr lang="en-US" b="1" dirty="0">
                  <a:solidFill>
                    <a:srgbClr val="0C2577"/>
                  </a:solidFill>
                </a:rPr>
                <a:t>Europa</a:t>
              </a:r>
            </a:p>
            <a:p>
              <a:pPr lvl="2">
                <a:defRPr/>
              </a:pPr>
              <a:endParaRPr lang="en-US" b="1" dirty="0">
                <a:solidFill>
                  <a:srgbClr val="0C2577"/>
                </a:solidFill>
              </a:endParaRPr>
            </a:p>
            <a:p>
              <a:pPr marL="800100" lvl="1" indent="-342900">
                <a:buFont typeface="Arial" panose="020B0604020202020204" pitchFamily="34" charset="0"/>
                <a:buChar char="•"/>
                <a:defRPr/>
              </a:pPr>
              <a:r>
                <a:rPr lang="en-US" dirty="0">
                  <a:solidFill>
                    <a:srgbClr val="0C2577"/>
                  </a:solidFill>
                </a:rPr>
                <a:t>Responsibility</a:t>
              </a:r>
            </a:p>
          </p:txBody>
        </p:sp>
        <p:sp>
          <p:nvSpPr>
            <p:cNvPr id="15" name="Tekstvak 14">
              <a:extLst>
                <a:ext uri="{FF2B5EF4-FFF2-40B4-BE49-F238E27FC236}">
                  <a16:creationId xmlns:a16="http://schemas.microsoft.com/office/drawing/2014/main" id="{53D5BB60-A98E-4640-B791-ABEAE097E11A}"/>
                </a:ext>
              </a:extLst>
            </p:cNvPr>
            <p:cNvSpPr txBox="1"/>
            <p:nvPr/>
          </p:nvSpPr>
          <p:spPr>
            <a:xfrm>
              <a:off x="5667127" y="2389998"/>
              <a:ext cx="3152961" cy="923330"/>
            </a:xfrm>
            <a:prstGeom prst="rect">
              <a:avLst/>
            </a:prstGeom>
            <a:solidFill>
              <a:schemeClr val="bg1"/>
            </a:solidFill>
          </p:spPr>
          <p:txBody>
            <a:bodyPr wrap="square" rtlCol="0">
              <a:spAutoFit/>
            </a:bodyPr>
            <a:lstStyle/>
            <a:p>
              <a:pPr lvl="1">
                <a:defRPr/>
              </a:pPr>
              <a:r>
                <a:rPr lang="en-US" b="1" dirty="0">
                  <a:solidFill>
                    <a:srgbClr val="0C2577"/>
                  </a:solidFill>
                </a:rPr>
                <a:t>China</a:t>
              </a:r>
            </a:p>
            <a:p>
              <a:pPr lvl="2">
                <a:defRPr/>
              </a:pPr>
              <a:endParaRPr lang="en-US" b="1" dirty="0">
                <a:solidFill>
                  <a:srgbClr val="0C2577"/>
                </a:solidFill>
              </a:endParaRPr>
            </a:p>
            <a:p>
              <a:pPr marL="742950" lvl="1" indent="-285750">
                <a:buFont typeface="Arial" panose="020B0604020202020204" pitchFamily="34" charset="0"/>
                <a:buChar char="•"/>
                <a:defRPr/>
              </a:pPr>
              <a:r>
                <a:rPr lang="en-US" dirty="0">
                  <a:solidFill>
                    <a:srgbClr val="0C2577"/>
                  </a:solidFill>
                </a:rPr>
                <a:t>Control</a:t>
              </a:r>
            </a:p>
          </p:txBody>
        </p:sp>
        <p:sp>
          <p:nvSpPr>
            <p:cNvPr id="10" name="Tekstvak 9">
              <a:extLst>
                <a:ext uri="{FF2B5EF4-FFF2-40B4-BE49-F238E27FC236}">
                  <a16:creationId xmlns:a16="http://schemas.microsoft.com/office/drawing/2014/main" id="{7DC6BEB8-B13A-4160-9DBA-59A1E01620C8}"/>
                </a:ext>
              </a:extLst>
            </p:cNvPr>
            <p:cNvSpPr txBox="1"/>
            <p:nvPr/>
          </p:nvSpPr>
          <p:spPr>
            <a:xfrm>
              <a:off x="8656112" y="2389998"/>
              <a:ext cx="2987679" cy="1200329"/>
            </a:xfrm>
            <a:prstGeom prst="rect">
              <a:avLst/>
            </a:prstGeom>
            <a:solidFill>
              <a:schemeClr val="bg1"/>
            </a:solidFill>
          </p:spPr>
          <p:txBody>
            <a:bodyPr wrap="square" rtlCol="0">
              <a:spAutoFit/>
            </a:bodyPr>
            <a:lstStyle/>
            <a:p>
              <a:pPr>
                <a:defRPr/>
              </a:pPr>
              <a:r>
                <a:rPr lang="en-US" b="1" dirty="0">
                  <a:solidFill>
                    <a:srgbClr val="0C2577"/>
                  </a:solidFill>
                </a:rPr>
                <a:t>Afrika</a:t>
              </a:r>
            </a:p>
            <a:p>
              <a:pPr lvl="1">
                <a:defRPr/>
              </a:pPr>
              <a:endParaRPr lang="en-US" b="1" dirty="0">
                <a:solidFill>
                  <a:srgbClr val="0C2577"/>
                </a:solidFill>
              </a:endParaRPr>
            </a:p>
            <a:p>
              <a:pPr marL="285750" lvl="0" indent="-285750">
                <a:buFont typeface="Arial" panose="020B0604020202020204" pitchFamily="34" charset="0"/>
                <a:buChar char="•"/>
                <a:defRPr/>
              </a:pPr>
              <a:r>
                <a:rPr lang="en-US" dirty="0">
                  <a:solidFill>
                    <a:srgbClr val="0C2577"/>
                  </a:solidFill>
                </a:rPr>
                <a:t>Development (in which direction?)</a:t>
              </a:r>
            </a:p>
          </p:txBody>
        </p:sp>
      </p:grpSp>
      <p:grpSp>
        <p:nvGrpSpPr>
          <p:cNvPr id="3" name="Groep 2">
            <a:extLst>
              <a:ext uri="{FF2B5EF4-FFF2-40B4-BE49-F238E27FC236}">
                <a16:creationId xmlns:a16="http://schemas.microsoft.com/office/drawing/2014/main" id="{129D7695-1E7C-4DD2-861B-94FCEAD26842}"/>
              </a:ext>
            </a:extLst>
          </p:cNvPr>
          <p:cNvGrpSpPr/>
          <p:nvPr/>
        </p:nvGrpSpPr>
        <p:grpSpPr>
          <a:xfrm>
            <a:off x="440331" y="3861048"/>
            <a:ext cx="6579558" cy="2664296"/>
            <a:chOff x="440331" y="3861048"/>
            <a:chExt cx="6579558" cy="2664296"/>
          </a:xfrm>
        </p:grpSpPr>
        <p:sp>
          <p:nvSpPr>
            <p:cNvPr id="11" name="Tekstvak 10">
              <a:extLst>
                <a:ext uri="{FF2B5EF4-FFF2-40B4-BE49-F238E27FC236}">
                  <a16:creationId xmlns:a16="http://schemas.microsoft.com/office/drawing/2014/main" id="{672E6864-0B06-4A43-83C4-F7F2A298D208}"/>
                </a:ext>
              </a:extLst>
            </p:cNvPr>
            <p:cNvSpPr txBox="1"/>
            <p:nvPr/>
          </p:nvSpPr>
          <p:spPr>
            <a:xfrm>
              <a:off x="440331" y="4155464"/>
              <a:ext cx="6579557" cy="2369880"/>
            </a:xfrm>
            <a:prstGeom prst="rect">
              <a:avLst/>
            </a:prstGeom>
            <a:solidFill>
              <a:schemeClr val="bg1"/>
            </a:solidFill>
          </p:spPr>
          <p:txBody>
            <a:bodyPr wrap="square" rtlCol="0">
              <a:spAutoFit/>
            </a:bodyPr>
            <a:lstStyle/>
            <a:p>
              <a:pPr lvl="1">
                <a:defRPr/>
              </a:pPr>
              <a:r>
                <a:rPr lang="en-US" sz="4000" b="1" dirty="0" err="1">
                  <a:solidFill>
                    <a:srgbClr val="0C2577"/>
                  </a:solidFill>
                </a:rPr>
                <a:t>Ontwikkeling</a:t>
              </a:r>
              <a:endParaRPr lang="en-US" sz="4000" b="1" dirty="0">
                <a:solidFill>
                  <a:srgbClr val="0C2577"/>
                </a:solidFill>
              </a:endParaRPr>
            </a:p>
            <a:p>
              <a:pPr lvl="1">
                <a:defRPr/>
              </a:pPr>
              <a:r>
                <a:rPr lang="en-US" b="1" dirty="0">
                  <a:solidFill>
                    <a:srgbClr val="0C2577"/>
                  </a:solidFill>
                </a:rPr>
                <a:t>2019:</a:t>
              </a:r>
            </a:p>
            <a:p>
              <a:pPr lvl="1">
                <a:defRPr/>
              </a:pPr>
              <a:endParaRPr lang="en-US" b="1" dirty="0">
                <a:solidFill>
                  <a:srgbClr val="0C2577"/>
                </a:solidFill>
              </a:endParaRPr>
            </a:p>
            <a:p>
              <a:pPr lvl="1">
                <a:defRPr/>
              </a:pPr>
              <a:r>
                <a:rPr lang="en-US" dirty="0">
                  <a:solidFill>
                    <a:srgbClr val="0C2577"/>
                  </a:solidFill>
                </a:rPr>
                <a:t>VS: Big Five</a:t>
              </a:r>
            </a:p>
            <a:p>
              <a:pPr lvl="1">
                <a:defRPr/>
              </a:pPr>
              <a:r>
                <a:rPr lang="en-US" dirty="0">
                  <a:solidFill>
                    <a:srgbClr val="0C2577"/>
                  </a:solidFill>
                </a:rPr>
                <a:t>Europa: GDPR</a:t>
              </a:r>
            </a:p>
            <a:p>
              <a:pPr lvl="1">
                <a:defRPr/>
              </a:pPr>
              <a:r>
                <a:rPr lang="en-US" dirty="0">
                  <a:solidFill>
                    <a:srgbClr val="0C2577"/>
                  </a:solidFill>
                </a:rPr>
                <a:t>China: Legal+ summit</a:t>
              </a:r>
            </a:p>
            <a:p>
              <a:pPr marL="342900" lvl="0" indent="-342900">
                <a:buFont typeface="Arial" panose="020B0604020202020204" pitchFamily="34" charset="0"/>
                <a:buChar char="•"/>
                <a:defRPr/>
              </a:pPr>
              <a:endParaRPr kumimoji="0" lang="en-GB" b="1" i="0" u="none" strike="noStrike" kern="1200" cap="none" spc="0" normalizeH="0" baseline="0" dirty="0">
                <a:ln>
                  <a:noFill/>
                </a:ln>
                <a:solidFill>
                  <a:srgbClr val="0C2577"/>
                </a:solidFill>
                <a:effectLst/>
                <a:uLnTx/>
                <a:uFillTx/>
                <a:latin typeface="Georgia"/>
              </a:endParaRPr>
            </a:p>
          </p:txBody>
        </p:sp>
        <p:sp>
          <p:nvSpPr>
            <p:cNvPr id="12" name="Tekstvak 11">
              <a:extLst>
                <a:ext uri="{FF2B5EF4-FFF2-40B4-BE49-F238E27FC236}">
                  <a16:creationId xmlns:a16="http://schemas.microsoft.com/office/drawing/2014/main" id="{9E10C163-D39D-443B-8CD7-B14082EFD981}"/>
                </a:ext>
              </a:extLst>
            </p:cNvPr>
            <p:cNvSpPr txBox="1"/>
            <p:nvPr/>
          </p:nvSpPr>
          <p:spPr>
            <a:xfrm>
              <a:off x="3613523" y="3861048"/>
              <a:ext cx="3406366" cy="2646878"/>
            </a:xfrm>
            <a:prstGeom prst="rect">
              <a:avLst/>
            </a:prstGeom>
            <a:noFill/>
          </p:spPr>
          <p:txBody>
            <a:bodyPr wrap="square" rtlCol="0">
              <a:spAutoFit/>
            </a:bodyPr>
            <a:lstStyle/>
            <a:p>
              <a:pPr lvl="0">
                <a:defRPr/>
              </a:pPr>
              <a:endParaRPr lang="en-US" b="1" dirty="0">
                <a:solidFill>
                  <a:srgbClr val="0C2577"/>
                </a:solidFill>
              </a:endParaRPr>
            </a:p>
            <a:p>
              <a:pPr lvl="0">
                <a:defRPr/>
              </a:pPr>
              <a:endParaRPr lang="en-US" sz="4000" b="1" dirty="0">
                <a:solidFill>
                  <a:srgbClr val="0C2577"/>
                </a:solidFill>
              </a:endParaRPr>
            </a:p>
            <a:p>
              <a:pPr lvl="0">
                <a:defRPr/>
              </a:pPr>
              <a:r>
                <a:rPr lang="en-US" b="1" dirty="0">
                  <a:solidFill>
                    <a:srgbClr val="0C2577"/>
                  </a:solidFill>
                </a:rPr>
                <a:t>2020:</a:t>
              </a:r>
            </a:p>
            <a:p>
              <a:pPr lvl="0">
                <a:defRPr/>
              </a:pPr>
              <a:endParaRPr lang="en-US" b="1" dirty="0">
                <a:solidFill>
                  <a:srgbClr val="0C2577"/>
                </a:solidFill>
              </a:endParaRPr>
            </a:p>
            <a:p>
              <a:pPr lvl="0">
                <a:defRPr/>
              </a:pPr>
              <a:r>
                <a:rPr lang="en-US" dirty="0">
                  <a:solidFill>
                    <a:srgbClr val="0C2577"/>
                  </a:solidFill>
                </a:rPr>
                <a:t>CCPA</a:t>
              </a:r>
            </a:p>
            <a:p>
              <a:pPr lvl="0">
                <a:defRPr/>
              </a:pPr>
              <a:r>
                <a:rPr lang="en-US" dirty="0">
                  <a:solidFill>
                    <a:srgbClr val="0C2577"/>
                  </a:solidFill>
                </a:rPr>
                <a:t>(met ‘the internet of things’ in de wet)</a:t>
              </a:r>
            </a:p>
            <a:p>
              <a:pPr marL="342900" lvl="0" indent="-342900">
                <a:buFont typeface="Arial" panose="020B0604020202020204" pitchFamily="34" charset="0"/>
                <a:buChar char="•"/>
                <a:defRPr/>
              </a:pPr>
              <a:endParaRPr kumimoji="0" lang="en-GB" b="1" i="0" u="none" strike="noStrike" kern="1200" cap="none" spc="0" normalizeH="0" baseline="0" dirty="0">
                <a:ln>
                  <a:noFill/>
                </a:ln>
                <a:solidFill>
                  <a:srgbClr val="0C2577"/>
                </a:solidFill>
                <a:effectLst/>
                <a:uLnTx/>
                <a:uFillTx/>
                <a:latin typeface="Georgia"/>
              </a:endParaRPr>
            </a:p>
          </p:txBody>
        </p:sp>
      </p:grpSp>
      <p:pic>
        <p:nvPicPr>
          <p:cNvPr id="13" name="Afbeelding 12">
            <a:extLst>
              <a:ext uri="{FF2B5EF4-FFF2-40B4-BE49-F238E27FC236}">
                <a16:creationId xmlns:a16="http://schemas.microsoft.com/office/drawing/2014/main" id="{972DC1A2-AE6B-43B3-9B9B-088E48BC06F1}"/>
              </a:ext>
            </a:extLst>
          </p:cNvPr>
          <p:cNvPicPr>
            <a:picLocks noChangeAspect="1"/>
          </p:cNvPicPr>
          <p:nvPr/>
        </p:nvPicPr>
        <p:blipFill>
          <a:blip r:embed="rId4"/>
          <a:stretch>
            <a:fillRect/>
          </a:stretch>
        </p:blipFill>
        <p:spPr>
          <a:xfrm>
            <a:off x="6990902" y="4157018"/>
            <a:ext cx="4724897" cy="2368325"/>
          </a:xfrm>
          <a:prstGeom prst="rect">
            <a:avLst/>
          </a:prstGeom>
        </p:spPr>
      </p:pic>
    </p:spTree>
    <p:extLst>
      <p:ext uri="{BB962C8B-B14F-4D97-AF65-F5344CB8AC3E}">
        <p14:creationId xmlns:p14="http://schemas.microsoft.com/office/powerpoint/2010/main" val="1208498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0-#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J:\departments\BB\BB-SC&amp;M\Beeldmateriaal\Archief\Foto's van Gebouwen - staan niet in beeldbank\Academiegebouw\FT1320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75" y="0"/>
            <a:ext cx="12207226" cy="689672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21666" y="6121219"/>
            <a:ext cx="12198351" cy="798576"/>
          </a:xfrm>
          <a:prstGeom prst="rect">
            <a:avLst/>
          </a:prstGeom>
          <a:solidFill>
            <a:schemeClr val="accent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10" name="Afbeelding 9">
            <a:extLst>
              <a:ext uri="{FF2B5EF4-FFF2-40B4-BE49-F238E27FC236}">
                <a16:creationId xmlns:a16="http://schemas.microsoft.com/office/drawing/2014/main" id="{2F3131D4-B608-BC4B-85ED-59BC349DB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8" name="Tekstvak 7">
            <a:extLst>
              <a:ext uri="{FF2B5EF4-FFF2-40B4-BE49-F238E27FC236}">
                <a16:creationId xmlns:a16="http://schemas.microsoft.com/office/drawing/2014/main" id="{9E40AD45-DD80-4D45-BFC2-0193479713ED}"/>
              </a:ext>
            </a:extLst>
          </p:cNvPr>
          <p:cNvSpPr txBox="1"/>
          <p:nvPr/>
        </p:nvSpPr>
        <p:spPr>
          <a:xfrm>
            <a:off x="2580365" y="6099245"/>
            <a:ext cx="9000999" cy="707886"/>
          </a:xfrm>
          <a:prstGeom prst="rect">
            <a:avLst/>
          </a:prstGeom>
          <a:solidFill>
            <a:schemeClr val="accent1"/>
          </a:solidFill>
        </p:spPr>
        <p:txBody>
          <a:bodyPr wrap="square" rtlCol="0">
            <a:spAutoFit/>
          </a:bodyPr>
          <a:lstStyle/>
          <a:p>
            <a:pPr marL="180000" marR="0" lvl="0" indent="0" algn="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srgbClr val="FFFFFF"/>
              </a:solidFill>
              <a:effectLst/>
              <a:uLnTx/>
              <a:uFillTx/>
              <a:latin typeface="Georgia"/>
              <a:ea typeface="+mn-ea"/>
              <a:cs typeface="+mn-cs"/>
            </a:endParaRPr>
          </a:p>
        </p:txBody>
      </p:sp>
      <p:sp>
        <p:nvSpPr>
          <p:cNvPr id="2" name="Rechthoek 1">
            <a:extLst>
              <a:ext uri="{FF2B5EF4-FFF2-40B4-BE49-F238E27FC236}">
                <a16:creationId xmlns:a16="http://schemas.microsoft.com/office/drawing/2014/main" id="{C6B7BA2A-DD22-48DF-9BD3-817F31CC8B4E}"/>
              </a:ext>
            </a:extLst>
          </p:cNvPr>
          <p:cNvSpPr/>
          <p:nvPr/>
        </p:nvSpPr>
        <p:spPr>
          <a:xfrm>
            <a:off x="2751255" y="1556792"/>
            <a:ext cx="8659220" cy="5273238"/>
          </a:xfrm>
          <a:prstGeom prst="rect">
            <a:avLst/>
          </a:prstGeom>
        </p:spPr>
        <p:txBody>
          <a:bodyPr wrap="square">
            <a:spAutoFit/>
          </a:bodyPr>
          <a:lstStyle/>
          <a:p>
            <a:pPr marL="637200" indent="-457200">
              <a:spcAft>
                <a:spcPts val="400"/>
              </a:spcAft>
              <a:buClr>
                <a:srgbClr val="0C2577"/>
              </a:buClr>
              <a:buFont typeface="+mj-lt"/>
              <a:buAutoNum type="arabicPeriod"/>
            </a:pPr>
            <a:r>
              <a:rPr kumimoji="0" lang="nl-NL" sz="4000" b="1" i="0" u="none" strike="noStrike" kern="1200" cap="none" spc="0" normalizeH="0" baseline="0" noProof="0" dirty="0">
                <a:ln>
                  <a:noFill/>
                </a:ln>
                <a:solidFill>
                  <a:srgbClr val="FFFFFF"/>
                </a:solidFill>
                <a:effectLst/>
                <a:uLnTx/>
                <a:uFillTx/>
                <a:latin typeface="Georgia"/>
                <a:ea typeface="+mn-ea"/>
                <a:cs typeface="+mn-cs"/>
              </a:rPr>
              <a:t> Naam en Faam  van Intuïtie</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AI landschap in het recht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Kunnen computers</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rechtspreken ?</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Kernwaarden Advocatuur </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en Rechterlijke Macht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Drie complicaties</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Conclusies</a:t>
            </a:r>
          </a:p>
        </p:txBody>
      </p:sp>
    </p:spTree>
    <p:extLst>
      <p:ext uri="{BB962C8B-B14F-4D97-AF65-F5344CB8AC3E}">
        <p14:creationId xmlns:p14="http://schemas.microsoft.com/office/powerpoint/2010/main" val="818049661"/>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2524" y="-1402508"/>
            <a:ext cx="12874724" cy="9656044"/>
          </a:xfrm>
          <a:prstGeom prst="rect">
            <a:avLst/>
          </a:prstGeom>
        </p:spPr>
      </p:pic>
      <p:grpSp>
        <p:nvGrpSpPr>
          <p:cNvPr id="42" name="Groeperen 41"/>
          <p:cNvGrpSpPr/>
          <p:nvPr/>
        </p:nvGrpSpPr>
        <p:grpSpPr>
          <a:xfrm>
            <a:off x="0" y="0"/>
            <a:ext cx="6099175" cy="6858000"/>
            <a:chOff x="0" y="0"/>
            <a:chExt cx="6099175" cy="6858000"/>
          </a:xfrm>
        </p:grpSpPr>
        <p:sp>
          <p:nvSpPr>
            <p:cNvPr id="29" name="Rechthoek 28"/>
            <p:cNvSpPr/>
            <p:nvPr/>
          </p:nvSpPr>
          <p:spPr>
            <a:xfrm>
              <a:off x="0" y="0"/>
              <a:ext cx="6098400" cy="6858000"/>
            </a:xfrm>
            <a:prstGeom prst="rect">
              <a:avLst/>
            </a:prstGeom>
            <a:solidFill>
              <a:srgbClr val="B27F2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0"/>
              <a:ext cx="5688016" cy="5373216"/>
              <a:chOff x="411159" y="0"/>
              <a:chExt cx="5688016" cy="5373216"/>
            </a:xfrm>
          </p:grpSpPr>
          <p:sp>
            <p:nvSpPr>
              <p:cNvPr id="30" name="Rechthoek 29"/>
              <p:cNvSpPr/>
              <p:nvPr/>
            </p:nvSpPr>
            <p:spPr>
              <a:xfrm>
                <a:off x="411160" y="0"/>
                <a:ext cx="5688013" cy="524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4678204"/>
              </a:xfrm>
              <a:prstGeom prst="rect">
                <a:avLst/>
              </a:prstGeom>
              <a:noFill/>
            </p:spPr>
            <p:txBody>
              <a:bodyPr wrap="square" rtlCol="0">
                <a:spAutoFit/>
              </a:bodyPr>
              <a:lstStyle/>
              <a:p>
                <a:pPr marL="360000" indent="-180000"/>
                <a:r>
                  <a:rPr lang="nl-NL" sz="3800" b="1" dirty="0">
                    <a:solidFill>
                      <a:srgbClr val="0C2577"/>
                    </a:solidFill>
                  </a:rPr>
                  <a:t>Wat is de rol van</a:t>
                </a:r>
              </a:p>
              <a:p>
                <a:pPr marL="360000" indent="-180000"/>
                <a:r>
                  <a:rPr lang="nl-NL" sz="3800" b="1" dirty="0">
                    <a:solidFill>
                      <a:srgbClr val="0C2577"/>
                    </a:solidFill>
                  </a:rPr>
                  <a:t>Advocaat of Rechter?</a:t>
                </a:r>
              </a:p>
              <a:p>
                <a:pPr marL="360000" indent="-180000"/>
                <a:endParaRPr lang="en-GB" b="1" dirty="0">
                  <a:solidFill>
                    <a:srgbClr val="0C2577"/>
                  </a:solidFill>
                </a:endParaRPr>
              </a:p>
              <a:p>
                <a:pPr marL="180000">
                  <a:spcAft>
                    <a:spcPts val="400"/>
                  </a:spcAft>
                  <a:buClr>
                    <a:srgbClr val="B27F2A"/>
                  </a:buClr>
                </a:pPr>
                <a:r>
                  <a:rPr lang="nl-NL" sz="2300" dirty="0">
                    <a:solidFill>
                      <a:srgbClr val="0C2577"/>
                    </a:solidFill>
                    <a:ea typeface="Verdana" charset="0"/>
                    <a:cs typeface="Verdana" charset="0"/>
                  </a:rPr>
                  <a:t>Afgezien van intuïtie,  let op:</a:t>
                </a:r>
              </a:p>
              <a:p>
                <a:pPr marL="180000">
                  <a:spcAft>
                    <a:spcPts val="400"/>
                  </a:spcAft>
                  <a:buClr>
                    <a:srgbClr val="B27F2A"/>
                  </a:buClr>
                </a:pPr>
                <a:endParaRPr lang="nl-NL" sz="2300" dirty="0">
                  <a:solidFill>
                    <a:srgbClr val="0C2577"/>
                  </a:solidFill>
                  <a:ea typeface="Verdana" charset="0"/>
                  <a:cs typeface="Verdana" charset="0"/>
                </a:endParaRP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Disruptieve ontwikkelingen</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Prachtige resultaten</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Complicaties en praktische voorbeelden</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Uw kernwaarden</a:t>
                </a:r>
              </a:p>
              <a:p>
                <a:pPr marL="522900" indent="-342900">
                  <a:spcAft>
                    <a:spcPts val="400"/>
                  </a:spcAft>
                  <a:buClr>
                    <a:srgbClr val="B27F2A"/>
                  </a:buClr>
                  <a:buFont typeface="Arial" panose="020B0604020202020204" pitchFamily="34" charset="0"/>
                  <a:buChar char="•"/>
                </a:pPr>
                <a:r>
                  <a:rPr lang="nl-NL" sz="2300" dirty="0">
                    <a:solidFill>
                      <a:srgbClr val="0C2577"/>
                    </a:solidFill>
                    <a:ea typeface="Verdana" charset="0"/>
                    <a:cs typeface="Verdana" charset="0"/>
                  </a:rPr>
                  <a:t>Een multidisciplinaire samenleving</a:t>
                </a:r>
                <a:endParaRPr lang="en-US" sz="2000" i="1" spc="-4" dirty="0">
                  <a:solidFill>
                    <a:srgbClr val="1E497D"/>
                  </a:solidFill>
                  <a:cs typeface="Georgia"/>
                </a:endParaRPr>
              </a:p>
            </p:txBody>
          </p:sp>
          <p:sp>
            <p:nvSpPr>
              <p:cNvPr id="32" name="Rechthoek 31"/>
              <p:cNvSpPr/>
              <p:nvPr/>
            </p:nvSpPr>
            <p:spPr>
              <a:xfrm>
                <a:off x="411161" y="5193216"/>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Tree>
    <p:extLst>
      <p:ext uri="{BB962C8B-B14F-4D97-AF65-F5344CB8AC3E}">
        <p14:creationId xmlns:p14="http://schemas.microsoft.com/office/powerpoint/2010/main" val="35168331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2524" y="-1402508"/>
            <a:ext cx="12874724" cy="9656044"/>
          </a:xfrm>
          <a:prstGeom prst="rect">
            <a:avLst/>
          </a:prstGeom>
        </p:spPr>
      </p:pic>
      <p:grpSp>
        <p:nvGrpSpPr>
          <p:cNvPr id="42" name="Groeperen 41"/>
          <p:cNvGrpSpPr/>
          <p:nvPr/>
        </p:nvGrpSpPr>
        <p:grpSpPr>
          <a:xfrm>
            <a:off x="0" y="0"/>
            <a:ext cx="6099175" cy="6858000"/>
            <a:chOff x="0" y="0"/>
            <a:chExt cx="6099175" cy="6858000"/>
          </a:xfrm>
        </p:grpSpPr>
        <p:sp>
          <p:nvSpPr>
            <p:cNvPr id="29" name="Rechthoek 28"/>
            <p:cNvSpPr/>
            <p:nvPr/>
          </p:nvSpPr>
          <p:spPr>
            <a:xfrm>
              <a:off x="0" y="0"/>
              <a:ext cx="6098400" cy="6858000"/>
            </a:xfrm>
            <a:prstGeom prst="rect">
              <a:avLst/>
            </a:prstGeom>
            <a:solidFill>
              <a:srgbClr val="B27F2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0"/>
              <a:ext cx="5688016" cy="5697232"/>
              <a:chOff x="411159" y="0"/>
              <a:chExt cx="5688016" cy="5697232"/>
            </a:xfrm>
          </p:grpSpPr>
          <p:sp>
            <p:nvSpPr>
              <p:cNvPr id="30" name="Rechthoek 29"/>
              <p:cNvSpPr/>
              <p:nvPr/>
            </p:nvSpPr>
            <p:spPr>
              <a:xfrm>
                <a:off x="411160" y="0"/>
                <a:ext cx="5688013" cy="551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4924425"/>
              </a:xfrm>
              <a:prstGeom prst="rect">
                <a:avLst/>
              </a:prstGeom>
              <a:noFill/>
            </p:spPr>
            <p:txBody>
              <a:bodyPr wrap="square" rtlCol="0">
                <a:spAutoFit/>
              </a:bodyPr>
              <a:lstStyle/>
              <a:p>
                <a:pPr marL="360000" indent="-180000"/>
                <a:r>
                  <a:rPr lang="nl-NL" sz="3800" b="1" dirty="0">
                    <a:solidFill>
                      <a:srgbClr val="0C2577"/>
                    </a:solidFill>
                  </a:rPr>
                  <a:t>Mijn Conclusie  luidt</a:t>
                </a:r>
              </a:p>
              <a:p>
                <a:pPr marL="360000" indent="-180000"/>
                <a:endParaRPr lang="nl-NL" sz="2300" dirty="0">
                  <a:solidFill>
                    <a:srgbClr val="0C2577"/>
                  </a:solidFill>
                  <a:ea typeface="Verdana" charset="0"/>
                  <a:cs typeface="Verdana" charset="0"/>
                </a:endParaRPr>
              </a:p>
              <a:p>
                <a:pPr marL="360000" indent="-180000"/>
                <a:r>
                  <a:rPr lang="nl-NL" sz="2300" dirty="0">
                    <a:solidFill>
                      <a:srgbClr val="0C2577"/>
                    </a:solidFill>
                    <a:ea typeface="Verdana" charset="0"/>
                    <a:cs typeface="Verdana" charset="0"/>
                  </a:rPr>
                  <a:t>Ja, AI verdringt intuïtie</a:t>
                </a:r>
              </a:p>
              <a:p>
                <a:pPr marL="360000" indent="-180000"/>
                <a:r>
                  <a:rPr lang="nl-NL" sz="2300" dirty="0">
                    <a:solidFill>
                      <a:srgbClr val="0C2577"/>
                    </a:solidFill>
                    <a:ea typeface="Verdana" charset="0"/>
                    <a:cs typeface="Verdana" charset="0"/>
                  </a:rPr>
                  <a:t> </a:t>
                </a:r>
              </a:p>
              <a:p>
                <a:pPr marL="360000" indent="-180000"/>
                <a:r>
                  <a:rPr lang="nl-NL" sz="2300" dirty="0">
                    <a:solidFill>
                      <a:srgbClr val="0C2577"/>
                    </a:solidFill>
                    <a:ea typeface="Verdana" charset="0"/>
                    <a:cs typeface="Verdana" charset="0"/>
                  </a:rPr>
                  <a:t>We zijn er nog lang niet, </a:t>
                </a:r>
              </a:p>
              <a:p>
                <a:pPr marL="360000" indent="-180000"/>
                <a:r>
                  <a:rPr lang="nl-NL" sz="2300" dirty="0">
                    <a:solidFill>
                      <a:srgbClr val="0C2577"/>
                    </a:solidFill>
                    <a:ea typeface="Verdana" charset="0"/>
                    <a:cs typeface="Verdana" charset="0"/>
                  </a:rPr>
                  <a:t>maar we komen er wel</a:t>
                </a:r>
              </a:p>
              <a:p>
                <a:pPr marL="637200" indent="-457200">
                  <a:buClr>
                    <a:srgbClr val="B27F2A"/>
                  </a:buClr>
                  <a:buFont typeface="+mj-lt"/>
                  <a:buAutoNum type="arabicPeriod"/>
                </a:pPr>
                <a:r>
                  <a:rPr lang="nl-NL" sz="2300" dirty="0">
                    <a:solidFill>
                      <a:srgbClr val="0C2577"/>
                    </a:solidFill>
                    <a:ea typeface="Verdana" charset="0"/>
                    <a:cs typeface="Verdana" charset="0"/>
                  </a:rPr>
                  <a:t>Rechtspreken is moeilijk</a:t>
                </a:r>
              </a:p>
              <a:p>
                <a:pPr marL="637200" indent="-457200">
                  <a:buClr>
                    <a:srgbClr val="B27F2A"/>
                  </a:buClr>
                  <a:buFont typeface="+mj-lt"/>
                  <a:buAutoNum type="arabicPeriod"/>
                </a:pPr>
                <a:r>
                  <a:rPr lang="nl-NL" sz="2300" dirty="0">
                    <a:solidFill>
                      <a:srgbClr val="0C2577"/>
                    </a:solidFill>
                    <a:ea typeface="Verdana" charset="0"/>
                    <a:cs typeface="Verdana" charset="0"/>
                  </a:rPr>
                  <a:t>Het </a:t>
                </a:r>
                <a:r>
                  <a:rPr lang="nl-NL" sz="2300" dirty="0" err="1">
                    <a:solidFill>
                      <a:srgbClr val="0C2577"/>
                    </a:solidFill>
                    <a:ea typeface="Verdana" charset="0"/>
                    <a:cs typeface="Verdana" charset="0"/>
                  </a:rPr>
                  <a:t>fomuleren</a:t>
                </a:r>
                <a:r>
                  <a:rPr lang="nl-NL" sz="2300" dirty="0">
                    <a:solidFill>
                      <a:srgbClr val="0C2577"/>
                    </a:solidFill>
                    <a:ea typeface="Verdana" charset="0"/>
                    <a:cs typeface="Verdana" charset="0"/>
                  </a:rPr>
                  <a:t> van de uitvoering </a:t>
                </a:r>
                <a:br>
                  <a:rPr lang="nl-NL" sz="2300" dirty="0">
                    <a:solidFill>
                      <a:srgbClr val="0C2577"/>
                    </a:solidFill>
                    <a:ea typeface="Verdana" charset="0"/>
                    <a:cs typeface="Verdana" charset="0"/>
                  </a:rPr>
                </a:br>
                <a:r>
                  <a:rPr lang="nl-NL" sz="2300" dirty="0">
                    <a:solidFill>
                      <a:srgbClr val="0C2577"/>
                    </a:solidFill>
                    <a:ea typeface="Verdana" charset="0"/>
                    <a:cs typeface="Verdana" charset="0"/>
                  </a:rPr>
                  <a:t>van wetten is nog moeilijker  </a:t>
                </a:r>
                <a:br>
                  <a:rPr lang="nl-NL" sz="2300" dirty="0">
                    <a:solidFill>
                      <a:srgbClr val="0C2577"/>
                    </a:solidFill>
                    <a:ea typeface="Verdana" charset="0"/>
                    <a:cs typeface="Verdana" charset="0"/>
                  </a:rPr>
                </a:br>
                <a:r>
                  <a:rPr lang="nl-NL" sz="2300" dirty="0">
                    <a:solidFill>
                      <a:srgbClr val="0C2577"/>
                    </a:solidFill>
                    <a:ea typeface="Verdana" charset="0"/>
                    <a:cs typeface="Verdana" charset="0"/>
                  </a:rPr>
                  <a:t>(zie belastingdossiers, </a:t>
                </a:r>
                <a:br>
                  <a:rPr lang="nl-NL" sz="2300" dirty="0">
                    <a:solidFill>
                      <a:srgbClr val="0C2577"/>
                    </a:solidFill>
                    <a:ea typeface="Verdana" charset="0"/>
                    <a:cs typeface="Verdana" charset="0"/>
                  </a:rPr>
                </a:br>
                <a:r>
                  <a:rPr lang="nl-NL" sz="2300" dirty="0">
                    <a:solidFill>
                      <a:srgbClr val="0C2577"/>
                    </a:solidFill>
                    <a:ea typeface="Verdana" charset="0"/>
                    <a:cs typeface="Verdana" charset="0"/>
                  </a:rPr>
                  <a:t>en bijstandsuitkeringen)</a:t>
                </a:r>
              </a:p>
              <a:p>
                <a:pPr marL="637200" indent="-457200">
                  <a:buClr>
                    <a:srgbClr val="B27F2A"/>
                  </a:buClr>
                  <a:buFont typeface="+mj-lt"/>
                  <a:buAutoNum type="arabicPeriod"/>
                </a:pPr>
                <a:r>
                  <a:rPr lang="nl-NL" sz="2300" dirty="0">
                    <a:solidFill>
                      <a:srgbClr val="0C2577"/>
                    </a:solidFill>
                    <a:ea typeface="Verdana" charset="0"/>
                    <a:cs typeface="Verdana" charset="0"/>
                  </a:rPr>
                  <a:t>Wetten formuleren is het </a:t>
                </a:r>
                <a:r>
                  <a:rPr lang="nl-NL" sz="2300" dirty="0" err="1">
                    <a:solidFill>
                      <a:srgbClr val="0C2577"/>
                    </a:solidFill>
                    <a:ea typeface="Verdana" charset="0"/>
                    <a:cs typeface="Verdana" charset="0"/>
                  </a:rPr>
                  <a:t>allermoeilijkst</a:t>
                </a:r>
                <a:r>
                  <a:rPr lang="nl-NL" sz="2300" dirty="0">
                    <a:solidFill>
                      <a:srgbClr val="0C2577"/>
                    </a:solidFill>
                    <a:ea typeface="Verdana" charset="0"/>
                    <a:cs typeface="Verdana" charset="0"/>
                  </a:rPr>
                  <a:t>.</a:t>
                </a:r>
              </a:p>
            </p:txBody>
          </p:sp>
          <p:sp>
            <p:nvSpPr>
              <p:cNvPr id="32" name="Rechthoek 31"/>
              <p:cNvSpPr/>
              <p:nvPr/>
            </p:nvSpPr>
            <p:spPr>
              <a:xfrm>
                <a:off x="411161" y="5517232"/>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spTree>
    <p:extLst>
      <p:ext uri="{BB962C8B-B14F-4D97-AF65-F5344CB8AC3E}">
        <p14:creationId xmlns:p14="http://schemas.microsoft.com/office/powerpoint/2010/main" val="29110645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J:\departments\BB\BB-SC&amp;M\Beeldmateriaal\Archief\Foto's van Gebouwen - staan niet in beeldbank\Academiegebouw\FT1320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75" y="0"/>
            <a:ext cx="12207226" cy="689672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21666" y="1646558"/>
            <a:ext cx="12198351" cy="5273238"/>
          </a:xfrm>
          <a:prstGeom prst="rect">
            <a:avLst/>
          </a:prstGeom>
          <a:solidFill>
            <a:schemeClr val="accent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solidFill>
                <a:srgbClr val="FFFFFF"/>
              </a:solidFill>
              <a:latin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10" name="Afbeelding 9">
            <a:extLst>
              <a:ext uri="{FF2B5EF4-FFF2-40B4-BE49-F238E27FC236}">
                <a16:creationId xmlns:a16="http://schemas.microsoft.com/office/drawing/2014/main" id="{2F3131D4-B608-BC4B-85ED-59BC349DB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8" name="Tekstvak 7">
            <a:extLst>
              <a:ext uri="{FF2B5EF4-FFF2-40B4-BE49-F238E27FC236}">
                <a16:creationId xmlns:a16="http://schemas.microsoft.com/office/drawing/2014/main" id="{9E40AD45-DD80-4D45-BFC2-0193479713ED}"/>
              </a:ext>
            </a:extLst>
          </p:cNvPr>
          <p:cNvSpPr txBox="1"/>
          <p:nvPr/>
        </p:nvSpPr>
        <p:spPr>
          <a:xfrm>
            <a:off x="2580365" y="1637804"/>
            <a:ext cx="9000999" cy="707886"/>
          </a:xfrm>
          <a:prstGeom prst="rect">
            <a:avLst/>
          </a:prstGeom>
          <a:solidFill>
            <a:schemeClr val="accent1"/>
          </a:solidFill>
        </p:spPr>
        <p:txBody>
          <a:bodyPr wrap="square" rtlCol="0">
            <a:spAutoFit/>
          </a:bodyPr>
          <a:lstStyle/>
          <a:p>
            <a:pPr marL="180000" marR="0" lvl="0" indent="0" algn="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srgbClr val="FFFFFF"/>
              </a:solidFill>
              <a:effectLst/>
              <a:uLnTx/>
              <a:uFillTx/>
              <a:latin typeface="Georgia"/>
              <a:ea typeface="+mn-ea"/>
              <a:cs typeface="+mn-cs"/>
            </a:endParaRPr>
          </a:p>
        </p:txBody>
      </p:sp>
      <p:sp>
        <p:nvSpPr>
          <p:cNvPr id="2" name="Rechthoek 1">
            <a:extLst>
              <a:ext uri="{FF2B5EF4-FFF2-40B4-BE49-F238E27FC236}">
                <a16:creationId xmlns:a16="http://schemas.microsoft.com/office/drawing/2014/main" id="{C6B7BA2A-DD22-48DF-9BD3-817F31CC8B4E}"/>
              </a:ext>
            </a:extLst>
          </p:cNvPr>
          <p:cNvSpPr/>
          <p:nvPr/>
        </p:nvSpPr>
        <p:spPr>
          <a:xfrm>
            <a:off x="2751255" y="1556792"/>
            <a:ext cx="8659220" cy="5273238"/>
          </a:xfrm>
          <a:prstGeom prst="rect">
            <a:avLst/>
          </a:prstGeom>
        </p:spPr>
        <p:txBody>
          <a:bodyPr wrap="square">
            <a:spAutoFit/>
          </a:bodyPr>
          <a:lstStyle/>
          <a:p>
            <a:pPr marL="637200" indent="-457200">
              <a:spcAft>
                <a:spcPts val="400"/>
              </a:spcAft>
              <a:buClr>
                <a:srgbClr val="0C2577"/>
              </a:buClr>
              <a:buFont typeface="+mj-lt"/>
              <a:buAutoNum type="arabicPeriod"/>
            </a:pPr>
            <a:r>
              <a:rPr kumimoji="0" lang="nl-NL" sz="4000" b="1" i="0" u="none" strike="noStrike" kern="1200" cap="none" spc="0" normalizeH="0" baseline="0" noProof="0" dirty="0">
                <a:ln>
                  <a:noFill/>
                </a:ln>
                <a:solidFill>
                  <a:srgbClr val="FFFFFF"/>
                </a:solidFill>
                <a:effectLst/>
                <a:uLnTx/>
                <a:uFillTx/>
                <a:latin typeface="Georgia"/>
                <a:ea typeface="+mn-ea"/>
                <a:cs typeface="+mn-cs"/>
              </a:rPr>
              <a:t> Naam en Faam  van Intuïtie</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AI landschap in het recht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Kunnen computers</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rechtspreken ?</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Kernwaarden Advocatuur </a:t>
            </a:r>
            <a:br>
              <a:rPr lang="nl-NL" sz="4000" b="1" dirty="0">
                <a:solidFill>
                  <a:schemeClr val="bg1"/>
                </a:solidFill>
                <a:ea typeface="Verdana" charset="0"/>
                <a:cs typeface="Verdana" charset="0"/>
              </a:rPr>
            </a:br>
            <a:r>
              <a:rPr lang="nl-NL" sz="4000" b="1" dirty="0">
                <a:solidFill>
                  <a:schemeClr val="bg1"/>
                </a:solidFill>
                <a:ea typeface="Verdana" charset="0"/>
                <a:cs typeface="Verdana" charset="0"/>
              </a:rPr>
              <a:t>en Rechterlijke Macht</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Drie complicaties</a:t>
            </a:r>
          </a:p>
          <a:p>
            <a:pPr marL="637200" indent="-457200">
              <a:spcAft>
                <a:spcPts val="400"/>
              </a:spcAft>
              <a:buClr>
                <a:srgbClr val="0C2577"/>
              </a:buClr>
              <a:buFont typeface="+mj-lt"/>
              <a:buAutoNum type="arabicPeriod"/>
            </a:pPr>
            <a:r>
              <a:rPr lang="nl-NL" sz="4000" b="1" dirty="0">
                <a:solidFill>
                  <a:schemeClr val="bg1"/>
                </a:solidFill>
                <a:ea typeface="Verdana" charset="0"/>
                <a:cs typeface="Verdana" charset="0"/>
              </a:rPr>
              <a:t> Conclusies</a:t>
            </a:r>
          </a:p>
        </p:txBody>
      </p:sp>
    </p:spTree>
    <p:extLst>
      <p:ext uri="{BB962C8B-B14F-4D97-AF65-F5344CB8AC3E}">
        <p14:creationId xmlns:p14="http://schemas.microsoft.com/office/powerpoint/2010/main" val="20704532"/>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E950B6D8-EC9F-F644-B3DF-AF379B5EABC6}"/>
              </a:ext>
            </a:extLst>
          </p:cNvPr>
          <p:cNvSpPr>
            <a:spLocks noGrp="1"/>
          </p:cNvSpPr>
          <p:nvPr>
            <p:ph type="body" sz="quarter" idx="12"/>
          </p:nvPr>
        </p:nvSpPr>
        <p:spPr/>
        <p:txBody>
          <a:bodyPr/>
          <a:lstStyle/>
          <a:p>
            <a:endParaRPr lang="nl-NL"/>
          </a:p>
        </p:txBody>
      </p:sp>
      <p:sp>
        <p:nvSpPr>
          <p:cNvPr id="4" name="Titel 3"/>
          <p:cNvSpPr>
            <a:spLocks noGrp="1"/>
          </p:cNvSpPr>
          <p:nvPr>
            <p:ph type="title"/>
          </p:nvPr>
        </p:nvSpPr>
        <p:spPr>
          <a:xfrm>
            <a:off x="0" y="1052736"/>
            <a:ext cx="12198350" cy="1656184"/>
          </a:xfrm>
        </p:spPr>
        <p:txBody>
          <a:bodyPr/>
          <a:lstStyle/>
          <a:p>
            <a:pPr algn="ctr"/>
            <a:r>
              <a:rPr lang="nl-NL" dirty="0" err="1"/>
              <a:t>Education</a:t>
            </a:r>
            <a:r>
              <a:rPr lang="nl-NL" dirty="0"/>
              <a:t> is </a:t>
            </a:r>
            <a:r>
              <a:rPr lang="nl-NL" dirty="0" err="1"/>
              <a:t>the</a:t>
            </a:r>
            <a:r>
              <a:rPr lang="nl-NL" dirty="0"/>
              <a:t> </a:t>
            </a:r>
            <a:r>
              <a:rPr lang="nl-NL" dirty="0" err="1"/>
              <a:t>key</a:t>
            </a:r>
            <a:r>
              <a:rPr lang="nl-NL" dirty="0"/>
              <a:t> </a:t>
            </a:r>
            <a:r>
              <a:rPr lang="nl-NL" dirty="0" err="1"/>
              <a:t>to</a:t>
            </a:r>
            <a:r>
              <a:rPr lang="nl-NL" dirty="0"/>
              <a:t> </a:t>
            </a:r>
            <a:r>
              <a:rPr lang="nl-NL" dirty="0" err="1"/>
              <a:t>success</a:t>
            </a:r>
            <a:br>
              <a:rPr lang="nl-NL" dirty="0"/>
            </a:br>
            <a:br>
              <a:rPr lang="nl-NL" dirty="0"/>
            </a:br>
            <a:r>
              <a:rPr lang="nl-NL" dirty="0"/>
              <a:t>universiteitleiden.nl</a:t>
            </a:r>
          </a:p>
        </p:txBody>
      </p:sp>
    </p:spTree>
    <p:extLst>
      <p:ext uri="{BB962C8B-B14F-4D97-AF65-F5344CB8AC3E}">
        <p14:creationId xmlns:p14="http://schemas.microsoft.com/office/powerpoint/2010/main" val="327208503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EF72E07-3635-496F-8F33-AE4126CA58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48" y="-1"/>
            <a:ext cx="12198350" cy="7723747"/>
          </a:xfrm>
          <a:prstGeom prst="rect">
            <a:avLst/>
          </a:prstGeom>
        </p:spPr>
      </p:pic>
      <p:grpSp>
        <p:nvGrpSpPr>
          <p:cNvPr id="42" name="Groeperen 41"/>
          <p:cNvGrpSpPr/>
          <p:nvPr/>
        </p:nvGrpSpPr>
        <p:grpSpPr>
          <a:xfrm>
            <a:off x="0" y="0"/>
            <a:ext cx="6099173" cy="8032274"/>
            <a:chOff x="0" y="0"/>
            <a:chExt cx="6099173" cy="8032274"/>
          </a:xfrm>
        </p:grpSpPr>
        <p:sp>
          <p:nvSpPr>
            <p:cNvPr id="29" name="Rechthoek 28"/>
            <p:cNvSpPr/>
            <p:nvPr/>
          </p:nvSpPr>
          <p:spPr>
            <a:xfrm>
              <a:off x="0" y="0"/>
              <a:ext cx="6098400" cy="6858000"/>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8" y="0"/>
              <a:ext cx="5688015" cy="8032274"/>
              <a:chOff x="411158" y="0"/>
              <a:chExt cx="5688015" cy="8032274"/>
            </a:xfrm>
          </p:grpSpPr>
          <p:sp>
            <p:nvSpPr>
              <p:cNvPr id="30" name="Rechthoek 29"/>
              <p:cNvSpPr/>
              <p:nvPr/>
            </p:nvSpPr>
            <p:spPr>
              <a:xfrm>
                <a:off x="411160" y="0"/>
                <a:ext cx="5688013" cy="64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7704673"/>
              </a:xfrm>
              <a:prstGeom prst="rect">
                <a:avLst/>
              </a:prstGeom>
              <a:noFill/>
            </p:spPr>
            <p:txBody>
              <a:bodyPr wrap="square" rtlCol="0">
                <a:spAutoFit/>
              </a:bodyPr>
              <a:lstStyle/>
              <a:p>
                <a:pPr marL="360000" indent="-180000"/>
                <a:r>
                  <a:rPr lang="nl-NL" sz="3600" b="1" dirty="0">
                    <a:solidFill>
                      <a:srgbClr val="0C2577"/>
                    </a:solidFill>
                  </a:rPr>
                  <a:t>De Kracht van Intuïtie</a:t>
                </a:r>
              </a:p>
              <a:p>
                <a:pPr marL="180000" lvl="0" algn="ctr">
                  <a:spcAft>
                    <a:spcPts val="400"/>
                  </a:spcAft>
                  <a:buClr>
                    <a:srgbClr val="B27F2A"/>
                  </a:buClr>
                </a:pPr>
                <a:endParaRPr lang="nl-NL" sz="2000" dirty="0">
                  <a:solidFill>
                    <a:schemeClr val="bg2"/>
                  </a:solidFill>
                </a:endParaRPr>
              </a:p>
              <a:p>
                <a:pPr marL="180000" lvl="0" algn="ctr">
                  <a:spcAft>
                    <a:spcPts val="400"/>
                  </a:spcAft>
                  <a:buClr>
                    <a:srgbClr val="B27F2A"/>
                  </a:buClr>
                </a:pPr>
                <a:r>
                  <a:rPr lang="nl-NL" sz="2000" b="1" dirty="0">
                    <a:solidFill>
                      <a:schemeClr val="bg2"/>
                    </a:solidFill>
                  </a:rPr>
                  <a:t>De Groot: </a:t>
                </a:r>
              </a:p>
              <a:p>
                <a:pPr marL="180000" lvl="0" algn="ctr">
                  <a:spcAft>
                    <a:spcPts val="400"/>
                  </a:spcAft>
                  <a:buClr>
                    <a:srgbClr val="B27F2A"/>
                  </a:buClr>
                </a:pPr>
                <a:r>
                  <a:rPr lang="nl-NL" sz="2000" i="1" dirty="0">
                    <a:solidFill>
                      <a:schemeClr val="bg2"/>
                    </a:solidFill>
                  </a:rPr>
                  <a:t>“Ik zal je graag begeleiden. </a:t>
                </a:r>
              </a:p>
              <a:p>
                <a:pPr marL="180000" lvl="0" algn="ctr">
                  <a:spcAft>
                    <a:spcPts val="400"/>
                  </a:spcAft>
                  <a:buClr>
                    <a:srgbClr val="B27F2A"/>
                  </a:buClr>
                </a:pPr>
                <a:r>
                  <a:rPr lang="nl-NL" sz="2000" i="1" dirty="0">
                    <a:solidFill>
                      <a:schemeClr val="bg2"/>
                    </a:solidFill>
                  </a:rPr>
                  <a:t>Overigens deugt er van je voorspelling helemaal niets.”</a:t>
                </a:r>
              </a:p>
              <a:p>
                <a:pPr marL="180000" lvl="0">
                  <a:spcAft>
                    <a:spcPts val="400"/>
                  </a:spcAft>
                  <a:buClr>
                    <a:srgbClr val="B27F2A"/>
                  </a:buClr>
                </a:pPr>
                <a:endParaRPr lang="nl-NL" sz="2000" dirty="0">
                  <a:solidFill>
                    <a:schemeClr val="bg2"/>
                  </a:solidFill>
                </a:endParaRPr>
              </a:p>
              <a:p>
                <a:pPr marL="180000" lvl="0">
                  <a:spcAft>
                    <a:spcPts val="400"/>
                  </a:spcAft>
                  <a:buClr>
                    <a:srgbClr val="B27F2A"/>
                  </a:buClr>
                </a:pPr>
                <a:r>
                  <a:rPr lang="nl-NL" sz="2000" dirty="0">
                    <a:solidFill>
                      <a:schemeClr val="bg2"/>
                    </a:solidFill>
                  </a:rPr>
                  <a:t>“De redenering is als volgt:</a:t>
                </a:r>
              </a:p>
              <a:p>
                <a:pPr marL="360000" lvl="0" indent="-180000">
                  <a:spcAft>
                    <a:spcPts val="400"/>
                  </a:spcAft>
                  <a:buClr>
                    <a:srgbClr val="B27F2A"/>
                  </a:buClr>
                  <a:buFont typeface="Arial" charset="0"/>
                  <a:buChar char="•"/>
                </a:pPr>
                <a:r>
                  <a:rPr lang="nl-NL" sz="2000" b="1" dirty="0">
                    <a:solidFill>
                      <a:schemeClr val="bg2"/>
                    </a:solidFill>
                  </a:rPr>
                  <a:t>Aanname </a:t>
                </a:r>
                <a:r>
                  <a:rPr lang="nl-NL" sz="2000" dirty="0">
                    <a:solidFill>
                      <a:schemeClr val="bg2"/>
                    </a:solidFill>
                  </a:rPr>
                  <a:t>(1) Intuïtie is een essentieel onderdeel van het schaken,</a:t>
                </a:r>
              </a:p>
              <a:p>
                <a:pPr marL="360000" lvl="0" indent="-180000">
                  <a:spcAft>
                    <a:spcPts val="400"/>
                  </a:spcAft>
                  <a:buClr>
                    <a:srgbClr val="B27F2A"/>
                  </a:buClr>
                  <a:buFont typeface="Arial" charset="0"/>
                  <a:buChar char="•"/>
                </a:pPr>
                <a:r>
                  <a:rPr lang="nl-NL" sz="2000" b="1" dirty="0">
                    <a:solidFill>
                      <a:schemeClr val="bg2"/>
                    </a:solidFill>
                  </a:rPr>
                  <a:t>Aanname </a:t>
                </a:r>
                <a:r>
                  <a:rPr lang="nl-NL" sz="2000" dirty="0">
                    <a:solidFill>
                      <a:schemeClr val="bg2"/>
                    </a:solidFill>
                  </a:rPr>
                  <a:t>(2) Grootmeesters spelen zo sterk omdat zij over intuïtie beschikken, en</a:t>
                </a:r>
              </a:p>
              <a:p>
                <a:pPr marL="360000" lvl="0" indent="-180000">
                  <a:spcAft>
                    <a:spcPts val="400"/>
                  </a:spcAft>
                  <a:buClr>
                    <a:srgbClr val="B27F2A"/>
                  </a:buClr>
                  <a:buFont typeface="Arial" charset="0"/>
                  <a:buChar char="•"/>
                </a:pPr>
                <a:r>
                  <a:rPr lang="nl-NL" sz="2000" b="1" dirty="0">
                    <a:solidFill>
                      <a:schemeClr val="bg2"/>
                    </a:solidFill>
                  </a:rPr>
                  <a:t>Bewering </a:t>
                </a:r>
                <a:r>
                  <a:rPr lang="nl-NL" sz="2000" dirty="0">
                    <a:solidFill>
                      <a:schemeClr val="bg2"/>
                    </a:solidFill>
                  </a:rPr>
                  <a:t>(3) Intuïtie valt niet te programmeren, dus</a:t>
                </a:r>
              </a:p>
              <a:p>
                <a:pPr marL="360000" lvl="0" indent="-180000">
                  <a:spcAft>
                    <a:spcPts val="400"/>
                  </a:spcAft>
                  <a:buClr>
                    <a:srgbClr val="B27F2A"/>
                  </a:buClr>
                  <a:buFont typeface="Arial" charset="0"/>
                  <a:buChar char="•"/>
                </a:pPr>
                <a:r>
                  <a:rPr lang="nl-NL" sz="2000" b="1" dirty="0">
                    <a:solidFill>
                      <a:schemeClr val="bg2"/>
                    </a:solidFill>
                  </a:rPr>
                  <a:t>Conclusie </a:t>
                </a:r>
                <a:r>
                  <a:rPr lang="nl-NL" sz="2000" dirty="0">
                    <a:solidFill>
                      <a:schemeClr val="bg2"/>
                    </a:solidFill>
                  </a:rPr>
                  <a:t>(4) Computers zullen nooit op grootmeesterniveau spelen.”</a:t>
                </a:r>
              </a:p>
              <a:p>
                <a:pPr marL="360000" lvl="0" indent="-180000">
                  <a:spcAft>
                    <a:spcPts val="400"/>
                  </a:spcAft>
                  <a:buClr>
                    <a:srgbClr val="B27F2A"/>
                  </a:buClr>
                  <a:buFont typeface="Arial" charset="0"/>
                  <a:buChar char="•"/>
                </a:pPr>
                <a:endParaRPr lang="en-US" sz="2000" dirty="0">
                  <a:solidFill>
                    <a:schemeClr val="bg2"/>
                  </a:solidFill>
                </a:endParaRP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nl-NL" sz="2300" dirty="0">
                  <a:solidFill>
                    <a:srgbClr val="0C2577"/>
                  </a:solidFill>
                  <a:ea typeface="Verdana" charset="0"/>
                  <a:cs typeface="Verdana" charset="0"/>
                </a:endParaRPr>
              </a:p>
            </p:txBody>
          </p:sp>
          <p:sp>
            <p:nvSpPr>
              <p:cNvPr id="32" name="Rechthoek 31"/>
              <p:cNvSpPr/>
              <p:nvPr/>
            </p:nvSpPr>
            <p:spPr>
              <a:xfrm>
                <a:off x="411158" y="6381231"/>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p:txBody>
          </p:sp>
        </p:grpSp>
      </p:grpSp>
      <p:pic>
        <p:nvPicPr>
          <p:cNvPr id="13" name="Picture 2" descr="Cito-bedenker Adriaan de Groot zag het hele kind">
            <a:extLst>
              <a:ext uri="{FF2B5EF4-FFF2-40B4-BE49-F238E27FC236}">
                <a16:creationId xmlns:a16="http://schemas.microsoft.com/office/drawing/2014/main" id="{FADDA040-EE1E-4451-BC16-3158851D51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0" r="27390" b="-1"/>
          <a:stretch/>
        </p:blipFill>
        <p:spPr bwMode="auto">
          <a:xfrm>
            <a:off x="6050883" y="10"/>
            <a:ext cx="6147468" cy="7029390"/>
          </a:xfrm>
          <a:prstGeom prst="rect">
            <a:avLst/>
          </a:prstGeom>
          <a:solidFill>
            <a:srgbClr val="FFFFFF"/>
          </a:solidFill>
        </p:spPr>
      </p:pic>
    </p:spTree>
    <p:extLst>
      <p:ext uri="{BB962C8B-B14F-4D97-AF65-F5344CB8AC3E}">
        <p14:creationId xmlns:p14="http://schemas.microsoft.com/office/powerpoint/2010/main" val="12313186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EF72E07-3635-496F-8F33-AE4126CA58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48" y="-1"/>
            <a:ext cx="12198350" cy="7723747"/>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8" y="1"/>
              <a:ext cx="5688015" cy="6344632"/>
              <a:chOff x="411158" y="1"/>
              <a:chExt cx="5688015" cy="6344632"/>
            </a:xfrm>
          </p:grpSpPr>
          <p:sp>
            <p:nvSpPr>
              <p:cNvPr id="30" name="Rechthoek 29"/>
              <p:cNvSpPr/>
              <p:nvPr/>
            </p:nvSpPr>
            <p:spPr>
              <a:xfrm>
                <a:off x="411160" y="1"/>
                <a:ext cx="5688013" cy="5552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6017032"/>
              </a:xfrm>
              <a:prstGeom prst="rect">
                <a:avLst/>
              </a:prstGeom>
              <a:noFill/>
            </p:spPr>
            <p:txBody>
              <a:bodyPr wrap="square" rtlCol="0">
                <a:spAutoFit/>
              </a:bodyPr>
              <a:lstStyle/>
              <a:p>
                <a:pPr marL="360000" indent="-180000"/>
                <a:r>
                  <a:rPr lang="nl-NL" sz="4000" b="1" dirty="0">
                    <a:solidFill>
                      <a:srgbClr val="0C2577"/>
                    </a:solidFill>
                  </a:rPr>
                  <a:t>Het belang van Data</a:t>
                </a:r>
              </a:p>
              <a:p>
                <a:pPr marL="360000" indent="-180000"/>
                <a:endParaRPr lang="nl-NL" b="1" dirty="0">
                  <a:solidFill>
                    <a:srgbClr val="0C2577"/>
                  </a:solidFill>
                </a:endParaRPr>
              </a:p>
              <a:p>
                <a:pPr marL="360000" indent="-180000">
                  <a:spcAft>
                    <a:spcPts val="400"/>
                  </a:spcAft>
                  <a:buClr>
                    <a:srgbClr val="B27F2A"/>
                  </a:buClr>
                  <a:buFont typeface="Arial" charset="0"/>
                  <a:buChar char="•"/>
                </a:pPr>
                <a:r>
                  <a:rPr lang="en-US" sz="2300" dirty="0" err="1">
                    <a:solidFill>
                      <a:srgbClr val="0C2577"/>
                    </a:solidFill>
                    <a:ea typeface="Verdana" charset="0"/>
                    <a:cs typeface="Verdana" charset="0"/>
                  </a:rPr>
                  <a:t>Schaken</a:t>
                </a:r>
                <a:r>
                  <a:rPr lang="en-US" sz="2300" dirty="0">
                    <a:solidFill>
                      <a:srgbClr val="0C2577"/>
                    </a:solidFill>
                    <a:ea typeface="Verdana" charset="0"/>
                    <a:cs typeface="Verdana" charset="0"/>
                  </a:rPr>
                  <a:t>: 700.000 </a:t>
                </a:r>
                <a:r>
                  <a:rPr lang="en-US" sz="2300" dirty="0" err="1">
                    <a:solidFill>
                      <a:srgbClr val="0C2577"/>
                    </a:solidFill>
                    <a:ea typeface="Verdana" charset="0"/>
                    <a:cs typeface="Verdana" charset="0"/>
                  </a:rPr>
                  <a:t>grootmeesterpartijen</a:t>
                </a: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r>
                  <a:rPr lang="en-US" sz="3600" b="1" dirty="0">
                    <a:solidFill>
                      <a:schemeClr val="bg2"/>
                    </a:solidFill>
                  </a:rPr>
                  <a:t>In </a:t>
                </a:r>
                <a:r>
                  <a:rPr lang="en-US" sz="3600" b="1" dirty="0" err="1">
                    <a:solidFill>
                      <a:schemeClr val="bg2"/>
                    </a:solidFill>
                  </a:rPr>
                  <a:t>schaken</a:t>
                </a:r>
                <a:r>
                  <a:rPr lang="en-US" sz="3600" b="1" dirty="0">
                    <a:solidFill>
                      <a:schemeClr val="bg2"/>
                    </a:solidFill>
                  </a:rPr>
                  <a:t>:</a:t>
                </a:r>
              </a:p>
              <a:p>
                <a:pPr marL="360000" lvl="0" indent="-180000">
                  <a:spcAft>
                    <a:spcPts val="400"/>
                  </a:spcAft>
                  <a:buClr>
                    <a:srgbClr val="B27F2A"/>
                  </a:buClr>
                  <a:buFont typeface="Arial" charset="0"/>
                  <a:buChar char="•"/>
                </a:pPr>
                <a:endParaRPr lang="en-US" sz="2000" dirty="0">
                  <a:solidFill>
                    <a:schemeClr val="bg2"/>
                  </a:solidFill>
                </a:endParaRPr>
              </a:p>
              <a:p>
                <a:pPr marL="360000" lvl="0" indent="-180000">
                  <a:spcAft>
                    <a:spcPts val="400"/>
                  </a:spcAft>
                  <a:buClr>
                    <a:srgbClr val="B27F2A"/>
                  </a:buClr>
                  <a:buFont typeface="Arial" charset="0"/>
                  <a:buChar char="•"/>
                </a:pPr>
                <a:r>
                  <a:rPr lang="en-US" sz="2000" dirty="0">
                    <a:solidFill>
                      <a:schemeClr val="bg2"/>
                    </a:solidFill>
                  </a:rPr>
                  <a:t>AI </a:t>
                </a:r>
                <a:r>
                  <a:rPr lang="en-US" sz="2000" dirty="0" err="1">
                    <a:solidFill>
                      <a:schemeClr val="bg2"/>
                    </a:solidFill>
                  </a:rPr>
                  <a:t>en</a:t>
                </a:r>
                <a:r>
                  <a:rPr lang="en-US" sz="2000" dirty="0">
                    <a:solidFill>
                      <a:schemeClr val="bg2"/>
                    </a:solidFill>
                  </a:rPr>
                  <a:t> Data </a:t>
                </a:r>
                <a:r>
                  <a:rPr lang="en-US" sz="2000" dirty="0" err="1">
                    <a:solidFill>
                      <a:schemeClr val="bg2"/>
                    </a:solidFill>
                  </a:rPr>
                  <a:t>hadden</a:t>
                </a:r>
                <a:r>
                  <a:rPr lang="en-US" sz="2000" dirty="0">
                    <a:solidFill>
                      <a:schemeClr val="bg2"/>
                    </a:solidFill>
                  </a:rPr>
                  <a:t> </a:t>
                </a:r>
                <a:r>
                  <a:rPr lang="en-US" sz="2000" dirty="0" err="1">
                    <a:solidFill>
                      <a:schemeClr val="bg2"/>
                    </a:solidFill>
                  </a:rPr>
                  <a:t>een</a:t>
                </a:r>
                <a:r>
                  <a:rPr lang="en-US" sz="2000" dirty="0">
                    <a:solidFill>
                      <a:schemeClr val="bg2"/>
                    </a:solidFill>
                  </a:rPr>
                  <a:t> </a:t>
                </a:r>
                <a:r>
                  <a:rPr lang="en-US" sz="2000" dirty="0" err="1">
                    <a:solidFill>
                      <a:schemeClr val="bg2"/>
                    </a:solidFill>
                  </a:rPr>
                  <a:t>doorbraak</a:t>
                </a:r>
                <a:r>
                  <a:rPr lang="en-US" sz="2000" dirty="0">
                    <a:solidFill>
                      <a:schemeClr val="bg2"/>
                    </a:solidFill>
                  </a:rPr>
                  <a:t> in 1997</a:t>
                </a:r>
              </a:p>
              <a:p>
                <a:pPr marL="360000" lvl="0" indent="-180000">
                  <a:spcAft>
                    <a:spcPts val="400"/>
                  </a:spcAft>
                  <a:buClr>
                    <a:srgbClr val="B27F2A"/>
                  </a:buClr>
                  <a:buFont typeface="Arial" charset="0"/>
                  <a:buChar char="•"/>
                </a:pPr>
                <a:endParaRPr lang="en-US" sz="2000" dirty="0">
                  <a:solidFill>
                    <a:schemeClr val="bg2"/>
                  </a:solidFill>
                </a:endParaRPr>
              </a:p>
              <a:p>
                <a:pPr marL="360000" lvl="0" indent="-180000">
                  <a:spcAft>
                    <a:spcPts val="400"/>
                  </a:spcAft>
                  <a:buClr>
                    <a:srgbClr val="B27F2A"/>
                  </a:buClr>
                  <a:buFont typeface="Arial" charset="0"/>
                  <a:buChar char="•"/>
                </a:pPr>
                <a:r>
                  <a:rPr lang="en-US" sz="2000" b="1" dirty="0">
                    <a:solidFill>
                      <a:schemeClr val="bg2"/>
                    </a:solidFill>
                  </a:rPr>
                  <a:t>11 </a:t>
                </a:r>
                <a:r>
                  <a:rPr lang="en-US" sz="2000" b="1" dirty="0" err="1">
                    <a:solidFill>
                      <a:schemeClr val="bg2"/>
                    </a:solidFill>
                  </a:rPr>
                  <a:t>mei</a:t>
                </a:r>
                <a:r>
                  <a:rPr lang="en-US" sz="2000" b="1" dirty="0">
                    <a:solidFill>
                      <a:schemeClr val="bg2"/>
                    </a:solidFill>
                  </a:rPr>
                  <a:t> 1997: </a:t>
                </a:r>
                <a:r>
                  <a:rPr lang="en-US" sz="2000" dirty="0">
                    <a:solidFill>
                      <a:schemeClr val="bg2"/>
                    </a:solidFill>
                  </a:rPr>
                  <a:t>DEEPBLUE (IBM) </a:t>
                </a:r>
                <a:r>
                  <a:rPr lang="en-US" sz="2000" dirty="0" err="1">
                    <a:solidFill>
                      <a:schemeClr val="bg2"/>
                    </a:solidFill>
                  </a:rPr>
                  <a:t>wint</a:t>
                </a:r>
                <a:r>
                  <a:rPr lang="en-US" sz="2000" dirty="0">
                    <a:solidFill>
                      <a:schemeClr val="bg2"/>
                    </a:solidFill>
                  </a:rPr>
                  <a:t> van Kasparov met 3 ½ - 2 ½</a:t>
                </a: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nl-NL" sz="2300" dirty="0">
                  <a:solidFill>
                    <a:srgbClr val="0C2577"/>
                  </a:solidFill>
                  <a:ea typeface="Verdana" charset="0"/>
                  <a:cs typeface="Verdana" charset="0"/>
                </a:endParaRPr>
              </a:p>
            </p:txBody>
          </p:sp>
          <p:sp>
            <p:nvSpPr>
              <p:cNvPr id="32" name="Rechthoek 31"/>
              <p:cNvSpPr/>
              <p:nvPr/>
            </p:nvSpPr>
            <p:spPr>
              <a:xfrm>
                <a:off x="411158" y="5403013"/>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gr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18" name="object 5">
            <a:extLst>
              <a:ext uri="{FF2B5EF4-FFF2-40B4-BE49-F238E27FC236}">
                <a16:creationId xmlns:a16="http://schemas.microsoft.com/office/drawing/2014/main" id="{6A382629-43A8-43B5-B3FD-BC205CD61BB5}"/>
              </a:ext>
            </a:extLst>
          </p:cNvPr>
          <p:cNvSpPr/>
          <p:nvPr/>
        </p:nvSpPr>
        <p:spPr>
          <a:xfrm>
            <a:off x="6843969" y="413963"/>
            <a:ext cx="4050316" cy="2582990"/>
          </a:xfrm>
          <a:prstGeom prst="rect">
            <a:avLst/>
          </a:prstGeom>
          <a:blipFill>
            <a:blip r:embed="rId5" cstate="print"/>
            <a:stretch>
              <a:fillRect/>
            </a:stretch>
          </a:blipFill>
        </p:spPr>
        <p:txBody>
          <a:bodyPr wrap="square" lIns="0" tIns="0" rIns="0" bIns="0" rtlCol="0"/>
          <a:lstStyle/>
          <a:p>
            <a:endParaRPr sz="1463"/>
          </a:p>
        </p:txBody>
      </p:sp>
      <p:sp>
        <p:nvSpPr>
          <p:cNvPr id="19" name="object 8">
            <a:extLst>
              <a:ext uri="{FF2B5EF4-FFF2-40B4-BE49-F238E27FC236}">
                <a16:creationId xmlns:a16="http://schemas.microsoft.com/office/drawing/2014/main" id="{121D9355-548F-4A8C-B547-28E74D68874B}"/>
              </a:ext>
            </a:extLst>
          </p:cNvPr>
          <p:cNvSpPr/>
          <p:nvPr/>
        </p:nvSpPr>
        <p:spPr>
          <a:xfrm>
            <a:off x="6849305" y="3410917"/>
            <a:ext cx="3962400" cy="2577960"/>
          </a:xfrm>
          <a:prstGeom prst="rect">
            <a:avLst/>
          </a:prstGeom>
          <a:blipFill>
            <a:blip r:embed="rId6" cstate="print"/>
            <a:stretch>
              <a:fillRect/>
            </a:stretch>
          </a:blipFill>
        </p:spPr>
        <p:txBody>
          <a:bodyPr wrap="square" lIns="0" tIns="0" rIns="0" bIns="0" rtlCol="0"/>
          <a:lstStyle/>
          <a:p>
            <a:endParaRPr sz="1463"/>
          </a:p>
        </p:txBody>
      </p:sp>
      <p:sp>
        <p:nvSpPr>
          <p:cNvPr id="20" name="object 6">
            <a:extLst>
              <a:ext uri="{FF2B5EF4-FFF2-40B4-BE49-F238E27FC236}">
                <a16:creationId xmlns:a16="http://schemas.microsoft.com/office/drawing/2014/main" id="{E3E026E2-4A03-4033-8C02-24F8F8D4FF5E}"/>
              </a:ext>
            </a:extLst>
          </p:cNvPr>
          <p:cNvSpPr txBox="1"/>
          <p:nvPr/>
        </p:nvSpPr>
        <p:spPr>
          <a:xfrm>
            <a:off x="6844540" y="6104890"/>
            <a:ext cx="3048675" cy="310502"/>
          </a:xfrm>
          <a:prstGeom prst="rect">
            <a:avLst/>
          </a:prstGeom>
        </p:spPr>
        <p:txBody>
          <a:bodyPr vert="horz" wrap="square" lIns="0" tIns="10319" rIns="0" bIns="0" rtlCol="0">
            <a:spAutoFit/>
          </a:bodyPr>
          <a:lstStyle/>
          <a:p>
            <a:pPr marL="10319" marR="4128">
              <a:spcBef>
                <a:spcPts val="81"/>
              </a:spcBef>
            </a:pPr>
            <a:r>
              <a:rPr sz="975" i="1" spc="-4" dirty="0">
                <a:solidFill>
                  <a:schemeClr val="bg1"/>
                </a:solidFill>
                <a:latin typeface="Georgia"/>
                <a:cs typeface="Georgia"/>
                <a:hlinkClick r:id="rId7">
                  <a:extLst>
                    <a:ext uri="{A12FA001-AC4F-418D-AE19-62706E023703}">
                      <ahyp:hlinkClr xmlns:ahyp="http://schemas.microsoft.com/office/drawing/2018/hyperlinkcolor" val="tx"/>
                    </a:ext>
                  </a:extLst>
                </a:hlinkClick>
              </a:rPr>
              <a:t>http://www.kasparov.com/timeline-event/deep-blue/ </a:t>
            </a:r>
            <a:r>
              <a:rPr sz="975" i="1" spc="-4" dirty="0">
                <a:solidFill>
                  <a:schemeClr val="bg1"/>
                </a:solidFill>
                <a:latin typeface="Georgia"/>
                <a:cs typeface="Georgia"/>
              </a:rPr>
              <a:t> https://rauserbegins.com</a:t>
            </a:r>
            <a:endParaRPr sz="975" dirty="0">
              <a:solidFill>
                <a:schemeClr val="bg1"/>
              </a:solidFill>
              <a:latin typeface="Georgia"/>
              <a:cs typeface="Georgia"/>
            </a:endParaRPr>
          </a:p>
        </p:txBody>
      </p:sp>
    </p:spTree>
    <p:extLst>
      <p:ext uri="{BB962C8B-B14F-4D97-AF65-F5344CB8AC3E}">
        <p14:creationId xmlns:p14="http://schemas.microsoft.com/office/powerpoint/2010/main" val="3576093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EF72E07-3635-496F-8F33-AE4126CA58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48" y="-1"/>
            <a:ext cx="12198350" cy="7723747"/>
          </a:xfrm>
          <a:prstGeom prst="rect">
            <a:avLst/>
          </a:prstGeom>
        </p:spPr>
      </p:pic>
      <p:grpSp>
        <p:nvGrpSpPr>
          <p:cNvPr id="42" name="Groeperen 41"/>
          <p:cNvGrpSpPr/>
          <p:nvPr/>
        </p:nvGrpSpPr>
        <p:grpSpPr>
          <a:xfrm>
            <a:off x="0" y="0"/>
            <a:ext cx="6107348" cy="8037404"/>
            <a:chOff x="0" y="0"/>
            <a:chExt cx="6107348" cy="8037404"/>
          </a:xfrm>
        </p:grpSpPr>
        <p:sp>
          <p:nvSpPr>
            <p:cNvPr id="29" name="Rechthoek 28"/>
            <p:cNvSpPr/>
            <p:nvPr/>
          </p:nvSpPr>
          <p:spPr>
            <a:xfrm>
              <a:off x="0" y="0"/>
              <a:ext cx="6098400" cy="6858000"/>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grpSp>
          <p:nvGrpSpPr>
            <p:cNvPr id="41" name="Groeperen 40"/>
            <p:cNvGrpSpPr/>
            <p:nvPr/>
          </p:nvGrpSpPr>
          <p:grpSpPr>
            <a:xfrm>
              <a:off x="411159" y="1"/>
              <a:ext cx="5696189" cy="8037403"/>
              <a:chOff x="411159" y="1"/>
              <a:chExt cx="5696189" cy="8037403"/>
            </a:xfrm>
          </p:grpSpPr>
          <p:sp>
            <p:nvSpPr>
              <p:cNvPr id="30" name="Rechthoek 29"/>
              <p:cNvSpPr/>
              <p:nvPr/>
            </p:nvSpPr>
            <p:spPr>
              <a:xfrm>
                <a:off x="411160" y="1"/>
                <a:ext cx="5688013" cy="653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Tekstvak 30"/>
              <p:cNvSpPr txBox="1"/>
              <p:nvPr/>
            </p:nvSpPr>
            <p:spPr>
              <a:xfrm>
                <a:off x="411159" y="327601"/>
                <a:ext cx="5688013" cy="7709803"/>
              </a:xfrm>
              <a:prstGeom prst="rect">
                <a:avLst/>
              </a:prstGeom>
              <a:noFill/>
            </p:spPr>
            <p:txBody>
              <a:bodyPr wrap="square" rtlCol="0">
                <a:spAutoFit/>
              </a:bodyPr>
              <a:lstStyle/>
              <a:p>
                <a:pPr marL="360000" indent="-180000"/>
                <a:r>
                  <a:rPr lang="nl-NL" sz="4000" b="1" dirty="0">
                    <a:solidFill>
                      <a:srgbClr val="0C2577"/>
                    </a:solidFill>
                  </a:rPr>
                  <a:t>Hoe verder?</a:t>
                </a:r>
              </a:p>
              <a:p>
                <a:pPr marL="360000" indent="-180000"/>
                <a:endParaRPr lang="nl-NL" b="1" dirty="0">
                  <a:solidFill>
                    <a:srgbClr val="0C2577"/>
                  </a:solidFill>
                </a:endParaRPr>
              </a:p>
              <a:p>
                <a:pPr marL="360000" indent="-180000">
                  <a:spcAft>
                    <a:spcPts val="400"/>
                  </a:spcAft>
                  <a:buClr>
                    <a:srgbClr val="B27F2A"/>
                  </a:buClr>
                  <a:buFont typeface="Arial" charset="0"/>
                  <a:buChar char="•"/>
                </a:pPr>
                <a:r>
                  <a:rPr lang="nl-NL" sz="2300" dirty="0">
                    <a:solidFill>
                      <a:srgbClr val="0C2577"/>
                    </a:solidFill>
                    <a:ea typeface="Verdana" charset="0"/>
                    <a:cs typeface="Verdana" charset="0"/>
                  </a:rPr>
                  <a:t> Toen de wereldkampioen verslagen </a:t>
                </a:r>
                <a:br>
                  <a:rPr lang="nl-NL" sz="2300" dirty="0">
                    <a:solidFill>
                      <a:srgbClr val="0C2577"/>
                    </a:solidFill>
                    <a:ea typeface="Verdana" charset="0"/>
                    <a:cs typeface="Verdana" charset="0"/>
                  </a:rPr>
                </a:br>
                <a:r>
                  <a:rPr lang="nl-NL" sz="2300" dirty="0">
                    <a:solidFill>
                      <a:srgbClr val="0C2577"/>
                    </a:solidFill>
                    <a:ea typeface="Verdana" charset="0"/>
                    <a:cs typeface="Verdana" charset="0"/>
                  </a:rPr>
                  <a:t>in 1997 was door een </a:t>
                </a:r>
                <a:r>
                  <a:rPr lang="nl-NL" sz="2300" dirty="0" err="1">
                    <a:solidFill>
                      <a:srgbClr val="0C2577"/>
                    </a:solidFill>
                    <a:ea typeface="Verdana" charset="0"/>
                    <a:cs typeface="Verdana" charset="0"/>
                  </a:rPr>
                  <a:t>computer-programma</a:t>
                </a:r>
                <a:r>
                  <a:rPr lang="nl-NL" sz="2300" dirty="0">
                    <a:solidFill>
                      <a:srgbClr val="0C2577"/>
                    </a:solidFill>
                    <a:ea typeface="Verdana" charset="0"/>
                    <a:cs typeface="Verdana" charset="0"/>
                  </a:rPr>
                  <a:t> waren er twee mogelijke paden.</a:t>
                </a: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lvl="0" indent="-180000">
                  <a:spcAft>
                    <a:spcPts val="400"/>
                  </a:spcAft>
                  <a:buClr>
                    <a:srgbClr val="B27F2A"/>
                  </a:buClr>
                  <a:buFont typeface="Arial" charset="0"/>
                  <a:buChar char="•"/>
                </a:pPr>
                <a:r>
                  <a:rPr lang="nl-NL" sz="2000" b="1" dirty="0">
                    <a:solidFill>
                      <a:schemeClr val="bg2"/>
                    </a:solidFill>
                  </a:rPr>
                  <a:t>Pad 1 (Vervolg op Aanname 1)</a:t>
                </a:r>
              </a:p>
              <a:p>
                <a:pPr marL="180000" lvl="0">
                  <a:spcAft>
                    <a:spcPts val="400"/>
                  </a:spcAft>
                  <a:buClr>
                    <a:srgbClr val="B27F2A"/>
                  </a:buClr>
                </a:pPr>
                <a:r>
                  <a:rPr lang="nl-NL" sz="2000" dirty="0">
                    <a:solidFill>
                      <a:schemeClr val="bg2"/>
                    </a:solidFill>
                  </a:rPr>
                  <a:t>Intuïtie is GEEN essentieel onderdeel van het schaken, want een computerprogramma zonder intuïtie was in staat de wereldkampioen te verslaan.</a:t>
                </a:r>
              </a:p>
              <a:p>
                <a:pPr marL="360000" lvl="0" indent="-180000">
                  <a:spcAft>
                    <a:spcPts val="400"/>
                  </a:spcAft>
                  <a:buClr>
                    <a:srgbClr val="B27F2A"/>
                  </a:buClr>
                  <a:buFont typeface="Arial" charset="0"/>
                  <a:buChar char="•"/>
                </a:pPr>
                <a:r>
                  <a:rPr lang="nl-NL" sz="2000" b="1" dirty="0">
                    <a:solidFill>
                      <a:schemeClr val="bg2"/>
                    </a:solidFill>
                  </a:rPr>
                  <a:t>Pad 2 (Vervolg op Bewering 3)</a:t>
                </a:r>
              </a:p>
              <a:p>
                <a:pPr marL="180000" lvl="0">
                  <a:spcAft>
                    <a:spcPts val="400"/>
                  </a:spcAft>
                  <a:buClr>
                    <a:srgbClr val="B27F2A"/>
                  </a:buClr>
                </a:pPr>
                <a:r>
                  <a:rPr lang="nl-NL" sz="2000" dirty="0">
                    <a:solidFill>
                      <a:schemeClr val="bg2"/>
                    </a:solidFill>
                  </a:rPr>
                  <a:t>Intuïtie is een vorm van kennis die we nog niet goed kunnen duiden. Intuïtie zit impliciet in de schaakkennis die was ingebracht in het programma.</a:t>
                </a: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en-US" sz="2300" dirty="0">
                  <a:solidFill>
                    <a:srgbClr val="0C2577"/>
                  </a:solidFill>
                  <a:ea typeface="Verdana" charset="0"/>
                  <a:cs typeface="Verdana" charset="0"/>
                </a:endParaRPr>
              </a:p>
              <a:p>
                <a:pPr marL="360000" indent="-180000">
                  <a:spcAft>
                    <a:spcPts val="400"/>
                  </a:spcAft>
                  <a:buClr>
                    <a:srgbClr val="B27F2A"/>
                  </a:buClr>
                  <a:buFont typeface="Arial" charset="0"/>
                  <a:buChar char="•"/>
                </a:pPr>
                <a:endParaRPr lang="nl-NL" sz="2300" dirty="0">
                  <a:solidFill>
                    <a:srgbClr val="0C2577"/>
                  </a:solidFill>
                  <a:ea typeface="Verdana" charset="0"/>
                  <a:cs typeface="Verdana" charset="0"/>
                </a:endParaRPr>
              </a:p>
            </p:txBody>
          </p:sp>
          <p:sp>
            <p:nvSpPr>
              <p:cNvPr id="32" name="Rechthoek 31"/>
              <p:cNvSpPr/>
              <p:nvPr/>
            </p:nvSpPr>
            <p:spPr>
              <a:xfrm>
                <a:off x="419334" y="6450693"/>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a:p>
                <a:pPr algn="ctr"/>
                <a:endParaRPr lang="nl-NL" dirty="0">
                  <a:solidFill>
                    <a:srgbClr val="FFFFFF"/>
                  </a:solidFill>
                </a:endParaRPr>
              </a:p>
            </p:txBody>
          </p:sp>
        </p:grpSp>
      </p:grpSp>
      <p:sp>
        <p:nvSpPr>
          <p:cNvPr id="18" name="object 5">
            <a:extLst>
              <a:ext uri="{FF2B5EF4-FFF2-40B4-BE49-F238E27FC236}">
                <a16:creationId xmlns:a16="http://schemas.microsoft.com/office/drawing/2014/main" id="{6A382629-43A8-43B5-B3FD-BC205CD61BB5}"/>
              </a:ext>
            </a:extLst>
          </p:cNvPr>
          <p:cNvSpPr/>
          <p:nvPr/>
        </p:nvSpPr>
        <p:spPr>
          <a:xfrm>
            <a:off x="6843969" y="413963"/>
            <a:ext cx="4050316" cy="2582990"/>
          </a:xfrm>
          <a:prstGeom prst="rect">
            <a:avLst/>
          </a:prstGeom>
          <a:blipFill>
            <a:blip r:embed="rId4" cstate="print"/>
            <a:stretch>
              <a:fillRect/>
            </a:stretch>
          </a:blipFill>
        </p:spPr>
        <p:txBody>
          <a:bodyPr wrap="square" lIns="0" tIns="0" rIns="0" bIns="0" rtlCol="0"/>
          <a:lstStyle/>
          <a:p>
            <a:endParaRPr sz="1463"/>
          </a:p>
        </p:txBody>
      </p:sp>
      <p:sp>
        <p:nvSpPr>
          <p:cNvPr id="19" name="object 8">
            <a:extLst>
              <a:ext uri="{FF2B5EF4-FFF2-40B4-BE49-F238E27FC236}">
                <a16:creationId xmlns:a16="http://schemas.microsoft.com/office/drawing/2014/main" id="{121D9355-548F-4A8C-B547-28E74D68874B}"/>
              </a:ext>
            </a:extLst>
          </p:cNvPr>
          <p:cNvSpPr/>
          <p:nvPr/>
        </p:nvSpPr>
        <p:spPr>
          <a:xfrm>
            <a:off x="6849305" y="3410917"/>
            <a:ext cx="3962400" cy="2577960"/>
          </a:xfrm>
          <a:prstGeom prst="rect">
            <a:avLst/>
          </a:prstGeom>
          <a:blipFill>
            <a:blip r:embed="rId5" cstate="print"/>
            <a:stretch>
              <a:fillRect/>
            </a:stretch>
          </a:blipFill>
        </p:spPr>
        <p:txBody>
          <a:bodyPr wrap="square" lIns="0" tIns="0" rIns="0" bIns="0" rtlCol="0"/>
          <a:lstStyle/>
          <a:p>
            <a:endParaRPr sz="1463"/>
          </a:p>
        </p:txBody>
      </p:sp>
      <p:sp>
        <p:nvSpPr>
          <p:cNvPr id="20" name="object 6">
            <a:extLst>
              <a:ext uri="{FF2B5EF4-FFF2-40B4-BE49-F238E27FC236}">
                <a16:creationId xmlns:a16="http://schemas.microsoft.com/office/drawing/2014/main" id="{E3E026E2-4A03-4033-8C02-24F8F8D4FF5E}"/>
              </a:ext>
            </a:extLst>
          </p:cNvPr>
          <p:cNvSpPr txBox="1"/>
          <p:nvPr/>
        </p:nvSpPr>
        <p:spPr>
          <a:xfrm>
            <a:off x="6844540" y="6104890"/>
            <a:ext cx="3048675" cy="310502"/>
          </a:xfrm>
          <a:prstGeom prst="rect">
            <a:avLst/>
          </a:prstGeom>
        </p:spPr>
        <p:txBody>
          <a:bodyPr vert="horz" wrap="square" lIns="0" tIns="10319" rIns="0" bIns="0" rtlCol="0">
            <a:spAutoFit/>
          </a:bodyPr>
          <a:lstStyle/>
          <a:p>
            <a:pPr marL="10319" marR="4128">
              <a:spcBef>
                <a:spcPts val="81"/>
              </a:spcBef>
            </a:pPr>
            <a:r>
              <a:rPr sz="975" i="1" spc="-4" dirty="0">
                <a:solidFill>
                  <a:schemeClr val="bg1"/>
                </a:solidFill>
                <a:latin typeface="Georgia"/>
                <a:cs typeface="Georgia"/>
                <a:hlinkClick r:id="rId6">
                  <a:extLst>
                    <a:ext uri="{A12FA001-AC4F-418D-AE19-62706E023703}">
                      <ahyp:hlinkClr xmlns:ahyp="http://schemas.microsoft.com/office/drawing/2018/hyperlinkcolor" val="tx"/>
                    </a:ext>
                  </a:extLst>
                </a:hlinkClick>
              </a:rPr>
              <a:t>http://www.kasparov.com/timeline-event/deep-blue/ </a:t>
            </a:r>
            <a:r>
              <a:rPr sz="975" i="1" spc="-4" dirty="0">
                <a:solidFill>
                  <a:schemeClr val="bg1"/>
                </a:solidFill>
                <a:latin typeface="Georgia"/>
                <a:cs typeface="Georgia"/>
              </a:rPr>
              <a:t> https://rauserbegins.com</a:t>
            </a:r>
            <a:endParaRPr sz="975" dirty="0">
              <a:solidFill>
                <a:schemeClr val="bg1"/>
              </a:solidFill>
              <a:latin typeface="Georgia"/>
              <a:cs typeface="Georgia"/>
            </a:endParaRPr>
          </a:p>
        </p:txBody>
      </p:sp>
    </p:spTree>
    <p:extLst>
      <p:ext uri="{BB962C8B-B14F-4D97-AF65-F5344CB8AC3E}">
        <p14:creationId xmlns:p14="http://schemas.microsoft.com/office/powerpoint/2010/main" val="14136336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zitten&#10;&#10;Automatisch gegenereerde beschrijving">
            <a:extLst>
              <a:ext uri="{FF2B5EF4-FFF2-40B4-BE49-F238E27FC236}">
                <a16:creationId xmlns:a16="http://schemas.microsoft.com/office/drawing/2014/main" id="{D59E0B6E-83F0-4CBA-8C14-3BC60CDD81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7384"/>
            <a:ext cx="12201881" cy="8131266"/>
          </a:xfrm>
          <a:prstGeom prst="rect">
            <a:avLst/>
          </a:prstGeom>
        </p:spPr>
      </p:pic>
      <p:grpSp>
        <p:nvGrpSpPr>
          <p:cNvPr id="42" name="Groeperen 41"/>
          <p:cNvGrpSpPr/>
          <p:nvPr/>
        </p:nvGrpSpPr>
        <p:grpSpPr>
          <a:xfrm>
            <a:off x="0" y="0"/>
            <a:ext cx="6099173" cy="6858000"/>
            <a:chOff x="0" y="0"/>
            <a:chExt cx="6099173" cy="6858000"/>
          </a:xfrm>
        </p:grpSpPr>
        <p:sp>
          <p:nvSpPr>
            <p:cNvPr id="29" name="Rechthoek 28"/>
            <p:cNvSpPr/>
            <p:nvPr/>
          </p:nvSpPr>
          <p:spPr>
            <a:xfrm>
              <a:off x="0" y="0"/>
              <a:ext cx="6098400" cy="6858000"/>
            </a:xfrm>
            <a:prstGeom prst="rect">
              <a:avLst/>
            </a:prstGeom>
            <a:solidFill>
              <a:schemeClr val="bg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eperen 40"/>
            <p:cNvGrpSpPr/>
            <p:nvPr/>
          </p:nvGrpSpPr>
          <p:grpSpPr>
            <a:xfrm>
              <a:off x="410543" y="0"/>
              <a:ext cx="5688630" cy="6129280"/>
              <a:chOff x="410543" y="0"/>
              <a:chExt cx="5688630" cy="6129280"/>
            </a:xfrm>
          </p:grpSpPr>
          <p:sp>
            <p:nvSpPr>
              <p:cNvPr id="30" name="Rechthoek 29"/>
              <p:cNvSpPr/>
              <p:nvPr/>
            </p:nvSpPr>
            <p:spPr>
              <a:xfrm>
                <a:off x="411160" y="0"/>
                <a:ext cx="5688013" cy="612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p:cNvSpPr txBox="1"/>
              <p:nvPr/>
            </p:nvSpPr>
            <p:spPr>
              <a:xfrm>
                <a:off x="411159" y="327601"/>
                <a:ext cx="5688013" cy="5293757"/>
              </a:xfrm>
              <a:prstGeom prst="rect">
                <a:avLst/>
              </a:prstGeom>
              <a:noFill/>
            </p:spPr>
            <p:txBody>
              <a:bodyPr wrap="square" rtlCol="0">
                <a:spAutoFit/>
              </a:bodyPr>
              <a:lstStyle/>
              <a:p>
                <a:pPr marL="360000" indent="-180000"/>
                <a:r>
                  <a:rPr lang="en-GB" sz="4000" b="1" dirty="0" err="1">
                    <a:solidFill>
                      <a:schemeClr val="bg2"/>
                    </a:solidFill>
                    <a:latin typeface="+mj-lt"/>
                  </a:rPr>
                  <a:t>Filosofie</a:t>
                </a:r>
                <a:endParaRPr lang="en-GB" sz="4000" b="1" dirty="0">
                  <a:solidFill>
                    <a:schemeClr val="bg2"/>
                  </a:solidFill>
                  <a:latin typeface="+mj-lt"/>
                </a:endParaRPr>
              </a:p>
              <a:p>
                <a:pPr marL="180000">
                  <a:spcAft>
                    <a:spcPts val="400"/>
                  </a:spcAft>
                  <a:buClr>
                    <a:schemeClr val="accent1"/>
                  </a:buClr>
                </a:pPr>
                <a:endParaRPr lang="en-GB" sz="2400" dirty="0">
                  <a:solidFill>
                    <a:schemeClr val="bg2"/>
                  </a:solidFill>
                  <a:ea typeface="Verdana" charset="0"/>
                  <a:cs typeface="Verdana" charset="0"/>
                </a:endParaRPr>
              </a:p>
              <a:p>
                <a:pPr marL="180000">
                  <a:spcAft>
                    <a:spcPts val="400"/>
                  </a:spcAft>
                  <a:buClr>
                    <a:schemeClr val="accent1"/>
                  </a:buClr>
                </a:pPr>
                <a:r>
                  <a:rPr lang="en-US" sz="2300" b="1" dirty="0" err="1">
                    <a:solidFill>
                      <a:schemeClr val="bg2"/>
                    </a:solidFill>
                    <a:ea typeface="Verdana" charset="0"/>
                    <a:cs typeface="Verdana" charset="0"/>
                  </a:rPr>
                  <a:t>Allgedaagse</a:t>
                </a:r>
                <a:r>
                  <a:rPr lang="en-US" sz="2300" b="1" dirty="0">
                    <a:solidFill>
                      <a:schemeClr val="bg2"/>
                    </a:solidFill>
                    <a:ea typeface="Verdana" charset="0"/>
                    <a:cs typeface="Verdana" charset="0"/>
                  </a:rPr>
                  <a:t> </a:t>
                </a:r>
                <a:r>
                  <a:rPr lang="en-US" sz="2300" b="1" dirty="0" err="1">
                    <a:solidFill>
                      <a:schemeClr val="bg2"/>
                    </a:solidFill>
                    <a:ea typeface="Verdana" charset="0"/>
                    <a:cs typeface="Verdana" charset="0"/>
                  </a:rPr>
                  <a:t>definitie</a:t>
                </a:r>
                <a:r>
                  <a:rPr lang="en-US" sz="2300" b="1" dirty="0">
                    <a:solidFill>
                      <a:schemeClr val="bg2"/>
                    </a:solidFill>
                    <a:ea typeface="Verdana" charset="0"/>
                    <a:cs typeface="Verdana" charset="0"/>
                  </a:rPr>
                  <a:t> van </a:t>
                </a:r>
                <a:r>
                  <a:rPr lang="en-US" sz="2300" b="1" dirty="0" err="1">
                    <a:solidFill>
                      <a:schemeClr val="bg2"/>
                    </a:solidFill>
                    <a:ea typeface="Verdana" charset="0"/>
                    <a:cs typeface="Verdana" charset="0"/>
                  </a:rPr>
                  <a:t>intu</a:t>
                </a:r>
                <a:r>
                  <a:rPr lang="nl-NL" sz="2400" b="1" dirty="0">
                    <a:solidFill>
                      <a:srgbClr val="0C2577"/>
                    </a:solidFill>
                  </a:rPr>
                  <a:t>ï</a:t>
                </a:r>
                <a:r>
                  <a:rPr lang="en-US" sz="2300" b="1" dirty="0">
                    <a:solidFill>
                      <a:schemeClr val="bg2"/>
                    </a:solidFill>
                    <a:ea typeface="Verdana" charset="0"/>
                    <a:cs typeface="Verdana" charset="0"/>
                  </a:rPr>
                  <a:t>tie </a:t>
                </a:r>
                <a:r>
                  <a:rPr lang="en-US" sz="2300" b="1" dirty="0" err="1">
                    <a:solidFill>
                      <a:schemeClr val="bg2"/>
                    </a:solidFill>
                    <a:ea typeface="Verdana" charset="0"/>
                    <a:cs typeface="Verdana" charset="0"/>
                  </a:rPr>
                  <a:t>volgens</a:t>
                </a:r>
                <a:r>
                  <a:rPr lang="en-US" sz="2300" b="1" dirty="0">
                    <a:solidFill>
                      <a:schemeClr val="bg2"/>
                    </a:solidFill>
                    <a:ea typeface="Verdana" charset="0"/>
                    <a:cs typeface="Verdana" charset="0"/>
                  </a:rPr>
                  <a:t> </a:t>
                </a:r>
                <a:r>
                  <a:rPr lang="en-US" sz="2300" b="1" dirty="0" err="1">
                    <a:solidFill>
                      <a:schemeClr val="bg2"/>
                    </a:solidFill>
                    <a:ea typeface="Verdana" charset="0"/>
                    <a:cs typeface="Verdana" charset="0"/>
                  </a:rPr>
                  <a:t>Rorty</a:t>
                </a:r>
                <a:endParaRPr lang="en-US" sz="2300" b="1" dirty="0">
                  <a:solidFill>
                    <a:schemeClr val="bg2"/>
                  </a:solidFill>
                  <a:ea typeface="Verdana" charset="0"/>
                  <a:cs typeface="Verdana" charset="0"/>
                </a:endParaRPr>
              </a:p>
              <a:p>
                <a:pPr marL="180000">
                  <a:spcAft>
                    <a:spcPts val="400"/>
                  </a:spcAft>
                  <a:buClr>
                    <a:schemeClr val="accent1"/>
                  </a:buClr>
                </a:pPr>
                <a:endParaRPr lang="en-US" sz="2300" b="1" dirty="0">
                  <a:solidFill>
                    <a:schemeClr val="bg2"/>
                  </a:solidFill>
                  <a:ea typeface="Verdana" charset="0"/>
                  <a:cs typeface="Verdana" charset="0"/>
                </a:endParaRPr>
              </a:p>
              <a:p>
                <a:pPr marL="180000" algn="ctr">
                  <a:spcAft>
                    <a:spcPts val="400"/>
                  </a:spcAft>
                  <a:buClr>
                    <a:schemeClr val="accent1"/>
                  </a:buClr>
                </a:pPr>
                <a:r>
                  <a:rPr lang="en-US" sz="2300" b="1" dirty="0">
                    <a:solidFill>
                      <a:srgbClr val="B27F2A"/>
                    </a:solidFill>
                    <a:ea typeface="Verdana" charset="0"/>
                    <a:cs typeface="Verdana" charset="0"/>
                  </a:rPr>
                  <a:t>1. </a:t>
                </a:r>
                <a:r>
                  <a:rPr lang="en-US" sz="2300" b="1" dirty="0" err="1">
                    <a:solidFill>
                      <a:schemeClr val="bg2"/>
                    </a:solidFill>
                    <a:ea typeface="Verdana" charset="0"/>
                    <a:cs typeface="Verdana" charset="0"/>
                  </a:rPr>
                  <a:t>Rorty</a:t>
                </a:r>
                <a:r>
                  <a:rPr lang="en-US" sz="2300" b="1" dirty="0">
                    <a:solidFill>
                      <a:schemeClr val="bg2"/>
                    </a:solidFill>
                    <a:ea typeface="Verdana" charset="0"/>
                    <a:cs typeface="Verdana" charset="0"/>
                  </a:rPr>
                  <a:t> (1967): </a:t>
                </a:r>
              </a:p>
              <a:p>
                <a:pPr marL="180000" algn="ctr">
                  <a:spcAft>
                    <a:spcPts val="400"/>
                  </a:spcAft>
                  <a:buClr>
                    <a:schemeClr val="accent1"/>
                  </a:buClr>
                </a:pPr>
                <a:r>
                  <a:rPr lang="en-US" sz="2300" i="1" dirty="0">
                    <a:solidFill>
                      <a:schemeClr val="bg2"/>
                    </a:solidFill>
                    <a:ea typeface="Verdana" charset="0"/>
                    <a:cs typeface="Verdana" charset="0"/>
                  </a:rPr>
                  <a:t>“Intuition is unjustified true belief </a:t>
                </a:r>
                <a:br>
                  <a:rPr lang="en-US" sz="2300" i="1" dirty="0">
                    <a:solidFill>
                      <a:schemeClr val="bg2"/>
                    </a:solidFill>
                    <a:ea typeface="Verdana" charset="0"/>
                    <a:cs typeface="Verdana" charset="0"/>
                  </a:rPr>
                </a:br>
                <a:r>
                  <a:rPr lang="en-US" sz="2300" i="1" dirty="0">
                    <a:solidFill>
                      <a:schemeClr val="bg2"/>
                    </a:solidFill>
                    <a:ea typeface="Verdana" charset="0"/>
                    <a:cs typeface="Verdana" charset="0"/>
                  </a:rPr>
                  <a:t>not preceded by inference; </a:t>
                </a:r>
              </a:p>
              <a:p>
                <a:pPr marL="180000" algn="ctr">
                  <a:spcAft>
                    <a:spcPts val="400"/>
                  </a:spcAft>
                  <a:buClr>
                    <a:schemeClr val="accent1"/>
                  </a:buClr>
                </a:pPr>
                <a:r>
                  <a:rPr lang="en-US" sz="2300" i="1" dirty="0">
                    <a:solidFill>
                      <a:schemeClr val="bg2"/>
                    </a:solidFill>
                    <a:ea typeface="Verdana" charset="0"/>
                    <a:cs typeface="Verdana" charset="0"/>
                  </a:rPr>
                  <a:t>in this (the commonest) sense </a:t>
                </a:r>
                <a:br>
                  <a:rPr lang="en-US" sz="2300" i="1" dirty="0">
                    <a:solidFill>
                      <a:schemeClr val="bg2"/>
                    </a:solidFill>
                    <a:ea typeface="Verdana" charset="0"/>
                    <a:cs typeface="Verdana" charset="0"/>
                  </a:rPr>
                </a:br>
                <a:r>
                  <a:rPr lang="en-US" sz="2300" i="1" dirty="0">
                    <a:solidFill>
                      <a:schemeClr val="bg2"/>
                    </a:solidFill>
                    <a:ea typeface="Verdana" charset="0"/>
                    <a:cs typeface="Verdana" charset="0"/>
                  </a:rPr>
                  <a:t>‘an intuition’ means ‘a hunch’. </a:t>
                </a:r>
              </a:p>
              <a:p>
                <a:pPr marL="180000" algn="ctr">
                  <a:spcAft>
                    <a:spcPts val="400"/>
                  </a:spcAft>
                  <a:buClr>
                    <a:schemeClr val="accent1"/>
                  </a:buClr>
                </a:pPr>
                <a:r>
                  <a:rPr lang="en-US" sz="2300" i="1" dirty="0">
                    <a:solidFill>
                      <a:schemeClr val="bg2"/>
                    </a:solidFill>
                    <a:ea typeface="Verdana" charset="0"/>
                    <a:cs typeface="Verdana" charset="0"/>
                  </a:rPr>
                  <a:t>The existence of hunches is uncontroversial and not of </a:t>
                </a:r>
                <a:br>
                  <a:rPr lang="en-US" sz="2300" i="1" dirty="0">
                    <a:solidFill>
                      <a:schemeClr val="bg2"/>
                    </a:solidFill>
                    <a:ea typeface="Verdana" charset="0"/>
                    <a:cs typeface="Verdana" charset="0"/>
                  </a:rPr>
                </a:br>
                <a:r>
                  <a:rPr lang="en-US" sz="2300" i="1" dirty="0">
                    <a:solidFill>
                      <a:schemeClr val="bg2"/>
                    </a:solidFill>
                    <a:ea typeface="Verdana" charset="0"/>
                    <a:cs typeface="Verdana" charset="0"/>
                  </a:rPr>
                  <a:t>philosophical interest.”</a:t>
                </a:r>
              </a:p>
            </p:txBody>
          </p:sp>
          <p:sp>
            <p:nvSpPr>
              <p:cNvPr id="32" name="Rechthoek 31"/>
              <p:cNvSpPr/>
              <p:nvPr/>
            </p:nvSpPr>
            <p:spPr>
              <a:xfrm>
                <a:off x="410543" y="5949280"/>
                <a:ext cx="56880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10" name="Afbeelding 9">
            <a:extLst>
              <a:ext uri="{FF2B5EF4-FFF2-40B4-BE49-F238E27FC236}">
                <a16:creationId xmlns:a16="http://schemas.microsoft.com/office/drawing/2014/main" id="{C8D855B3-403D-42E7-823B-E6A44525C0F5}"/>
              </a:ext>
            </a:extLst>
          </p:cNvPr>
          <p:cNvPicPr>
            <a:picLocks noChangeAspect="1"/>
          </p:cNvPicPr>
          <p:nvPr/>
        </p:nvPicPr>
        <p:blipFill rotWithShape="1">
          <a:blip r:embed="rId4"/>
          <a:srcRect l="6394" r="4471"/>
          <a:stretch/>
        </p:blipFill>
        <p:spPr>
          <a:xfrm>
            <a:off x="6098401" y="-27384"/>
            <a:ext cx="6099950" cy="6975055"/>
          </a:xfrm>
          <a:prstGeom prst="rect">
            <a:avLst/>
          </a:prstGeom>
          <a:noFill/>
        </p:spPr>
      </p:pic>
    </p:spTree>
    <p:extLst>
      <p:ext uri="{BB962C8B-B14F-4D97-AF65-F5344CB8AC3E}">
        <p14:creationId xmlns:p14="http://schemas.microsoft.com/office/powerpoint/2010/main" val="4047822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eb7d687f18d1b9920e6da61b690a6528afd9b46"/>
</p:tagLst>
</file>

<file path=ppt/theme/theme1.xml><?xml version="1.0" encoding="utf-8"?>
<a:theme xmlns:a="http://schemas.openxmlformats.org/drawingml/2006/main" name="Corporate template-set Universiteit Leiden">
  <a:themeElements>
    <a:clrScheme name="Aangepast 37">
      <a:dk1>
        <a:srgbClr val="000000"/>
      </a:dk1>
      <a:lt1>
        <a:srgbClr val="FFFFFF"/>
      </a:lt1>
      <a:dk2>
        <a:srgbClr val="8592BC"/>
      </a:dk2>
      <a:lt2>
        <a:srgbClr val="0C2577"/>
      </a:lt2>
      <a:accent1>
        <a:srgbClr val="B27F2A"/>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41C44A53F6A045A4C1A5E27934D3F9" ma:contentTypeVersion="10" ma:contentTypeDescription="Create a new document." ma:contentTypeScope="" ma:versionID="2b867ac70a80faf966d6eee209f3844d">
  <xsd:schema xmlns:xsd="http://www.w3.org/2001/XMLSchema" xmlns:xs="http://www.w3.org/2001/XMLSchema" xmlns:p="http://schemas.microsoft.com/office/2006/metadata/properties" xmlns:ns3="3ed38a58-8370-4be6-b63a-f132d0df020a" targetNamespace="http://schemas.microsoft.com/office/2006/metadata/properties" ma:root="true" ma:fieldsID="3ef3ad2b073c738b750e315f63f7c7b5" ns3:_="">
    <xsd:import namespace="3ed38a58-8370-4be6-b63a-f132d0df020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d38a58-8370-4be6-b63a-f132d0df02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9EB8F8-CCD9-4110-A8EC-BD1E9E7316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d38a58-8370-4be6-b63a-f132d0df0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CEA10D-3887-4B76-9CB5-0EE9CFC00397}">
  <ds:schemaRefs>
    <ds:schemaRef ds:uri="http://purl.org/dc/terms/"/>
    <ds:schemaRef ds:uri="http://schemas.openxmlformats.org/package/2006/metadata/core-properties"/>
    <ds:schemaRef ds:uri="http://purl.org/dc/dcmitype/"/>
    <ds:schemaRef ds:uri="3ed38a58-8370-4be6-b63a-f132d0df020a"/>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B4CDBC4-8BD7-48A4-8AF3-90DA41754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5702</Words>
  <Application>Microsoft Office PowerPoint</Application>
  <PresentationFormat>Aangepast</PresentationFormat>
  <Paragraphs>774</Paragraphs>
  <Slides>50</Slides>
  <Notes>50</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50</vt:i4>
      </vt:variant>
    </vt:vector>
  </HeadingPairs>
  <TitlesOfParts>
    <vt:vector size="57" baseType="lpstr">
      <vt:lpstr>Abadi</vt:lpstr>
      <vt:lpstr>Arial</vt:lpstr>
      <vt:lpstr>Calibri</vt:lpstr>
      <vt:lpstr>Georgia</vt:lpstr>
      <vt:lpstr>Minion</vt:lpstr>
      <vt:lpstr>Corporate template-set Universiteit Leiden</vt:lpstr>
      <vt:lpstr>Aangepast ontwerp</vt:lpstr>
      <vt:lpstr>Hoe AI Intuïtie verdringt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Education is the key to success  universiteitleiden.nl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AI Intuïtie verdringt  </dc:title>
  <dc:creator>Nina Bijl</dc:creator>
  <cp:lastModifiedBy>Bijl, N.</cp:lastModifiedBy>
  <cp:revision>2</cp:revision>
  <dcterms:created xsi:type="dcterms:W3CDTF">2021-01-05T12:24:35Z</dcterms:created>
  <dcterms:modified xsi:type="dcterms:W3CDTF">2021-01-05T14:44:32Z</dcterms:modified>
</cp:coreProperties>
</file>